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3"/>
  </p:notesMasterIdLst>
  <p:sldIdLst>
    <p:sldId id="256" r:id="rId3"/>
    <p:sldId id="257" r:id="rId4"/>
    <p:sldId id="265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007" autoAdjust="0"/>
  </p:normalViewPr>
  <p:slideViewPr>
    <p:cSldViewPr>
      <p:cViewPr varScale="1">
        <p:scale>
          <a:sx n="84" d="100"/>
          <a:sy n="84" d="100"/>
        </p:scale>
        <p:origin x="-1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55E78E-8848-4CF9-8290-932C9F7FBE4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76794-6F6C-42CA-AC90-9EA07C110C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8541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57200" y="2400300"/>
            <a:ext cx="6172200" cy="6743700"/>
          </a:xfrm>
        </p:spPr>
        <p:txBody>
          <a:bodyPr>
            <a:noAutofit/>
          </a:bodyPr>
          <a:lstStyle/>
          <a:p>
            <a:endParaRPr lang="ru-RU" sz="1200" b="0" baseline="0" dirty="0" smtClean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2433638" cy="1825625"/>
          </a:xfr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7A6BB5-E3A9-4033-80F6-0FB1407CDA8F}" type="datetimeFigureOut">
              <a:rPr lang="ru-RU" smtClean="0"/>
              <a:pPr>
                <a:defRPr/>
              </a:pPr>
              <a:t>19.09.2013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5958030C-92E8-471F-9DA5-963E442705A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F05EF-6168-407F-8025-E41839E1250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5647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3000">
              <a:schemeClr val="tx1"/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Inside-right pages with text"/>
          <p:cNvGrpSpPr/>
          <p:nvPr/>
        </p:nvGrpSpPr>
        <p:grpSpPr>
          <a:xfrm>
            <a:off x="4572000" y="1371600"/>
            <a:ext cx="3044952" cy="4114800"/>
            <a:chOff x="4572000" y="1371600"/>
            <a:chExt cx="3044952" cy="4114800"/>
          </a:xfrm>
        </p:grpSpPr>
        <p:grpSp>
          <p:nvGrpSpPr>
            <p:cNvPr id="3" name="Inside-right"/>
            <p:cNvGrpSpPr/>
            <p:nvPr/>
          </p:nvGrpSpPr>
          <p:grpSpPr>
            <a:xfrm rot="10800000">
              <a:off x="4572000" y="1371600"/>
              <a:ext cx="3044952" cy="4114800"/>
              <a:chOff x="1527048" y="1371600"/>
              <a:chExt cx="3044952" cy="4114800"/>
            </a:xfrm>
          </p:grpSpPr>
          <p:sp>
            <p:nvSpPr>
              <p:cNvPr id="141" name="Rounded Rectangle 140"/>
              <p:cNvSpPr/>
              <p:nvPr/>
            </p:nvSpPr>
            <p:spPr>
              <a:xfrm>
                <a:off x="1527048" y="1371600"/>
                <a:ext cx="3044952" cy="4114800"/>
              </a:xfrm>
              <a:prstGeom prst="roundRect">
                <a:avLst>
                  <a:gd name="adj" fmla="val 1580"/>
                </a:avLst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2">
                      <a:lumMod val="50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1691640" y="1449324"/>
                <a:ext cx="2880360" cy="3959352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5000">
                    <a:schemeClr val="bg1"/>
                  </a:gs>
                  <a:gs pos="18000">
                    <a:schemeClr val="bg1">
                      <a:lumMod val="95000"/>
                    </a:schemeClr>
                  </a:gs>
                  <a:gs pos="38000">
                    <a:schemeClr val="bg1"/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43" name="TextBox 142"/>
            <p:cNvSpPr txBox="1"/>
            <p:nvPr/>
          </p:nvSpPr>
          <p:spPr>
            <a:xfrm>
              <a:off x="4714876" y="2357430"/>
              <a:ext cx="2500314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None/>
              </a:pPr>
              <a:r>
                <a:rPr lang="ru-RU" sz="36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ivaldi"/>
                  <a:ea typeface="+mn-ea"/>
                  <a:cs typeface="+mn-cs"/>
                </a:rPr>
                <a:t>Бернард Шоу.</a:t>
              </a:r>
            </a:p>
            <a:p>
              <a:pPr algn="ctr" defTabSz="914400">
                <a:buNone/>
              </a:pPr>
              <a:r>
                <a:rPr lang="uk-UA" sz="36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ivaldi"/>
                </a:rPr>
                <a:t>Творчість</a:t>
              </a:r>
              <a:endPara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valdi"/>
                <a:ea typeface="+mn-ea"/>
                <a:cs typeface="+mn-cs"/>
              </a:endParaRPr>
            </a:p>
          </p:txBody>
        </p:sp>
        <p:grpSp>
          <p:nvGrpSpPr>
            <p:cNvPr id="4" name="Group 167"/>
            <p:cNvGrpSpPr/>
            <p:nvPr/>
          </p:nvGrpSpPr>
          <p:grpSpPr>
            <a:xfrm>
              <a:off x="7162800" y="1453896"/>
              <a:ext cx="246855" cy="3950208"/>
              <a:chOff x="7162800" y="1453896"/>
              <a:chExt cx="246855" cy="3950208"/>
            </a:xfrm>
          </p:grpSpPr>
          <p:cxnSp>
            <p:nvCxnSpPr>
              <p:cNvPr id="161" name="Straight Connector 160"/>
              <p:cNvCxnSpPr/>
              <p:nvPr/>
            </p:nvCxnSpPr>
            <p:spPr>
              <a:xfrm rot="5400000">
                <a:off x="5263102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5400000">
                <a:off x="5318266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>
                <a:off x="5356763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>
                <a:off x="539526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5400000">
                <a:off x="5433757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>
                <a:off x="518849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Inside-left pages"/>
          <p:cNvGrpSpPr/>
          <p:nvPr/>
        </p:nvGrpSpPr>
        <p:grpSpPr>
          <a:xfrm>
            <a:off x="1527048" y="1371600"/>
            <a:ext cx="3044952" cy="4114800"/>
            <a:chOff x="1527048" y="1371600"/>
            <a:chExt cx="3044952" cy="4114800"/>
          </a:xfrm>
        </p:grpSpPr>
        <p:sp>
          <p:nvSpPr>
            <p:cNvPr id="103" name="Rounded Rectangle 102"/>
            <p:cNvSpPr/>
            <p:nvPr/>
          </p:nvSpPr>
          <p:spPr>
            <a:xfrm>
              <a:off x="1527048" y="1371600"/>
              <a:ext cx="3044952" cy="4114800"/>
            </a:xfrm>
            <a:prstGeom prst="roundRect">
              <a:avLst>
                <a:gd name="adj" fmla="val 1580"/>
              </a:avLst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691640" y="1449324"/>
              <a:ext cx="2880360" cy="395935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">
                  <a:schemeClr val="bg1"/>
                </a:gs>
                <a:gs pos="18000">
                  <a:schemeClr val="bg1">
                    <a:lumMod val="95000"/>
                  </a:schemeClr>
                </a:gs>
                <a:gs pos="38000">
                  <a:schemeClr val="bg1"/>
                </a:gs>
                <a:gs pos="100000">
                  <a:schemeClr val="bg1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grpSp>
        <p:nvGrpSpPr>
          <p:cNvPr id="6" name="Book cover"/>
          <p:cNvGrpSpPr/>
          <p:nvPr/>
        </p:nvGrpSpPr>
        <p:grpSpPr>
          <a:xfrm>
            <a:off x="4572000" y="1357298"/>
            <a:ext cx="3048000" cy="4114800"/>
            <a:chOff x="4572000" y="1371600"/>
            <a:chExt cx="3048000" cy="4114800"/>
          </a:xfrm>
        </p:grpSpPr>
        <p:sp>
          <p:nvSpPr>
            <p:cNvPr id="27" name="Rounded Rectangle 26"/>
            <p:cNvSpPr/>
            <p:nvPr/>
          </p:nvSpPr>
          <p:spPr>
            <a:xfrm>
              <a:off x="4572000" y="1371600"/>
              <a:ext cx="3048000" cy="4114800"/>
            </a:xfrm>
            <a:prstGeom prst="roundRect">
              <a:avLst>
                <a:gd name="adj" fmla="val 2196"/>
              </a:avLst>
            </a:prstGeom>
            <a:gradFill flip="none" rotWithShape="1">
              <a:gsLst>
                <a:gs pos="0">
                  <a:schemeClr val="accent2">
                    <a:lumMod val="5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50800" h="508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84" name="Rounded Rectangle 83"/>
            <p:cNvSpPr/>
            <p:nvPr/>
          </p:nvSpPr>
          <p:spPr>
            <a:xfrm>
              <a:off x="4572000" y="1371600"/>
              <a:ext cx="667512" cy="4114800"/>
            </a:xfrm>
            <a:prstGeom prst="roundRect">
              <a:avLst>
                <a:gd name="adj" fmla="val 2196"/>
              </a:avLst>
            </a:prstGeom>
            <a:gradFill flip="none" rotWithShape="1">
              <a:gsLst>
                <a:gs pos="0">
                  <a:schemeClr val="tx1">
                    <a:alpha val="50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lin ang="108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4572000" y="3886200"/>
              <a:ext cx="667512" cy="7315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2">
                    <a:lumMod val="75000"/>
                    <a:shade val="30000"/>
                    <a:satMod val="115000"/>
                  </a:schemeClr>
                </a:gs>
                <a:gs pos="50000">
                  <a:schemeClr val="accent2">
                    <a:lumMod val="75000"/>
                    <a:shade val="67500"/>
                    <a:satMod val="115000"/>
                  </a:schemeClr>
                </a:gs>
                <a:gs pos="100000">
                  <a:schemeClr val="accent2">
                    <a:lumMod val="75000"/>
                    <a:shade val="100000"/>
                    <a:satMod val="115000"/>
                  </a:schemeClr>
                </a:gs>
              </a:gsLst>
              <a:lin ang="8100000" scaled="1"/>
            </a:gradFill>
            <a:ln>
              <a:noFill/>
            </a:ln>
            <a:effectLst/>
            <a:scene3d>
              <a:camera prst="orthographicFront"/>
              <a:lightRig rig="soft" dir="t"/>
            </a:scene3d>
            <a:sp3d>
              <a:bevelT w="381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4572000" y="4953000"/>
              <a:ext cx="667512" cy="7315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2">
                    <a:lumMod val="75000"/>
                    <a:shade val="30000"/>
                    <a:satMod val="115000"/>
                  </a:schemeClr>
                </a:gs>
                <a:gs pos="50000">
                  <a:schemeClr val="accent2">
                    <a:lumMod val="75000"/>
                    <a:shade val="67500"/>
                    <a:satMod val="115000"/>
                  </a:schemeClr>
                </a:gs>
                <a:gs pos="100000">
                  <a:schemeClr val="accent2">
                    <a:lumMod val="75000"/>
                    <a:shade val="100000"/>
                    <a:satMod val="115000"/>
                  </a:schemeClr>
                </a:gs>
              </a:gsLst>
              <a:lin ang="8100000" scaled="1"/>
            </a:gradFill>
            <a:ln>
              <a:noFill/>
            </a:ln>
            <a:effectLst/>
            <a:scene3d>
              <a:camera prst="orthographicFront"/>
              <a:lightRig rig="soft" dir="t"/>
            </a:scene3d>
            <a:sp3d>
              <a:bevelT w="381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99" name="Rounded Rectangle 98"/>
            <p:cNvSpPr/>
            <p:nvPr/>
          </p:nvSpPr>
          <p:spPr>
            <a:xfrm>
              <a:off x="4572000" y="2819400"/>
              <a:ext cx="667512" cy="7315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2">
                    <a:lumMod val="75000"/>
                    <a:shade val="30000"/>
                    <a:satMod val="115000"/>
                  </a:schemeClr>
                </a:gs>
                <a:gs pos="50000">
                  <a:schemeClr val="accent2">
                    <a:lumMod val="75000"/>
                    <a:shade val="67500"/>
                    <a:satMod val="115000"/>
                  </a:schemeClr>
                </a:gs>
                <a:gs pos="100000">
                  <a:schemeClr val="accent2">
                    <a:lumMod val="75000"/>
                    <a:shade val="100000"/>
                    <a:satMod val="115000"/>
                  </a:schemeClr>
                </a:gs>
              </a:gsLst>
              <a:lin ang="8100000" scaled="1"/>
            </a:gradFill>
            <a:ln>
              <a:noFill/>
            </a:ln>
            <a:effectLst/>
            <a:scene3d>
              <a:camera prst="orthographicFront"/>
              <a:lightRig rig="soft" dir="t"/>
            </a:scene3d>
            <a:sp3d>
              <a:bevelT w="381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0" name="Rounded Rectangle 99"/>
            <p:cNvSpPr/>
            <p:nvPr/>
          </p:nvSpPr>
          <p:spPr>
            <a:xfrm>
              <a:off x="4572000" y="1752600"/>
              <a:ext cx="667512" cy="7315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2">
                    <a:lumMod val="75000"/>
                    <a:shade val="30000"/>
                    <a:satMod val="115000"/>
                  </a:schemeClr>
                </a:gs>
                <a:gs pos="50000">
                  <a:schemeClr val="accent2">
                    <a:lumMod val="75000"/>
                    <a:shade val="67500"/>
                    <a:satMod val="115000"/>
                  </a:schemeClr>
                </a:gs>
                <a:gs pos="100000">
                  <a:schemeClr val="accent2">
                    <a:lumMod val="75000"/>
                    <a:shade val="100000"/>
                    <a:satMod val="115000"/>
                  </a:schemeClr>
                </a:gs>
              </a:gsLst>
              <a:lin ang="8100000" scaled="1"/>
            </a:gradFill>
            <a:ln>
              <a:noFill/>
            </a:ln>
            <a:effectLst/>
            <a:scene3d>
              <a:camera prst="orthographicFront"/>
              <a:lightRig rig="soft" dir="t"/>
            </a:scene3d>
            <a:sp3d>
              <a:bevelT w="381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pic>
        <p:nvPicPr>
          <p:cNvPr id="2050" name="Picture 2" descr="Файл:George bernard shaw.jpg"/>
          <p:cNvPicPr>
            <a:picLocks noChangeAspect="1" noChangeArrowheads="1"/>
          </p:cNvPicPr>
          <p:nvPr/>
        </p:nvPicPr>
        <p:blipFill>
          <a:blip r:embed="rId3" cstate="print"/>
          <a:srcRect b="7913"/>
          <a:stretch>
            <a:fillRect/>
          </a:stretch>
        </p:blipFill>
        <p:spPr bwMode="auto">
          <a:xfrm>
            <a:off x="1714480" y="1428736"/>
            <a:ext cx="2857520" cy="4000528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xmlns="" val="2573353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:\Мои документы\Презентация4\Слайд1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" pitchFamily="18" charset="0"/>
              </a:rPr>
              <a:t>Висновок</a:t>
            </a:r>
            <a:endParaRPr lang="ru-RU" sz="4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0" y="1285875"/>
            <a:ext cx="6357938" cy="4840288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 2" pitchFamily="18" charset="2"/>
              <a:buNone/>
            </a:pPr>
            <a:r>
              <a:rPr lang="uk-UA" sz="1800" dirty="0" smtClean="0"/>
              <a:t>		</a:t>
            </a:r>
            <a:r>
              <a:rPr lang="uk-UA" sz="2400" dirty="0" smtClean="0">
                <a:latin typeface="Century" pitchFamily="18" charset="0"/>
              </a:rPr>
              <a:t>Творчість Шоу – розгорнута і всеосяжна панорама інтелектуального й політичного життя  Західної Європи та світу у першій половині ХХ ст.  З 1900р. і до 30-х років він був найвпливовішим драматургом Великобританії. Унаслідок його діяльності англійський театр , як і за часів Шекспіра, став одним із вирішальних чинників розвитку світового театрального мистецтва. Шоу був патріот своєї землі. 	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z="2400" dirty="0" smtClean="0"/>
              <a:t>		</a:t>
            </a:r>
            <a:endParaRPr lang="ru-RU" sz="1800" dirty="0" smtClean="0"/>
          </a:p>
        </p:txBody>
      </p:sp>
      <p:pic>
        <p:nvPicPr>
          <p:cNvPr id="18436" name="Рисунок 3" descr="GeorgeBernardShaw-Nobel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50" y="285750"/>
            <a:ext cx="2328863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2" descr="http://lichnosti.net/photos/1975/mai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7828" y="3714752"/>
            <a:ext cx="2333618" cy="30003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D:\Мои документы\Презентация4\Слайд1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-214346" y="928670"/>
            <a:ext cx="7072362" cy="55721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  <a:scene3d>
              <a:camera prst="perspectiveContrastingRightFacing"/>
              <a:lightRig rig="threePt" dir="t"/>
            </a:scene3d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uk-UA" sz="18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uk-UA" sz="28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Бернард Шоу ввійшов у літературу зрілою людиною. Його першими творами були газетні статті, критичні праці з питань музики, які він підписував псевдонімом </a:t>
            </a:r>
            <a:r>
              <a:rPr kumimoji="0" lang="en-US" sz="2800" b="1" i="0" u="none" strike="noStrike" kern="1200" spc="50" normalizeH="0" baseline="0" noProof="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Corno</a:t>
            </a:r>
            <a:r>
              <a:rPr kumimoji="0" lang="en-US" sz="28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 </a:t>
            </a:r>
            <a:r>
              <a:rPr kumimoji="0" lang="en-US" sz="2800" b="1" i="0" u="none" strike="noStrike" kern="1200" spc="50" normalizeH="0" baseline="0" noProof="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di</a:t>
            </a:r>
            <a:r>
              <a:rPr kumimoji="0" lang="en-US" sz="28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 </a:t>
            </a:r>
            <a:r>
              <a:rPr kumimoji="0" lang="en-US" sz="2800" b="1" i="0" u="none" strike="noStrike" kern="1200" spc="50" normalizeH="0" baseline="0" noProof="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Bassetto</a:t>
            </a:r>
            <a:r>
              <a:rPr kumimoji="0" lang="uk-UA" sz="28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, а також театральні </a:t>
            </a:r>
            <a:r>
              <a:rPr kumimoji="0" lang="uk-UA" sz="2800" b="1" i="0" u="none" strike="noStrike" kern="1200" spc="50" normalizeH="0" baseline="0" noProof="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резенції</a:t>
            </a:r>
            <a:r>
              <a:rPr kumimoji="0" lang="uk-UA" sz="28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, що виходили під ініціалами </a:t>
            </a:r>
            <a:r>
              <a:rPr kumimoji="0" lang="en-US" sz="28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G</a:t>
            </a:r>
            <a:r>
              <a:rPr kumimoji="0" lang="uk-UA" sz="28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. </a:t>
            </a:r>
            <a:r>
              <a:rPr kumimoji="0" lang="en-US" sz="28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B</a:t>
            </a:r>
            <a:r>
              <a:rPr kumimoji="0" lang="uk-UA" sz="28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. </a:t>
            </a:r>
            <a:r>
              <a:rPr kumimoji="0" lang="en-US" sz="28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S</a:t>
            </a:r>
            <a:r>
              <a:rPr kumimoji="0" lang="uk-UA" sz="28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. В літературі він дебютував п’ятьма романами, які не принесли йому успіху. Значною подією в історії театрального мистецтва всієї Європи було видання критичного нарису </a:t>
            </a:r>
            <a:r>
              <a:rPr kumimoji="0" lang="uk-UA" sz="2800" b="1" i="0" u="none" strike="noStrike" kern="1200" spc="50" normalizeH="0" baseline="0" noProof="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“Квінтесенція</a:t>
            </a:r>
            <a:r>
              <a:rPr kumimoji="0" lang="uk-UA" sz="28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  </a:t>
            </a:r>
            <a:r>
              <a:rPr kumimoji="0" lang="uk-UA" sz="2800" b="1" i="0" u="none" strike="noStrike" kern="1200" spc="50" normalizeH="0" baseline="0" noProof="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ібсенізму”</a:t>
            </a:r>
            <a:r>
              <a:rPr kumimoji="0" lang="uk-UA" sz="28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.  </a:t>
            </a:r>
            <a:r>
              <a:rPr kumimoji="0" lang="uk-UA" sz="2800" b="1" i="0" u="none" strike="noStrike" kern="1200" spc="50" normalizeH="0" baseline="0" noProof="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“Порушник</a:t>
            </a:r>
            <a:r>
              <a:rPr kumimoji="0" lang="uk-UA" sz="28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 </a:t>
            </a:r>
            <a:r>
              <a:rPr kumimoji="0" lang="uk-UA" sz="2800" b="1" i="0" u="none" strike="noStrike" kern="1200" spc="50" normalizeH="0" baseline="0" noProof="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спокою”</a:t>
            </a:r>
            <a:r>
              <a:rPr kumimoji="0" lang="uk-UA" sz="28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, </a:t>
            </a:r>
            <a:r>
              <a:rPr kumimoji="0" lang="uk-UA" sz="2800" b="1" i="0" u="none" strike="noStrike" kern="1200" spc="50" normalizeH="0" baseline="0" noProof="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“Соціаліст”</a:t>
            </a:r>
            <a:r>
              <a:rPr kumimoji="0" lang="uk-UA" sz="28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 і </a:t>
            </a:r>
            <a:r>
              <a:rPr kumimoji="0" lang="uk-UA" sz="2800" b="1" i="0" u="none" strike="noStrike" kern="1200" spc="50" normalizeH="0" baseline="0" noProof="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“Марксист”</a:t>
            </a:r>
            <a:r>
              <a:rPr kumimoji="0" lang="uk-UA" sz="28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 Шоу включився в боротьбу за </a:t>
            </a:r>
            <a:r>
              <a:rPr kumimoji="0" lang="uk-UA" sz="2800" b="1" i="0" u="none" strike="noStrike" kern="1200" spc="50" normalizeH="0" baseline="0" noProof="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“нову</a:t>
            </a:r>
            <a:r>
              <a:rPr kumimoji="0" lang="uk-UA" sz="28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 </a:t>
            </a:r>
            <a:r>
              <a:rPr kumimoji="0" lang="uk-UA" sz="2800" b="1" i="0" u="none" strike="noStrike" kern="1200" spc="50" normalizeH="0" baseline="0" noProof="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драму”</a:t>
            </a:r>
            <a:r>
              <a:rPr kumimoji="0" lang="uk-UA" sz="28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.</a:t>
            </a:r>
            <a:endParaRPr kumimoji="0" lang="ru-RU" sz="2800" b="1" i="0" u="none" strike="noStrike" kern="1200" spc="50" normalizeH="0" baseline="0" noProof="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Century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uk-UA" sz="28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		</a:t>
            </a:r>
            <a:endParaRPr kumimoji="0" lang="ru-RU" sz="2800" b="1" i="0" u="none" strike="noStrike" kern="1200" spc="50" normalizeH="0" baseline="0" noProof="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Century" pitchFamily="18" charset="0"/>
            </a:endParaRPr>
          </a:p>
        </p:txBody>
      </p:sp>
      <p:pic>
        <p:nvPicPr>
          <p:cNvPr id="6148" name="Picture 4" descr="http://andreygoncharov.users.photofile.ru/photo/andreygoncharov/150167032/large/15553989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940405">
            <a:off x="6124139" y="3368746"/>
            <a:ext cx="2706427" cy="354775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150" name="Picture 6" descr="http://www.quotecollection.com/author-images/george-bernard-shaw-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896758">
            <a:off x="5978920" y="-12423"/>
            <a:ext cx="2577924" cy="34926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400" decel="100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400" decel="100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400" decel="100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400" decel="100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400" decel="100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40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40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40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D:\Мои документы\Презентация4\Слайд1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Заголовок 2"/>
          <p:cNvSpPr txBox="1">
            <a:spLocks/>
          </p:cNvSpPr>
          <p:nvPr/>
        </p:nvSpPr>
        <p:spPr>
          <a:xfrm>
            <a:off x="571472" y="-1429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54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  <a:ea typeface="+mj-ea"/>
                <a:cs typeface="+mj-cs"/>
              </a:rPr>
              <a:t>Основні твори</a:t>
            </a:r>
            <a:endParaRPr kumimoji="0" lang="ru-RU" sz="5400" b="1" i="0" u="none" strike="noStrike" kern="1200" spc="50" normalizeH="0" baseline="0" noProof="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Century" pitchFamily="18" charset="0"/>
              <a:ea typeface="+mj-ea"/>
              <a:cs typeface="+mj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1142984"/>
            <a:ext cx="842968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4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«</a:t>
            </a:r>
            <a:r>
              <a:rPr lang="ru-RU" sz="4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Професія</a:t>
            </a:r>
            <a:r>
              <a:rPr lang="ru-RU" sz="4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 </a:t>
            </a:r>
            <a:r>
              <a:rPr lang="ru-RU" sz="4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місіс</a:t>
            </a:r>
            <a:r>
              <a:rPr lang="ru-RU" sz="4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 </a:t>
            </a:r>
            <a:r>
              <a:rPr lang="ru-RU" sz="4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Воррен</a:t>
            </a:r>
            <a:r>
              <a:rPr lang="ru-RU" sz="4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»,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4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 «</a:t>
            </a:r>
            <a:r>
              <a:rPr lang="ru-RU" sz="4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Пігмаліон</a:t>
            </a:r>
            <a:r>
              <a:rPr lang="ru-RU" sz="4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» (1913</a:t>
            </a:r>
            <a:r>
              <a:rPr lang="ru-RU" sz="4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),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4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 </a:t>
            </a:r>
            <a:r>
              <a:rPr lang="ru-RU" sz="4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«</a:t>
            </a:r>
            <a:r>
              <a:rPr lang="ru-RU" sz="4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Дім</a:t>
            </a:r>
            <a:r>
              <a:rPr lang="ru-RU" sz="4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, де </a:t>
            </a:r>
            <a:r>
              <a:rPr lang="ru-RU" sz="4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розбиваються</a:t>
            </a:r>
            <a:r>
              <a:rPr lang="ru-RU" sz="4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 </a:t>
            </a:r>
            <a:r>
              <a:rPr lang="ru-RU" sz="4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серця</a:t>
            </a:r>
            <a:r>
              <a:rPr lang="ru-RU" sz="4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» (1913—1917), </a:t>
            </a:r>
            <a:endParaRPr lang="ru-RU" sz="4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entury" pitchFamily="18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4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«</a:t>
            </a:r>
            <a:r>
              <a:rPr lang="ru-RU" sz="4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Візочок</a:t>
            </a:r>
            <a:r>
              <a:rPr lang="ru-RU" sz="4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 </a:t>
            </a:r>
            <a:r>
              <a:rPr lang="ru-RU" sz="4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з</a:t>
            </a:r>
            <a:r>
              <a:rPr lang="ru-RU" sz="4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 </a:t>
            </a:r>
            <a:r>
              <a:rPr lang="ru-RU" sz="4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яблуками</a:t>
            </a:r>
            <a:r>
              <a:rPr lang="ru-RU" sz="4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» та </a:t>
            </a:r>
            <a:r>
              <a:rPr lang="ru-RU" sz="4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ін</a:t>
            </a:r>
            <a:r>
              <a:rPr lang="ru-RU" sz="4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.</a:t>
            </a:r>
            <a:endParaRPr lang="ru-RU" sz="4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Мои документы\Презентация4\Слайд1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8194" name="Picture 2" descr="http://bookland.net.ua/pict_book/84/b8306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39759">
            <a:off x="6360481" y="2954603"/>
            <a:ext cx="2683344" cy="3659106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142844" y="357166"/>
            <a:ext cx="8686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3200" b="1" i="1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" pitchFamily="18" charset="0"/>
              </a:rPr>
              <a:t>Загальні риси п’єс Бернарда Шоу:</a:t>
            </a:r>
            <a:endParaRPr kumimoji="0" lang="ru-RU" sz="3200" b="1" i="1" u="none" strike="noStrike" kern="1200" spc="50" normalizeH="0" baseline="0" noProof="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П’єси написані  в живому, цікавому стилі.</a:t>
            </a:r>
            <a:endParaRPr kumimoji="0" lang="ru-RU" sz="2000" b="1" i="0" u="none" strike="noStrike" kern="1200" spc="50" normalizeH="0" baseline="0" noProof="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Century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Широке мислення героїв.</a:t>
            </a:r>
            <a:endParaRPr kumimoji="0" lang="ru-RU" sz="2000" b="1" i="0" u="none" strike="noStrike" kern="1200" spc="50" normalizeH="0" baseline="0" noProof="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Century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1" i="0" u="none" strike="noStrike" kern="1200" spc="50" normalizeH="0" baseline="0" noProof="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Дискусійність</a:t>
            </a:r>
            <a:r>
              <a:rPr kumimoji="0" lang="uk-UA" sz="20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 в п’єсах (герої сперечаються . висловлюють  думки).</a:t>
            </a:r>
            <a:endParaRPr kumimoji="0" lang="ru-RU" sz="2000" b="1" i="0" u="none" strike="noStrike" kern="1200" spc="50" normalizeH="0" baseline="0" noProof="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Century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Непередбаченість , парадоксальність, іронія п’єс.</a:t>
            </a:r>
            <a:endParaRPr kumimoji="0" lang="ru-RU" sz="2000" b="1" i="0" u="none" strike="noStrike" kern="1200" spc="50" normalizeH="0" baseline="0" noProof="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Century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0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Висока моральна цінність, насиченість п’єс Шоу. </a:t>
            </a:r>
          </a:p>
          <a:p>
            <a:pPr lvl="0" algn="just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uk-UA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 Персонажі </a:t>
            </a:r>
            <a:r>
              <a:rPr lang="uk-UA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у п’єсах англійського драматурга цілком залежні від авторської волі.</a:t>
            </a:r>
            <a:endParaRPr kumimoji="0" lang="ru-RU" sz="2000" b="1" i="0" u="none" strike="noStrike" kern="1200" spc="50" normalizeH="0" baseline="0" noProof="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2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Мои документы\Презентация4\Слайд1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ctrTitle" sz="quarter"/>
          </p:nvPr>
        </p:nvSpPr>
        <p:spPr>
          <a:xfrm>
            <a:off x="571472" y="-142900"/>
            <a:ext cx="7772400" cy="1470025"/>
          </a:xfrm>
        </p:spPr>
        <p:txBody>
          <a:bodyPr>
            <a:normAutofit/>
          </a:bodyPr>
          <a:lstStyle/>
          <a:p>
            <a:r>
              <a:rPr lang="uk-UA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Персонажі</a:t>
            </a:r>
            <a:endParaRPr lang="ru-RU" sz="5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0" y="3357562"/>
            <a:ext cx="9144000" cy="3714737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420624" marR="0" lvl="0" indent="-38404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uk-UA" sz="9600" b="1" i="0" u="none" strike="noStrike" kern="1200" spc="50" normalizeH="0" baseline="0" noProof="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uk-UA" sz="96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20624" marR="0" lvl="0" indent="-38404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uk-UA" sz="96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uk-UA" sz="86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Завдання драматурга, на думку Шоу, полягає у тому, щоб викривати реалістичну та </a:t>
            </a:r>
            <a:r>
              <a:rPr kumimoji="0" lang="uk-UA" sz="8600" b="1" i="0" u="none" strike="noStrike" kern="1200" spc="50" normalizeH="0" baseline="0" noProof="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“ідеалістичну”</a:t>
            </a:r>
            <a:r>
              <a:rPr kumimoji="0" lang="uk-UA" sz="86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 мораль, критикувати  й знищувати фальшиві цінності. </a:t>
            </a:r>
            <a:endParaRPr kumimoji="0" lang="ru-RU" sz="9600" b="1" i="0" u="none" strike="noStrike" kern="1200" spc="50" normalizeH="0" baseline="0" noProof="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2000232" y="1071546"/>
            <a:ext cx="107157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143504" y="1071546"/>
            <a:ext cx="114300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0" y="1785926"/>
            <a:ext cx="9358346" cy="4524315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uk-UA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ІДЕАЛІСТИ </a:t>
            </a:r>
            <a:r>
              <a:rPr lang="uk-UA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– </a:t>
            </a:r>
            <a:r>
              <a:rPr lang="uk-UA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ті, які живуть неперевіреними, фальшивими ідеалами, і </a:t>
            </a:r>
            <a:endParaRPr lang="uk-UA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entury" pitchFamily="18" charset="0"/>
            </a:endParaRPr>
          </a:p>
          <a:p>
            <a:endParaRPr lang="uk-UA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entury" pitchFamily="18" charset="0"/>
            </a:endParaRPr>
          </a:p>
          <a:p>
            <a:endParaRPr lang="uk-UA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entury" pitchFamily="18" charset="0"/>
            </a:endParaRPr>
          </a:p>
          <a:p>
            <a:endParaRPr lang="uk-UA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entury" pitchFamily="18" charset="0"/>
            </a:endParaRPr>
          </a:p>
          <a:p>
            <a:endParaRPr lang="uk-UA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entury" pitchFamily="18" charset="0"/>
            </a:endParaRPr>
          </a:p>
          <a:p>
            <a:endParaRPr lang="uk-UA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entury" pitchFamily="18" charset="0"/>
            </a:endParaRPr>
          </a:p>
          <a:p>
            <a:endParaRPr lang="uk-UA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entury" pitchFamily="18" charset="0"/>
            </a:endParaRPr>
          </a:p>
          <a:p>
            <a:endParaRPr lang="uk-UA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entury" pitchFamily="18" charset="0"/>
            </a:endParaRPr>
          </a:p>
          <a:p>
            <a:endParaRPr lang="uk-UA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entury" pitchFamily="18" charset="0"/>
            </a:endParaRPr>
          </a:p>
          <a:p>
            <a:endParaRPr lang="uk-UA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entury" pitchFamily="18" charset="0"/>
            </a:endParaRPr>
          </a:p>
          <a:p>
            <a:endParaRPr lang="uk-UA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entury" pitchFamily="18" charset="0"/>
            </a:endParaRPr>
          </a:p>
          <a:p>
            <a:endParaRPr lang="uk-UA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entury" pitchFamily="18" charset="0"/>
            </a:endParaRPr>
          </a:p>
          <a:p>
            <a:endParaRPr lang="uk-UA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entury" pitchFamily="18" charset="0"/>
            </a:endParaRPr>
          </a:p>
          <a:p>
            <a:endParaRPr lang="uk-UA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entury" pitchFamily="18" charset="0"/>
            </a:endParaRPr>
          </a:p>
          <a:p>
            <a:r>
              <a:rPr lang="uk-UA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“РЕАЛІСТИ”, </a:t>
            </a:r>
            <a:r>
              <a:rPr lang="uk-UA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які </a:t>
            </a:r>
            <a:r>
              <a:rPr lang="uk-UA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скептично споглядають на навколишній світ, скоряються критичному розумові,  добре розуміють хвороби і вади світу, але ці знання не вбивають їхнього прагнення до кращого облаштування  світу. </a:t>
            </a:r>
            <a:endParaRPr lang="ru-RU" dirty="0"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Мои документы\Презентация4\Слайд1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ctrTitle" sz="quarter"/>
          </p:nvPr>
        </p:nvSpPr>
        <p:spPr>
          <a:xfrm>
            <a:off x="571472" y="-142900"/>
            <a:ext cx="7772400" cy="1470025"/>
          </a:xfrm>
        </p:spPr>
        <p:txBody>
          <a:bodyPr>
            <a:normAutofit/>
          </a:bodyPr>
          <a:lstStyle/>
          <a:p>
            <a:r>
              <a:rPr lang="uk-UA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Завдання театру</a:t>
            </a:r>
            <a:endParaRPr lang="ru-RU" sz="5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071546"/>
            <a:ext cx="392905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Театр для Шоу </a:t>
            </a:r>
            <a:r>
              <a:rPr lang="uk-UA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– </a:t>
            </a:r>
            <a:r>
              <a:rPr lang="uk-UA" sz="24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засіб виховання свідомості людей не </a:t>
            </a:r>
            <a:r>
              <a:rPr lang="uk-UA" sz="2400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розтлумаченням</a:t>
            </a:r>
            <a:r>
              <a:rPr lang="uk-UA" sz="24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 готових істин, а постановкою проблем. П’єса повинна мати </a:t>
            </a:r>
            <a:r>
              <a:rPr lang="uk-UA" sz="2400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“відкритий”</a:t>
            </a:r>
            <a:r>
              <a:rPr lang="uk-UA" sz="24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 фінал, спонукати читача до відповіді на поставленні запитання. Саме такий  фінал має </a:t>
            </a:r>
            <a:r>
              <a:rPr lang="uk-UA" sz="2400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“Ляльковий</a:t>
            </a:r>
            <a:r>
              <a:rPr lang="uk-UA" sz="24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 </a:t>
            </a:r>
            <a:r>
              <a:rPr lang="uk-UA" sz="2400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дім”</a:t>
            </a:r>
            <a:r>
              <a:rPr lang="uk-UA" sz="24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 Г.Ібсена.</a:t>
            </a:r>
            <a:endParaRPr lang="ru-RU" sz="2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entury" pitchFamily="18" charset="0"/>
            </a:endParaRPr>
          </a:p>
        </p:txBody>
      </p:sp>
      <p:pic>
        <p:nvPicPr>
          <p:cNvPr id="9220" name="Picture 4" descr="http://www.shawfest.com/wp-content/uploads/2011/01/gb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1357298"/>
            <a:ext cx="4649743" cy="4071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Мои документы\Презентация4\Слайд1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ctrTitle" sz="quarter"/>
          </p:nvPr>
        </p:nvSpPr>
        <p:spPr>
          <a:xfrm>
            <a:off x="0" y="-142900"/>
            <a:ext cx="7858148" cy="1500198"/>
          </a:xfrm>
        </p:spPr>
        <p:txBody>
          <a:bodyPr>
            <a:normAutofit/>
          </a:bodyPr>
          <a:lstStyle/>
          <a:p>
            <a:r>
              <a:rPr lang="uk-UA" sz="5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“Дискусія”</a:t>
            </a:r>
            <a:endParaRPr lang="ru-RU" sz="5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entury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071546"/>
            <a:ext cx="39290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entury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6248" y="1000108"/>
            <a:ext cx="4572000" cy="5693866"/>
          </a:xfrm>
          <a:prstGeom prst="rect">
            <a:avLst/>
          </a:prstGeom>
          <a:scene3d>
            <a:camera prst="isometricOffAxis2Left"/>
            <a:lightRig rig="threePt" dir="t"/>
          </a:scene3d>
        </p:spPr>
        <p:txBody>
          <a:bodyPr>
            <a:spAutoFit/>
          </a:bodyPr>
          <a:lstStyle/>
          <a:p>
            <a:pPr algn="just"/>
            <a:r>
              <a:rPr lang="uk-UA" sz="2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Шоу фактично відмовився від традиційної структури п’єси: зав’язка – розвиток дії – розв’язка. Він запропонував інший варіант: зав’язка – розвиток дії -   дискусія, тобто весь перебіг подій повинен готувати фінальну розмову-суперечку, упродовж якої головна проблема п’єси не розв’язується, а, навпаки, ще більше загострюється.</a:t>
            </a:r>
            <a:endParaRPr lang="ru-RU" sz="26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entury" pitchFamily="18" charset="0"/>
            </a:endParaRPr>
          </a:p>
        </p:txBody>
      </p:sp>
      <p:pic>
        <p:nvPicPr>
          <p:cNvPr id="11266" name="Picture 2" descr="http://vtoraya-shcola.ucoz.ru/_si/0/2672074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285860"/>
            <a:ext cx="4055678" cy="4071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Мои документы\Презентация4\Слайд1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ctrTitle" sz="quarter"/>
          </p:nvPr>
        </p:nvSpPr>
        <p:spPr>
          <a:xfrm>
            <a:off x="571472" y="-142900"/>
            <a:ext cx="7772400" cy="1470025"/>
          </a:xfrm>
        </p:spPr>
        <p:txBody>
          <a:bodyPr>
            <a:normAutofit/>
          </a:bodyPr>
          <a:lstStyle/>
          <a:p>
            <a:r>
              <a:rPr lang="uk-UA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" pitchFamily="18" charset="0"/>
              </a:rPr>
              <a:t>Парадокс</a:t>
            </a:r>
            <a:endParaRPr lang="ru-RU" sz="5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entury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071546"/>
            <a:ext cx="39290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entury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500034" y="1142984"/>
            <a:ext cx="8286778" cy="5500687"/>
          </a:xfrm>
          <a:prstGeom prst="rect">
            <a:avLst/>
          </a:prstGeom>
          <a:scene3d>
            <a:camera prst="perspectiveBelow"/>
            <a:lightRig rig="threePt" dir="t"/>
          </a:scene3d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uk-UA" sz="18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	</a:t>
            </a:r>
            <a:r>
              <a:rPr kumimoji="0" lang="uk-UA" sz="24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Century" pitchFamily="18" charset="0"/>
              </a:rPr>
              <a:t>Надзвичайно велика роль у п’єсах Шоу відводиться парадоксу, як основному засобові постановки проблеми.  Парадокси Шоу не тільки словесні. Парадокс в основі ситуації, навколо якої розгортається дія п’єси. Шоу говорив, що його парадокси відбивають дійсність, що парадоксальні не його п’єси, а саме життя, а він лише розкриває людям на це очі. </a:t>
            </a:r>
            <a:endParaRPr kumimoji="0" lang="ru-RU" sz="2400" b="1" i="0" u="none" strike="noStrike" kern="1200" spc="50" normalizeH="0" baseline="0" noProof="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Century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800" b="1" i="0" u="none" strike="noStrike" kern="1200" spc="50" normalizeH="0" baseline="0" noProof="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Century" pitchFamily="18" charset="0"/>
            </a:endParaRPr>
          </a:p>
        </p:txBody>
      </p:sp>
      <p:pic>
        <p:nvPicPr>
          <p:cNvPr id="12290" name="Picture 2" descr="http://www.bbc.co.uk/iplayer/images/episode/b007llg0_640_36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3884374"/>
            <a:ext cx="5286444" cy="2973626"/>
          </a:xfrm>
          <a:prstGeom prst="rect">
            <a:avLst/>
          </a:prstGeom>
          <a:noFill/>
          <a:scene3d>
            <a:camera prst="perspectiveHeroicExtremeLeftFacing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Мои документы\Презентация4\Слайд1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lum bright="40000" contrast="67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0" y="1071546"/>
            <a:ext cx="39290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entury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28625" y="214313"/>
            <a:ext cx="78295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8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" pitchFamily="18" charset="0"/>
                <a:ea typeface="+mj-ea"/>
                <a:cs typeface="+mj-cs"/>
              </a:rPr>
              <a:t>Проблема   жанру Трагікомедія </a:t>
            </a:r>
            <a:endParaRPr kumimoji="0" lang="ru-RU" sz="4800" b="1" i="0" u="none" strike="noStrike" kern="1200" spc="50" normalizeH="0" baseline="0" noProof="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" pitchFamily="18" charset="0"/>
              <a:ea typeface="+mj-ea"/>
              <a:cs typeface="+mj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57290" y="1582341"/>
            <a:ext cx="735811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latin typeface="Century" pitchFamily="18" charset="0"/>
              </a:rPr>
              <a:t>Ще   один   засіб загострення  проблеми , який Шоу теж проголосив відкриттям Ібсена, - повне змішування комедії і трагедії. Сучасна п’єса може бути тільки трагікомедією, причому, як комедія, так і трагедія виконують зовсім інші завдання. Трагедія </a:t>
            </a:r>
            <a:r>
              <a:rPr lang="uk-UA" dirty="0" err="1" smtClean="0">
                <a:latin typeface="Century" pitchFamily="18" charset="0"/>
              </a:rPr>
              <a:t>“більш</a:t>
            </a:r>
            <a:r>
              <a:rPr lang="uk-UA" dirty="0" smtClean="0">
                <a:latin typeface="Century" pitchFamily="18" charset="0"/>
              </a:rPr>
              <a:t> не </a:t>
            </a:r>
            <a:r>
              <a:rPr lang="uk-UA" dirty="0" err="1" smtClean="0">
                <a:latin typeface="Century" pitchFamily="18" charset="0"/>
              </a:rPr>
              <a:t>залякує”</a:t>
            </a:r>
            <a:r>
              <a:rPr lang="uk-UA" dirty="0" smtClean="0">
                <a:latin typeface="Century" pitchFamily="18" charset="0"/>
              </a:rPr>
              <a:t>, не намагається підкорити емоції глядача жахливими чи катастрофічними подіями заради досягнення очищення. Комедія більше не повчає, розважаючи, не виправляє звичаї, сміючись, а обидві вони мають іншу мету – поставити глядача перед проблемою.</a:t>
            </a:r>
            <a:endParaRPr lang="ru-RU" dirty="0">
              <a:latin typeface="Century" pitchFamily="18" charset="0"/>
            </a:endParaRPr>
          </a:p>
        </p:txBody>
      </p:sp>
      <p:pic>
        <p:nvPicPr>
          <p:cNvPr id="15362" name="Picture 2" descr="http://xn--80adiclbkod5bmmx.xn--p1ai/george-bernard-shaw-writ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4133849"/>
            <a:ext cx="4438650" cy="27241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TS101919243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0373E0-AB52-44DF-A26C-48E1B7AC4E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TS101919243 (1)</Template>
  <TotalTime>0</TotalTime>
  <Words>272</Words>
  <Application>Microsoft Office PowerPoint</Application>
  <PresentationFormat>Экран (4:3)</PresentationFormat>
  <Paragraphs>47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TS101919243 (1)</vt:lpstr>
      <vt:lpstr>Слайд 1</vt:lpstr>
      <vt:lpstr>Слайд 2</vt:lpstr>
      <vt:lpstr>Слайд 3</vt:lpstr>
      <vt:lpstr>Слайд 4</vt:lpstr>
      <vt:lpstr>Персонажі</vt:lpstr>
      <vt:lpstr>Завдання театру</vt:lpstr>
      <vt:lpstr>“Дискусія”</vt:lpstr>
      <vt:lpstr>Парадокс</vt:lpstr>
      <vt:lpstr>Слайд 9</vt:lpstr>
      <vt:lpstr>Висновок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2013-09-20T06:32:32Z</dcterms:created>
  <dcterms:modified xsi:type="dcterms:W3CDTF">2013-09-20T07:31:45Z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TC019192439991</vt:lpwstr>
  </property>
</Properties>
</file>