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73" r:id="rId6"/>
    <p:sldId id="260" r:id="rId7"/>
    <p:sldId id="261" r:id="rId8"/>
    <p:sldId id="270" r:id="rId9"/>
    <p:sldId id="262" r:id="rId10"/>
    <p:sldId id="271" r:id="rId11"/>
    <p:sldId id="263" r:id="rId12"/>
    <p:sldId id="264" r:id="rId13"/>
    <p:sldId id="274" r:id="rId14"/>
    <p:sldId id="265" r:id="rId15"/>
    <p:sldId id="266" r:id="rId16"/>
    <p:sldId id="272" r:id="rId17"/>
    <p:sldId id="267" r:id="rId18"/>
    <p:sldId id="268" r:id="rId19"/>
    <p:sldId id="269" r:id="rId2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C4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fld id="{56623980-947E-4526-80C5-51BAF5760F74}" type="datetimeFigureOut">
              <a:rPr lang="uk-UA" smtClean="0"/>
              <a:t>03.10.2013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D3FAFB5-E2FA-4118-87D1-A7EE0277335A}" type="slidenum">
              <a:rPr lang="uk-UA" smtClean="0"/>
              <a:t>‹#›</a:t>
            </a:fld>
            <a:endParaRPr lang="uk-UA"/>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6623980-947E-4526-80C5-51BAF5760F74}" type="datetimeFigureOut">
              <a:rPr lang="uk-UA" smtClean="0"/>
              <a:t>03.10.2013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D3FAFB5-E2FA-4118-87D1-A7EE0277335A}"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Вертикальный заголовок 1"/>
          <p:cNvSpPr>
            <a:spLocks noGrp="1"/>
          </p:cNvSpPr>
          <p:nvPr>
            <p:ph type="title" orient="vert"/>
          </p:nvPr>
        </p:nvSpPr>
        <p:spPr>
          <a:xfrm>
            <a:off x="6781800" y="274640"/>
            <a:ext cx="19050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6623980-947E-4526-80C5-51BAF5760F74}" type="datetimeFigureOut">
              <a:rPr lang="uk-UA" smtClean="0"/>
              <a:t>03.10.2013</a:t>
            </a:fld>
            <a:endParaRPr lang="uk-UA"/>
          </a:p>
        </p:txBody>
      </p:sp>
      <p:sp>
        <p:nvSpPr>
          <p:cNvPr id="5" name="Нижний колонтитул 4"/>
          <p:cNvSpPr>
            <a:spLocks noGrp="1"/>
          </p:cNvSpPr>
          <p:nvPr>
            <p:ph type="ftr" sz="quarter" idx="11"/>
          </p:nvPr>
        </p:nvSpPr>
        <p:spPr>
          <a:xfrm>
            <a:off x="2640597" y="6377459"/>
            <a:ext cx="3836404" cy="365125"/>
          </a:xfrm>
        </p:spPr>
        <p:txBody>
          <a:bodyPr/>
          <a:lstStyle/>
          <a:p>
            <a:endParaRPr lang="uk-UA"/>
          </a:p>
        </p:txBody>
      </p:sp>
      <p:sp>
        <p:nvSpPr>
          <p:cNvPr id="6" name="Номер слайда 5"/>
          <p:cNvSpPr>
            <a:spLocks noGrp="1"/>
          </p:cNvSpPr>
          <p:nvPr>
            <p:ph type="sldNum" sz="quarter" idx="12"/>
          </p:nvPr>
        </p:nvSpPr>
        <p:spPr/>
        <p:txBody>
          <a:bodyPr/>
          <a:lstStyle/>
          <a:p>
            <a:fld id="{3D3FAFB5-E2FA-4118-87D1-A7EE0277335A}"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6623980-947E-4526-80C5-51BAF5760F74}" type="datetimeFigureOut">
              <a:rPr lang="uk-UA" smtClean="0"/>
              <a:t>03.10.2013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D3FAFB5-E2FA-4118-87D1-A7EE0277335A}"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6623980-947E-4526-80C5-51BAF5760F74}" type="datetimeFigureOut">
              <a:rPr lang="uk-UA" smtClean="0"/>
              <a:t>03.10.2013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D3FAFB5-E2FA-4118-87D1-A7EE0277335A}"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6623980-947E-4526-80C5-51BAF5760F74}" type="datetimeFigureOut">
              <a:rPr lang="uk-UA" smtClean="0"/>
              <a:t>03.10.2013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D3FAFB5-E2FA-4118-87D1-A7EE0277335A}"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Содержимое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Содержимое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6623980-947E-4526-80C5-51BAF5760F74}" type="datetimeFigureOut">
              <a:rPr lang="uk-UA" smtClean="0"/>
              <a:t>03.10.2013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3D3FAFB5-E2FA-4118-87D1-A7EE0277335A}"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6623980-947E-4526-80C5-51BAF5760F74}" type="datetimeFigureOut">
              <a:rPr lang="uk-UA" smtClean="0"/>
              <a:t>03.10.2013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3D3FAFB5-E2FA-4118-87D1-A7EE0277335A}"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6623980-947E-4526-80C5-51BAF5760F74}" type="datetimeFigureOut">
              <a:rPr lang="uk-UA" smtClean="0"/>
              <a:t>03.10.2013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3D3FAFB5-E2FA-4118-87D1-A7EE0277335A}"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Содержимое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6623980-947E-4526-80C5-51BAF5760F74}" type="datetimeFigureOut">
              <a:rPr lang="uk-UA" smtClean="0"/>
              <a:t>03.10.2013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D3FAFB5-E2FA-4118-87D1-A7EE0277335A}" type="slidenum">
              <a:rPr lang="uk-UA" smtClean="0"/>
              <a:t>‹#›</a:t>
            </a:fld>
            <a:endParaRPr lang="uk-UA"/>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smtClean="0"/>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164592" y="1170432"/>
            <a:ext cx="2523744" cy="201168"/>
          </a:xfrm>
        </p:spPr>
        <p:txBody>
          <a:bodyPr/>
          <a:lstStyle/>
          <a:p>
            <a:fld id="{56623980-947E-4526-80C5-51BAF5760F74}" type="datetimeFigureOut">
              <a:rPr lang="uk-UA" smtClean="0"/>
              <a:t>03.10.2013</a:t>
            </a:fld>
            <a:endParaRPr lang="uk-UA"/>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uk-UA"/>
          </a:p>
        </p:txBody>
      </p:sp>
      <p:sp>
        <p:nvSpPr>
          <p:cNvPr id="7" name="Номер слайда 6"/>
          <p:cNvSpPr>
            <a:spLocks noGrp="1"/>
          </p:cNvSpPr>
          <p:nvPr>
            <p:ph type="sldNum" sz="quarter" idx="12"/>
          </p:nvPr>
        </p:nvSpPr>
        <p:spPr>
          <a:xfrm>
            <a:off x="8339328" y="1170432"/>
            <a:ext cx="733864" cy="201168"/>
          </a:xfrm>
        </p:spPr>
        <p:txBody>
          <a:bodyPr/>
          <a:lstStyle/>
          <a:p>
            <a:fld id="{3D3FAFB5-E2FA-4118-87D1-A7EE0277335A}"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6623980-947E-4526-80C5-51BAF5760F74}" type="datetimeFigureOut">
              <a:rPr lang="uk-UA" smtClean="0"/>
              <a:t>03.10.2013</a:t>
            </a:fld>
            <a:endParaRPr lang="uk-UA"/>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uk-UA"/>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3D3FAFB5-E2FA-4118-87D1-A7EE0277335A}"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700808"/>
            <a:ext cx="8077200" cy="1673352"/>
          </a:xfrm>
        </p:spPr>
        <p:txBody>
          <a:bodyPr/>
          <a:lstStyle/>
          <a:p>
            <a:pPr algn="ctr"/>
            <a:r>
              <a:rPr lang="uk-UA" dirty="0" smtClean="0">
                <a:solidFill>
                  <a:srgbClr val="F8FC42"/>
                </a:solidFill>
              </a:rPr>
              <a:t>Північно-Африканська кампанія</a:t>
            </a:r>
            <a:endParaRPr lang="uk-UA" dirty="0">
              <a:solidFill>
                <a:srgbClr val="F8FC42"/>
              </a:solidFill>
            </a:endParaRPr>
          </a:p>
        </p:txBody>
      </p:sp>
      <p:sp>
        <p:nvSpPr>
          <p:cNvPr id="3" name="Подзаголовок 2"/>
          <p:cNvSpPr>
            <a:spLocks noGrp="1"/>
          </p:cNvSpPr>
          <p:nvPr>
            <p:ph type="subTitle" idx="1"/>
          </p:nvPr>
        </p:nvSpPr>
        <p:spPr>
          <a:xfrm>
            <a:off x="683568" y="3356992"/>
            <a:ext cx="8077200" cy="1499616"/>
          </a:xfrm>
        </p:spPr>
        <p:txBody>
          <a:bodyPr>
            <a:normAutofit/>
          </a:bodyPr>
          <a:lstStyle/>
          <a:p>
            <a:pPr algn="r"/>
            <a:r>
              <a:rPr lang="uk-UA" sz="2400" dirty="0" smtClean="0"/>
              <a:t>Підготував учень</a:t>
            </a:r>
          </a:p>
          <a:p>
            <a:pPr algn="r"/>
            <a:r>
              <a:rPr lang="uk-UA" sz="2400" dirty="0" smtClean="0"/>
              <a:t>7-Б класу,</a:t>
            </a:r>
          </a:p>
          <a:p>
            <a:pPr algn="r"/>
            <a:r>
              <a:rPr lang="uk-UA" sz="2400" dirty="0" smtClean="0"/>
              <a:t>Лагода Віталій</a:t>
            </a:r>
            <a:endParaRPr lang="uk-UA"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Генерал-лейтенант Е. </a:t>
            </a:r>
            <a:r>
              <a:rPr lang="uk-UA" dirty="0" err="1" smtClean="0"/>
              <a:t>Роммель</a:t>
            </a:r>
            <a:endParaRPr lang="uk-UA" dirty="0"/>
          </a:p>
        </p:txBody>
      </p:sp>
      <p:pic>
        <p:nvPicPr>
          <p:cNvPr id="2050" name="Picture 2" descr="F:\441px-Bundesarchiv_Bild_101I-432-0760-10,_Nordafrika,_Erwin_Rommel,_Joachim_Müncheberg.jpg"/>
          <p:cNvPicPr>
            <a:picLocks noGrp="1" noChangeAspect="1" noChangeArrowheads="1"/>
          </p:cNvPicPr>
          <p:nvPr>
            <p:ph idx="1"/>
          </p:nvPr>
        </p:nvPicPr>
        <p:blipFill>
          <a:blip r:embed="rId2" cstate="print"/>
          <a:srcRect r="4857"/>
          <a:stretch>
            <a:fillRect/>
          </a:stretch>
        </p:blipFill>
        <p:spPr bwMode="auto">
          <a:xfrm>
            <a:off x="1043608" y="1772816"/>
            <a:ext cx="3038602" cy="4337943"/>
          </a:xfrm>
          <a:prstGeom prst="rect">
            <a:avLst/>
          </a:prstGeom>
          <a:noFill/>
        </p:spPr>
      </p:pic>
      <p:pic>
        <p:nvPicPr>
          <p:cNvPr id="2052" name="Picture 4" descr="F:\150px-Rommel_with_his_aides.jpg"/>
          <p:cNvPicPr>
            <a:picLocks noChangeAspect="1" noChangeArrowheads="1"/>
          </p:cNvPicPr>
          <p:nvPr/>
        </p:nvPicPr>
        <p:blipFill>
          <a:blip r:embed="rId3" cstate="print"/>
          <a:srcRect/>
          <a:stretch>
            <a:fillRect/>
          </a:stretch>
        </p:blipFill>
        <p:spPr bwMode="auto">
          <a:xfrm>
            <a:off x="5148064" y="1829010"/>
            <a:ext cx="3312368" cy="432816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dirty="0" smtClean="0"/>
              <a:t>Облога </a:t>
            </a:r>
            <a:r>
              <a:rPr lang="uk-UA" dirty="0" err="1" smtClean="0"/>
              <a:t>Тобрука</a:t>
            </a:r>
            <a:endParaRPr lang="uk-UA" dirty="0"/>
          </a:p>
        </p:txBody>
      </p:sp>
      <p:sp>
        <p:nvSpPr>
          <p:cNvPr id="3" name="Содержимое 2"/>
          <p:cNvSpPr>
            <a:spLocks noGrp="1"/>
          </p:cNvSpPr>
          <p:nvPr>
            <p:ph idx="1"/>
          </p:nvPr>
        </p:nvSpPr>
        <p:spPr/>
        <p:txBody>
          <a:bodyPr>
            <a:normAutofit fontScale="62500" lnSpcReduction="20000"/>
          </a:bodyPr>
          <a:lstStyle/>
          <a:p>
            <a:r>
              <a:rPr lang="uk-UA" dirty="0" smtClean="0"/>
              <a:t>13 квітня 1941 </a:t>
            </a:r>
            <a:r>
              <a:rPr lang="uk-UA" dirty="0" err="1" smtClean="0"/>
              <a:t>Роммель</a:t>
            </a:r>
            <a:r>
              <a:rPr lang="uk-UA" dirty="0" smtClean="0"/>
              <a:t> захопив </a:t>
            </a:r>
            <a:r>
              <a:rPr lang="uk-UA" dirty="0" err="1" smtClean="0"/>
              <a:t>Бардія</a:t>
            </a:r>
            <a:r>
              <a:rPr lang="uk-UA" dirty="0" smtClean="0"/>
              <a:t> і </a:t>
            </a:r>
            <a:r>
              <a:rPr lang="uk-UA" dirty="0" err="1" smtClean="0"/>
              <a:t>Соллум</a:t>
            </a:r>
            <a:r>
              <a:rPr lang="uk-UA" dirty="0" smtClean="0"/>
              <a:t>, остаточно відрізавши війська Британської </a:t>
            </a:r>
            <a:r>
              <a:rPr lang="uk-UA" dirty="0" smtClean="0"/>
              <a:t>співдружності в </a:t>
            </a:r>
            <a:r>
              <a:rPr lang="uk-UA" dirty="0" smtClean="0"/>
              <a:t>районі </a:t>
            </a:r>
            <a:r>
              <a:rPr lang="uk-UA" dirty="0" err="1" smtClean="0"/>
              <a:t>Тобруку</a:t>
            </a:r>
            <a:r>
              <a:rPr lang="uk-UA" dirty="0" smtClean="0"/>
              <a:t>, а до 15 квітня вийшов до західного кордону Єгипту. Стрімкий наступ </a:t>
            </a:r>
            <a:r>
              <a:rPr lang="uk-UA" dirty="0" err="1" smtClean="0"/>
              <a:t>Роммеля</a:t>
            </a:r>
            <a:r>
              <a:rPr lang="uk-UA" dirty="0" smtClean="0"/>
              <a:t> змусив англійські війська та їх союзників відступити за укріплену лінію оборони навколо </a:t>
            </a:r>
            <a:r>
              <a:rPr lang="uk-UA" dirty="0" err="1" smtClean="0"/>
              <a:t>Тобрука</a:t>
            </a:r>
            <a:r>
              <a:rPr lang="uk-UA" dirty="0" smtClean="0"/>
              <a:t>. Фронт в Північній Африці стабілізувався по лінії лівійсько-єгипетського кордону</a:t>
            </a:r>
          </a:p>
          <a:p>
            <a:r>
              <a:rPr lang="uk-UA" dirty="0" smtClean="0"/>
              <a:t>Облога німцями </a:t>
            </a:r>
            <a:r>
              <a:rPr lang="uk-UA" dirty="0" err="1" smtClean="0"/>
              <a:t>Тобрука</a:t>
            </a:r>
            <a:r>
              <a:rPr lang="uk-UA" dirty="0" smtClean="0"/>
              <a:t>, з гарнізоном, що складався з австралійської 9-ої дивізії та британських формувань, які опинилися в оточенні, й в цілому становили 25 000 військових, тривала 240 днів. До середини червня 1941 англійці двічі невдатно зробили спроби деблокувати обложений </a:t>
            </a:r>
            <a:r>
              <a:rPr lang="uk-UA" dirty="0" err="1" smtClean="0"/>
              <a:t>Тобрук</a:t>
            </a:r>
            <a:r>
              <a:rPr lang="uk-UA" dirty="0" smtClean="0"/>
              <a:t> (з 15 травня 1941 — операція «</a:t>
            </a:r>
            <a:r>
              <a:rPr lang="uk-UA" dirty="0" err="1" smtClean="0"/>
              <a:t>Бревіті</a:t>
            </a:r>
            <a:r>
              <a:rPr lang="uk-UA" dirty="0" smtClean="0"/>
              <a:t>» та з 15 червня — операція «</a:t>
            </a:r>
            <a:r>
              <a:rPr lang="uk-UA" dirty="0" err="1" smtClean="0"/>
              <a:t>Бетлекс</a:t>
            </a:r>
            <a:r>
              <a:rPr lang="uk-UA" dirty="0" smtClean="0"/>
              <a:t>»), але щоразу були відкинуті назад німецькими та італійськими військами. У липні 1941 року, створивши значну перевагу в силах, англійці спробували перейти в наступ і знову оволодіти стратегічною ініціативою на ТВД, але знову були розбиті </a:t>
            </a:r>
            <a:r>
              <a:rPr lang="uk-UA" dirty="0" err="1" smtClean="0"/>
              <a:t>Роммелем</a:t>
            </a:r>
            <a:r>
              <a:rPr lang="uk-UA" dirty="0" smtClean="0"/>
              <a:t>.</a:t>
            </a:r>
            <a:endParaRPr lang="uk-UA"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dirty="0" smtClean="0"/>
              <a:t>Операція «</a:t>
            </a:r>
            <a:r>
              <a:rPr lang="uk-UA" dirty="0" err="1" smtClean="0"/>
              <a:t>Крусейдер</a:t>
            </a:r>
            <a:r>
              <a:rPr lang="uk-UA" dirty="0" smtClean="0"/>
              <a:t>»</a:t>
            </a:r>
            <a:endParaRPr lang="uk-UA" dirty="0"/>
          </a:p>
        </p:txBody>
      </p:sp>
      <p:sp>
        <p:nvSpPr>
          <p:cNvPr id="3" name="Содержимое 2"/>
          <p:cNvSpPr>
            <a:spLocks noGrp="1"/>
          </p:cNvSpPr>
          <p:nvPr>
            <p:ph idx="1"/>
          </p:nvPr>
        </p:nvSpPr>
        <p:spPr/>
        <p:txBody>
          <a:bodyPr>
            <a:normAutofit fontScale="25000" lnSpcReduction="20000"/>
          </a:bodyPr>
          <a:lstStyle/>
          <a:p>
            <a:r>
              <a:rPr lang="uk-UA" sz="6400" dirty="0" smtClean="0"/>
              <a:t>18 листопада 1941 англійці, отримавши сильне підкріплення, почали свій наступ під кодовою назвою «</a:t>
            </a:r>
            <a:r>
              <a:rPr lang="uk-UA" sz="6400" dirty="0" err="1" smtClean="0"/>
              <a:t>Крусейдер</a:t>
            </a:r>
            <a:r>
              <a:rPr lang="uk-UA" sz="6400" dirty="0" smtClean="0"/>
              <a:t>» з метою розгрому угруповання противника в </a:t>
            </a:r>
            <a:r>
              <a:rPr lang="uk-UA" sz="6400" dirty="0" err="1" smtClean="0"/>
              <a:t>Киренаїці</a:t>
            </a:r>
            <a:r>
              <a:rPr lang="uk-UA" sz="6400" dirty="0" smtClean="0"/>
              <a:t> та </a:t>
            </a:r>
            <a:r>
              <a:rPr lang="uk-UA" sz="6400" dirty="0" err="1" smtClean="0"/>
              <a:t>деблокаді</a:t>
            </a:r>
            <a:r>
              <a:rPr lang="uk-UA" sz="6400" dirty="0" smtClean="0"/>
              <a:t> </a:t>
            </a:r>
            <a:r>
              <a:rPr lang="uk-UA" sz="6400" dirty="0" err="1" smtClean="0"/>
              <a:t>Тобруку</a:t>
            </a:r>
            <a:r>
              <a:rPr lang="uk-UA" sz="6400" dirty="0" smtClean="0"/>
              <a:t>.</a:t>
            </a:r>
            <a:endParaRPr lang="uk-UA" sz="6400" dirty="0" smtClean="0"/>
          </a:p>
          <a:p>
            <a:r>
              <a:rPr lang="uk-UA" sz="6400" dirty="0" smtClean="0"/>
              <a:t>8-а британська армія </a:t>
            </a:r>
            <a:r>
              <a:rPr lang="uk-UA" sz="6400" dirty="0" err="1" smtClean="0"/>
              <a:t>Аллана</a:t>
            </a:r>
            <a:r>
              <a:rPr lang="uk-UA" sz="6400" dirty="0" smtClean="0"/>
              <a:t> </a:t>
            </a:r>
            <a:r>
              <a:rPr lang="uk-UA" sz="6400" dirty="0" err="1" smtClean="0"/>
              <a:t>Каннінгама</a:t>
            </a:r>
            <a:r>
              <a:rPr lang="uk-UA" sz="6400" dirty="0" smtClean="0"/>
              <a:t> нанесла удар відразу по кількох напрямках, й хоча всі атаки противника </a:t>
            </a:r>
            <a:r>
              <a:rPr lang="uk-UA" sz="6400" dirty="0" err="1" smtClean="0"/>
              <a:t>Роммелю</a:t>
            </a:r>
            <a:r>
              <a:rPr lang="uk-UA" sz="6400" dirty="0" smtClean="0"/>
              <a:t> вдалося відбити, через брак власних сил і особливо засобів, він був змушений розпочати відступ. 5 грудня 1941 </a:t>
            </a:r>
            <a:r>
              <a:rPr lang="uk-UA" sz="6400" dirty="0" err="1" smtClean="0"/>
              <a:t>Роммель</a:t>
            </a:r>
            <a:r>
              <a:rPr lang="uk-UA" sz="6400" dirty="0" smtClean="0"/>
              <a:t> зняв облогу </a:t>
            </a:r>
            <a:r>
              <a:rPr lang="uk-UA" sz="6400" dirty="0" err="1" smtClean="0"/>
              <a:t>Тобрука</a:t>
            </a:r>
            <a:r>
              <a:rPr lang="uk-UA" sz="6400" dirty="0" smtClean="0"/>
              <a:t>, яка тривала 8 місяців, а слідом за тим залишив і Кіренаїку. В ході 2-місячних боїв англійські війська просунулися на глибину майже 800 км, але не змогли вирішити своє головне завдання — знищити німецько-італійські війська в Північній Африці. Успішному просуванню 8-ої англійської армії на таку велику глибину значною мірою сприяв британський флот, що забезпечував ній безперебійне постачання всім необхідним і здійснював потужну вогневу підтримку на приморському фланзі. Тилове ж забезпечення військ </a:t>
            </a:r>
            <a:r>
              <a:rPr lang="uk-UA" sz="6400" dirty="0" err="1" smtClean="0"/>
              <a:t>Роммеля</a:t>
            </a:r>
            <a:r>
              <a:rPr lang="uk-UA" sz="6400" dirty="0" smtClean="0"/>
              <a:t> перебувало у вкрай жалюгідному стані.</a:t>
            </a:r>
          </a:p>
          <a:p>
            <a:r>
              <a:rPr lang="uk-UA" sz="6400" dirty="0" smtClean="0"/>
              <a:t>22 і 23 листопада </a:t>
            </a:r>
            <a:r>
              <a:rPr lang="uk-UA" sz="6400" dirty="0" err="1" smtClean="0"/>
              <a:t>Роммелю</a:t>
            </a:r>
            <a:r>
              <a:rPr lang="uk-UA" sz="6400" dirty="0" smtClean="0"/>
              <a:t> вдалося зупинити просування британців й навіть контратакувати, вийшовши ним в тил, але значного успіху він не зміг досягнути й незабаром, 29 листопада англійські війська прорвалися до обложених частин в місто </a:t>
            </a:r>
            <a:r>
              <a:rPr lang="uk-UA" sz="6400" dirty="0" err="1" smtClean="0"/>
              <a:t>Тобрук</a:t>
            </a:r>
            <a:r>
              <a:rPr lang="uk-UA" sz="6400" dirty="0" smtClean="0"/>
              <a:t>. До 7 грудня 1941 року корпус «Африка» був змушений відступати через Кіренаїку і до 6 січня 1942 відкотився до </a:t>
            </a:r>
            <a:r>
              <a:rPr lang="uk-UA" sz="6400" dirty="0" err="1" smtClean="0"/>
              <a:t>Ель-Агейли</a:t>
            </a:r>
            <a:r>
              <a:rPr lang="uk-UA" sz="6400" dirty="0" smtClean="0"/>
              <a:t> в Лівії, звідки </a:t>
            </a:r>
            <a:r>
              <a:rPr lang="uk-UA" sz="6400" dirty="0" err="1" smtClean="0"/>
              <a:t>Роммель</a:t>
            </a:r>
            <a:r>
              <a:rPr lang="uk-UA" sz="6400" dirty="0" smtClean="0"/>
              <a:t> розпочав свій блискучий наступ.</a:t>
            </a:r>
          </a:p>
          <a:p>
            <a:r>
              <a:rPr lang="uk-UA" sz="6400" dirty="0" smtClean="0"/>
              <a:t>У середині січня </a:t>
            </a:r>
            <a:r>
              <a:rPr lang="uk-UA" sz="6400" dirty="0" err="1" smtClean="0"/>
              <a:t>Роммель</a:t>
            </a:r>
            <a:r>
              <a:rPr lang="uk-UA" sz="6400" dirty="0" smtClean="0"/>
              <a:t> перегрупував свої частини і вирішив провести новий наступ, коли його війська будуть належним чином екіпіровані і забезпечені.</a:t>
            </a:r>
          </a:p>
          <a:p>
            <a:endParaRPr lang="uk-U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vi-VN" dirty="0" smtClean="0"/>
              <a:t>Бернард Лоу Монтгомері</a:t>
            </a:r>
            <a:r>
              <a:rPr lang="uk-UA" dirty="0" smtClean="0"/>
              <a:t> –</a:t>
            </a:r>
            <a:r>
              <a:rPr lang="vi-VN" dirty="0" smtClean="0"/>
              <a:t>британський </a:t>
            </a:r>
            <a:r>
              <a:rPr lang="vi-VN" dirty="0" smtClean="0"/>
              <a:t>воєначальник</a:t>
            </a:r>
            <a:endParaRPr lang="uk-UA" dirty="0"/>
          </a:p>
        </p:txBody>
      </p:sp>
      <p:pic>
        <p:nvPicPr>
          <p:cNvPr id="6146" name="Picture 2" descr="F:\Bernard_Law_Montgomery.jpg"/>
          <p:cNvPicPr>
            <a:picLocks noGrp="1" noChangeAspect="1" noChangeArrowheads="1"/>
          </p:cNvPicPr>
          <p:nvPr>
            <p:ph idx="1"/>
          </p:nvPr>
        </p:nvPicPr>
        <p:blipFill>
          <a:blip r:embed="rId2" cstate="print"/>
          <a:srcRect/>
          <a:stretch>
            <a:fillRect/>
          </a:stretch>
        </p:blipFill>
        <p:spPr bwMode="auto">
          <a:xfrm>
            <a:off x="2776365" y="1604518"/>
            <a:ext cx="3739851" cy="477681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dirty="0" smtClean="0"/>
              <a:t>Другий наступ </a:t>
            </a:r>
            <a:r>
              <a:rPr lang="uk-UA" dirty="0" err="1" smtClean="0"/>
              <a:t>Роммеля</a:t>
            </a:r>
            <a:endParaRPr lang="uk-UA" dirty="0"/>
          </a:p>
        </p:txBody>
      </p:sp>
      <p:sp>
        <p:nvSpPr>
          <p:cNvPr id="3" name="Содержимое 2"/>
          <p:cNvSpPr>
            <a:spLocks noGrp="1"/>
          </p:cNvSpPr>
          <p:nvPr>
            <p:ph idx="1"/>
          </p:nvPr>
        </p:nvSpPr>
        <p:spPr/>
        <p:txBody>
          <a:bodyPr>
            <a:normAutofit fontScale="25000" lnSpcReduction="20000"/>
          </a:bodyPr>
          <a:lstStyle/>
          <a:p>
            <a:r>
              <a:rPr lang="uk-UA" sz="6400" dirty="0" smtClean="0"/>
              <a:t>21 січня 1942 отримавши підкріплення і перегрупувавши свої сили, </a:t>
            </a:r>
            <a:r>
              <a:rPr lang="uk-UA" sz="6400" dirty="0" err="1" smtClean="0"/>
              <a:t>Роммель</a:t>
            </a:r>
            <a:r>
              <a:rPr lang="uk-UA" sz="6400" dirty="0" smtClean="0"/>
              <a:t> завдав раптовий контрудар по противникові, знову опанував Бенгазі, відкинув англійські війська на 600 км на схід і вийшов на рубіж </a:t>
            </a:r>
            <a:r>
              <a:rPr lang="uk-UA" sz="6400" dirty="0" err="1" smtClean="0"/>
              <a:t>Ель-Газала</a:t>
            </a:r>
            <a:r>
              <a:rPr lang="uk-UA" sz="6400" dirty="0" smtClean="0"/>
              <a:t>, </a:t>
            </a:r>
            <a:r>
              <a:rPr lang="uk-UA" sz="6400" dirty="0" err="1" smtClean="0"/>
              <a:t>Бір-Хакейм</a:t>
            </a:r>
            <a:r>
              <a:rPr lang="uk-UA" sz="6400" dirty="0" smtClean="0"/>
              <a:t>, де був змушений зупинитися через брак пального та боєприпасів. Випередивши противника з переходом в наступ, </a:t>
            </a:r>
            <a:r>
              <a:rPr lang="uk-UA" sz="6400" dirty="0" err="1" smtClean="0"/>
              <a:t>Роммель</a:t>
            </a:r>
            <a:r>
              <a:rPr lang="uk-UA" sz="6400" dirty="0" smtClean="0"/>
              <a:t> зірвав його план наступу на </a:t>
            </a:r>
            <a:r>
              <a:rPr lang="uk-UA" sz="6400" dirty="0" err="1" smtClean="0"/>
              <a:t>Триполі</a:t>
            </a:r>
            <a:r>
              <a:rPr lang="uk-UA" sz="6400" dirty="0" smtClean="0"/>
              <a:t>. З кінця січня 1942 року на північно-африканському ТВД настало затишшя в бойових діях, що тривало до кінця травня. Обидві сторони здійснювали інтенсивну підготовку до нових битв. Першим удар завдав </a:t>
            </a:r>
            <a:r>
              <a:rPr lang="uk-UA" sz="6400" dirty="0" err="1" smtClean="0"/>
              <a:t>Роммель</a:t>
            </a:r>
            <a:r>
              <a:rPr lang="uk-UA" sz="6400" dirty="0" smtClean="0"/>
              <a:t>, який атакував в ніч на 27 травня 1942 британські війська, незважаючи на їх значну перевагу в силах</a:t>
            </a:r>
            <a:r>
              <a:rPr lang="uk-UA" sz="6400" dirty="0" smtClean="0"/>
              <a:t>.</a:t>
            </a:r>
            <a:endParaRPr lang="uk-UA" sz="6400" dirty="0" smtClean="0"/>
          </a:p>
          <a:p>
            <a:r>
              <a:rPr lang="uk-UA" sz="6400" dirty="0" smtClean="0"/>
              <a:t>Битва в районі </a:t>
            </a:r>
            <a:r>
              <a:rPr lang="uk-UA" sz="6400" dirty="0" err="1" smtClean="0"/>
              <a:t>Ель-Газала</a:t>
            </a:r>
            <a:r>
              <a:rPr lang="uk-UA" sz="6400" dirty="0" smtClean="0"/>
              <a:t>, </a:t>
            </a:r>
            <a:r>
              <a:rPr lang="uk-UA" sz="6400" dirty="0" err="1" smtClean="0"/>
              <a:t>Бір-Хакейм</a:t>
            </a:r>
            <a:r>
              <a:rPr lang="uk-UA" sz="6400" dirty="0" smtClean="0"/>
              <a:t> тривала більше 2 тижнів (27 травня-12 червня 1942 року) і завершилася повною перемогою </a:t>
            </a:r>
            <a:r>
              <a:rPr lang="uk-UA" sz="6400" dirty="0" err="1" smtClean="0"/>
              <a:t>Роммеля</a:t>
            </a:r>
            <a:r>
              <a:rPr lang="uk-UA" sz="6400" dirty="0" smtClean="0"/>
              <a:t>. 8-а англійська армія була розбита і почала безладний відступ, переслідувана противником. 21 червня війська </a:t>
            </a:r>
            <a:r>
              <a:rPr lang="uk-UA" sz="6400" dirty="0" err="1" smtClean="0"/>
              <a:t>Роммеля</a:t>
            </a:r>
            <a:r>
              <a:rPr lang="uk-UA" sz="6400" dirty="0" smtClean="0"/>
              <a:t> опанували </a:t>
            </a:r>
            <a:r>
              <a:rPr lang="uk-UA" sz="6400" dirty="0" err="1" smtClean="0"/>
              <a:t>Тобрук</a:t>
            </a:r>
            <a:r>
              <a:rPr lang="uk-UA" sz="6400" dirty="0" smtClean="0"/>
              <a:t>, захопивши там 33 тис. полонених, а також великі запаси озброєння, боєприпасів і продовольства.</a:t>
            </a:r>
          </a:p>
          <a:p>
            <a:r>
              <a:rPr lang="uk-UA" sz="6400" dirty="0" smtClean="0"/>
              <a:t>Після битви під </a:t>
            </a:r>
            <a:r>
              <a:rPr lang="uk-UA" sz="6400" dirty="0" err="1" smtClean="0"/>
              <a:t>Ель-Газала</a:t>
            </a:r>
            <a:r>
              <a:rPr lang="uk-UA" sz="6400" dirty="0" smtClean="0"/>
              <a:t> в армії </a:t>
            </a:r>
            <a:r>
              <a:rPr lang="uk-UA" sz="6400" dirty="0" err="1" smtClean="0"/>
              <a:t>Роммеля</a:t>
            </a:r>
            <a:r>
              <a:rPr lang="uk-UA" sz="6400" dirty="0" smtClean="0"/>
              <a:t> залишалося в строю лише близько 100 справних танків, але він, тим не менш, вирішив продовжувати наступ, щоб остаточно завершити знищення 8-ої англійської армії. Глибина просування його військ склала 600 км, вони вторглися в Єгипет, маючи завдання захопити Каїр і Александрію, а потім вийти до Суецького каналу. Ця мета була вже майже досягнута — танки </a:t>
            </a:r>
            <a:r>
              <a:rPr lang="uk-UA" sz="6400" dirty="0" err="1" smtClean="0"/>
              <a:t>Роммеля</a:t>
            </a:r>
            <a:r>
              <a:rPr lang="uk-UA" sz="6400" dirty="0" smtClean="0"/>
              <a:t> знаходилися за 110 км від Александрії, коли 30 червня зненацька наразилися на добре організовану оборону противника західніше Ель-Аламейна, яка перебувала за 96 км від Александрії та за 240 км від Каїра. Спроба </a:t>
            </a:r>
            <a:r>
              <a:rPr lang="uk-UA" sz="6400" dirty="0" err="1" smtClean="0"/>
              <a:t>Роммеля</a:t>
            </a:r>
            <a:r>
              <a:rPr lang="uk-UA" sz="6400" dirty="0" smtClean="0"/>
              <a:t> сходу подолати її успіхом не увінчалася.</a:t>
            </a:r>
          </a:p>
          <a:p>
            <a:r>
              <a:rPr lang="uk-UA" sz="6400" dirty="0" smtClean="0"/>
              <a:t>З початку липня і до кінця серпня англійці зосередили свої зусилля на знищення залишків «Африканського корпусу», але їх спроби мали лише невеликий успіх</a:t>
            </a:r>
            <a:r>
              <a:rPr lang="uk-UA" sz="6400" dirty="0" smtClean="0"/>
              <a:t>.</a:t>
            </a:r>
            <a:endParaRPr lang="uk-UA" sz="6400" dirty="0" smtClean="0"/>
          </a:p>
          <a:p>
            <a:endParaRPr lang="uk-U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dirty="0" smtClean="0"/>
              <a:t>Наступ </a:t>
            </a:r>
            <a:r>
              <a:rPr lang="uk-UA" dirty="0" err="1" smtClean="0"/>
              <a:t>Монтгомері</a:t>
            </a:r>
            <a:endParaRPr lang="uk-UA" dirty="0"/>
          </a:p>
        </p:txBody>
      </p:sp>
      <p:sp>
        <p:nvSpPr>
          <p:cNvPr id="3" name="Содержимое 2"/>
          <p:cNvSpPr>
            <a:spLocks noGrp="1"/>
          </p:cNvSpPr>
          <p:nvPr>
            <p:ph idx="1"/>
          </p:nvPr>
        </p:nvSpPr>
        <p:spPr/>
        <p:txBody>
          <a:bodyPr>
            <a:noAutofit/>
          </a:bodyPr>
          <a:lstStyle/>
          <a:p>
            <a:r>
              <a:rPr lang="uk-UA" sz="1600" dirty="0" smtClean="0"/>
              <a:t>23 жовтня британці перейшли в наступ, якими командував </a:t>
            </a:r>
            <a:r>
              <a:rPr lang="uk-UA" sz="1600" dirty="0" err="1" smtClean="0"/>
              <a:t>Монтгомері</a:t>
            </a:r>
            <a:r>
              <a:rPr lang="uk-UA" sz="1600" dirty="0" smtClean="0"/>
              <a:t>, почали свій наступ з метою повернути втрачену територію і знищити німецько-італійські війська в Північній Африці</a:t>
            </a:r>
            <a:r>
              <a:rPr lang="uk-UA" sz="1600" dirty="0" smtClean="0"/>
              <a:t>.</a:t>
            </a:r>
            <a:endParaRPr lang="uk-UA" sz="1600" dirty="0" smtClean="0"/>
          </a:p>
          <a:p>
            <a:r>
              <a:rPr lang="uk-UA" sz="1600" dirty="0" smtClean="0"/>
              <a:t>У </a:t>
            </a:r>
            <a:r>
              <a:rPr lang="uk-UA" sz="1600" dirty="0" smtClean="0"/>
              <a:t>ніч на 3 листопада </a:t>
            </a:r>
            <a:r>
              <a:rPr lang="uk-UA" sz="1600" dirty="0" err="1" smtClean="0"/>
              <a:t>Роммель</a:t>
            </a:r>
            <a:r>
              <a:rPr lang="uk-UA" sz="1600" dirty="0" smtClean="0"/>
              <a:t> був змушений віддати своїм військам наказ на відступ, оскільки всі можливості для подальшого опору були вже вичерпані.</a:t>
            </a:r>
          </a:p>
          <a:p>
            <a:r>
              <a:rPr lang="uk-UA" sz="1600" dirty="0" smtClean="0"/>
              <a:t>12 листопада, переслідуючи розрізнені сили противника, англійці досягли </a:t>
            </a:r>
            <a:r>
              <a:rPr lang="uk-UA" sz="1600" dirty="0" err="1" smtClean="0"/>
              <a:t>Тобрука</a:t>
            </a:r>
            <a:r>
              <a:rPr lang="uk-UA" sz="1600" dirty="0" smtClean="0"/>
              <a:t> і </a:t>
            </a:r>
            <a:r>
              <a:rPr lang="uk-UA" sz="1600" dirty="0" smtClean="0"/>
              <a:t>захопили його. Ще більше погіршило ситуацію те, що 8 листопада 1942 року англо-американське командування розпочало вторгнення в Північно-Західну Африку — операцію «Смолоскип». Англійці продовжили свій наступ і, 19 листопада, знову захопили Бенгазі, а потім, 17 грудня, — </a:t>
            </a:r>
            <a:r>
              <a:rPr lang="uk-UA" sz="1600" dirty="0" err="1" smtClean="0"/>
              <a:t>Ель-Агейлу</a:t>
            </a:r>
            <a:r>
              <a:rPr lang="uk-UA" sz="1600" dirty="0" smtClean="0"/>
              <a:t>.</a:t>
            </a:r>
          </a:p>
          <a:p>
            <a:r>
              <a:rPr lang="uk-UA" sz="1600" dirty="0" smtClean="0"/>
              <a:t>Друга битва під Ель-Аламейном (23 жовтня — 4 листопада 1942 року) закінчилася повною поразкою німецько-італійської танкової армії (1 листопада 1942 танкова армія «Африка» була перейменована на німецько-італійську танкову </a:t>
            </a:r>
            <a:r>
              <a:rPr lang="uk-UA" sz="1600" dirty="0" smtClean="0"/>
              <a:t>армію).</a:t>
            </a:r>
            <a:endParaRPr lang="uk-UA" sz="1600" dirty="0" smtClean="0"/>
          </a:p>
          <a:p>
            <a:r>
              <a:rPr lang="uk-UA" sz="1600" dirty="0" err="1" smtClean="0"/>
              <a:t>Ервін</a:t>
            </a:r>
            <a:r>
              <a:rPr lang="uk-UA" sz="1600" dirty="0" smtClean="0"/>
              <a:t> </a:t>
            </a:r>
            <a:r>
              <a:rPr lang="uk-UA" sz="1600" dirty="0" err="1" smtClean="0"/>
              <a:t>Роммель</a:t>
            </a:r>
            <a:r>
              <a:rPr lang="uk-UA" sz="1600" dirty="0" smtClean="0"/>
              <a:t>, через практично повну відсутність постачання, не мав можливості ані обладнати досить потужні оборонні позиції, ані контратакувати, і вирішив відступити до німецького плацдарму в Тунісі. Цю операцію відступу на тисячу міль </a:t>
            </a:r>
            <a:r>
              <a:rPr lang="uk-UA" sz="1600" dirty="0" err="1" smtClean="0"/>
              <a:t>Роммель</a:t>
            </a:r>
            <a:r>
              <a:rPr lang="uk-UA" sz="1600" dirty="0" smtClean="0"/>
              <a:t> провів з блиском, не втративши жодного солдата. 19 лютого 1943 </a:t>
            </a:r>
            <a:r>
              <a:rPr lang="uk-UA" sz="1600" dirty="0" err="1" smtClean="0"/>
              <a:t>Роммель</a:t>
            </a:r>
            <a:r>
              <a:rPr lang="uk-UA" sz="1600" dirty="0" smtClean="0"/>
              <a:t> почав свій останній наступ у Північній Африці. Наприкінці лютого війська нової групи армій завдали поразки американцям у боях на перевалі </a:t>
            </a:r>
            <a:r>
              <a:rPr lang="uk-UA" sz="1600" dirty="0" err="1" smtClean="0"/>
              <a:t>Кассерін</a:t>
            </a:r>
            <a:r>
              <a:rPr lang="uk-UA" sz="1600" dirty="0" smtClean="0"/>
              <a:t>, але на початку березня самі зазнали серйозну невдачу при </a:t>
            </a:r>
            <a:r>
              <a:rPr lang="uk-UA" sz="1600" dirty="0" err="1" smtClean="0"/>
              <a:t>Ме-Денін</a:t>
            </a:r>
            <a:r>
              <a:rPr lang="uk-UA" sz="1600" dirty="0" smtClean="0"/>
              <a:t>.</a:t>
            </a:r>
            <a:endParaRPr lang="uk-UA" sz="1600" dirty="0" smtClean="0"/>
          </a:p>
          <a:p>
            <a:endParaRPr lang="uk-UA"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4098" name="Picture 2" descr="F:\310px-Crusadertankandgermantank.jpg"/>
          <p:cNvPicPr>
            <a:picLocks noGrp="1" noChangeAspect="1" noChangeArrowheads="1"/>
          </p:cNvPicPr>
          <p:nvPr>
            <p:ph idx="1"/>
          </p:nvPr>
        </p:nvPicPr>
        <p:blipFill>
          <a:blip r:embed="rId2" cstate="print"/>
          <a:srcRect/>
          <a:stretch>
            <a:fillRect/>
          </a:stretch>
        </p:blipFill>
        <p:spPr bwMode="auto">
          <a:xfrm>
            <a:off x="2183360" y="1591922"/>
            <a:ext cx="4908920" cy="4861414"/>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dirty="0" smtClean="0"/>
              <a:t>Операція «Смолоскип</a:t>
            </a:r>
            <a:r>
              <a:rPr lang="uk-UA" dirty="0" smtClean="0"/>
              <a:t>»</a:t>
            </a:r>
            <a:endParaRPr lang="uk-UA" dirty="0"/>
          </a:p>
        </p:txBody>
      </p:sp>
      <p:sp>
        <p:nvSpPr>
          <p:cNvPr id="3" name="Содержимое 2"/>
          <p:cNvSpPr>
            <a:spLocks noGrp="1"/>
          </p:cNvSpPr>
          <p:nvPr>
            <p:ph idx="1"/>
          </p:nvPr>
        </p:nvSpPr>
        <p:spPr/>
        <p:txBody>
          <a:bodyPr>
            <a:normAutofit fontScale="70000" lnSpcReduction="20000"/>
          </a:bodyPr>
          <a:lstStyle/>
          <a:p>
            <a:r>
              <a:rPr lang="uk-UA" b="1" dirty="0" smtClean="0"/>
              <a:t>Операція «Смолоскип</a:t>
            </a:r>
            <a:r>
              <a:rPr lang="uk-UA" b="1" dirty="0" smtClean="0"/>
              <a:t>»</a:t>
            </a:r>
            <a:r>
              <a:rPr lang="en-US" dirty="0" smtClean="0"/>
              <a:t> — </a:t>
            </a:r>
            <a:r>
              <a:rPr lang="uk-UA" dirty="0" smtClean="0"/>
              <a:t>британсько-американське вторгнення в Північну Африку 8 листопада 1942 року.</a:t>
            </a:r>
          </a:p>
          <a:p>
            <a:r>
              <a:rPr lang="uk-UA" dirty="0" smtClean="0"/>
              <a:t>У зв'язку зі складним положенням Червоної Армії на Східному фронті, Радянський Союз вимагав від США і Великої </a:t>
            </a:r>
            <a:r>
              <a:rPr lang="uk-UA" dirty="0" smtClean="0"/>
              <a:t>Британії розпочати </a:t>
            </a:r>
            <a:r>
              <a:rPr lang="uk-UA" dirty="0" smtClean="0"/>
              <a:t>воєнну операцію в Європі і відкрити другий фронт. Американські воєначальники планували провести операцію «</a:t>
            </a:r>
            <a:r>
              <a:rPr lang="uk-UA" dirty="0" err="1" smtClean="0"/>
              <a:t>Следжхаммер</a:t>
            </a:r>
            <a:r>
              <a:rPr lang="uk-UA" dirty="0" smtClean="0"/>
              <a:t>», що передбачала висадку в окупованій Європі в найкоротший термін. Однак британці вважали, що такий сценарій приведе до катастрофічних наслідків. Замість цього, було запропоновано висадку у Французьку Північну Африку. Метою операції було звільнення Північної Африки від сил країн Осі, поліпшення контролю над Середземним морем і підготовка вторгнення в Південну Європу в 1943 році</a:t>
            </a:r>
            <a:r>
              <a:rPr lang="uk-UA" dirty="0" smtClean="0"/>
              <a:t>.</a:t>
            </a:r>
            <a:endParaRPr lang="uk-UA"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dirty="0" smtClean="0"/>
              <a:t>Туніська </a:t>
            </a:r>
            <a:r>
              <a:rPr lang="uk-UA" dirty="0" smtClean="0"/>
              <a:t>кампанія</a:t>
            </a:r>
            <a:endParaRPr lang="uk-UA" dirty="0"/>
          </a:p>
        </p:txBody>
      </p:sp>
      <p:sp>
        <p:nvSpPr>
          <p:cNvPr id="3" name="Содержимое 2"/>
          <p:cNvSpPr>
            <a:spLocks noGrp="1"/>
          </p:cNvSpPr>
          <p:nvPr>
            <p:ph idx="1"/>
          </p:nvPr>
        </p:nvSpPr>
        <p:spPr/>
        <p:txBody>
          <a:bodyPr>
            <a:normAutofit fontScale="77500" lnSpcReduction="20000"/>
          </a:bodyPr>
          <a:lstStyle/>
          <a:p>
            <a:r>
              <a:rPr lang="vi-VN" b="1" dirty="0" smtClean="0"/>
              <a:t>Туніська кампанія</a:t>
            </a:r>
            <a:r>
              <a:rPr lang="vi-VN" dirty="0" smtClean="0"/>
              <a:t> — військова кампанія в Тунісі, під час Другої Світової Війни між об'єднаними військами Третього Рейху та Італії, які воювали проти військ Великої Британії, США, Франції, Нової Зеландії та Британської Індії. На початку кампанії перевагу мали німецько-італійські війська, однак пізніше ініціативу перехопили союзники, які мали більшу кількість військ та техніки, а також безперервне постачання зброєю, боєприпасами, провіантом. Кампанія завершилась здачею в полон близько 230 тис. німецьких та італійських солдатів, а також більшої частини корпусу «Африка».</a:t>
            </a:r>
            <a:endParaRPr lang="uk-U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708920"/>
            <a:ext cx="8229600" cy="1251062"/>
          </a:xfrm>
        </p:spPr>
        <p:txBody>
          <a:bodyPr/>
          <a:lstStyle/>
          <a:p>
            <a:pPr algn="ctr"/>
            <a:r>
              <a:rPr lang="uk-UA" dirty="0" smtClean="0"/>
              <a:t>Дякую за увагу!</a:t>
            </a:r>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4800" dirty="0" smtClean="0">
                <a:solidFill>
                  <a:srgbClr val="F8FC42"/>
                </a:solidFill>
              </a:rPr>
              <a:t>Північно-Африканська кампанія</a:t>
            </a:r>
            <a:endParaRPr lang="uk-UA" dirty="0">
              <a:solidFill>
                <a:srgbClr val="F8FC42"/>
              </a:solidFill>
            </a:endParaRPr>
          </a:p>
        </p:txBody>
      </p:sp>
      <p:sp>
        <p:nvSpPr>
          <p:cNvPr id="3" name="Содержимое 2"/>
          <p:cNvSpPr>
            <a:spLocks noGrp="1"/>
          </p:cNvSpPr>
          <p:nvPr>
            <p:ph idx="1"/>
          </p:nvPr>
        </p:nvSpPr>
        <p:spPr/>
        <p:txBody>
          <a:bodyPr>
            <a:noAutofit/>
          </a:bodyPr>
          <a:lstStyle/>
          <a:p>
            <a:r>
              <a:rPr lang="uk-UA" sz="1800" b="1" dirty="0" smtClean="0"/>
              <a:t>Північно-Африканська кампанія</a:t>
            </a:r>
            <a:r>
              <a:rPr lang="uk-UA" sz="1800" dirty="0" smtClean="0"/>
              <a:t> </a:t>
            </a:r>
            <a:r>
              <a:rPr lang="en-US" sz="1800" dirty="0" smtClean="0"/>
              <a:t> — </a:t>
            </a:r>
            <a:r>
              <a:rPr lang="uk-UA" sz="1800" dirty="0" smtClean="0"/>
              <a:t>військова кампанія, що проводилася військами </a:t>
            </a:r>
            <a:r>
              <a:rPr lang="uk-UA" sz="1800" dirty="0" smtClean="0"/>
              <a:t>союзників та </a:t>
            </a:r>
            <a:r>
              <a:rPr lang="uk-UA" sz="1800" dirty="0" smtClean="0"/>
              <a:t>об'єднаними силами Італії за підтримки Німеччини протягом 10 </a:t>
            </a:r>
            <a:r>
              <a:rPr lang="uk-UA" sz="1800" dirty="0" smtClean="0"/>
              <a:t>червня </a:t>
            </a:r>
            <a:r>
              <a:rPr lang="uk-UA" sz="1800" dirty="0" smtClean="0"/>
              <a:t>1940 — 16 травня 1943 на території північно-африканських країн. Бойові дії у ході кампанії тривали </a:t>
            </a:r>
            <a:r>
              <a:rPr lang="uk-UA" sz="1800" dirty="0" smtClean="0"/>
              <a:t>майже </a:t>
            </a:r>
            <a:r>
              <a:rPr lang="uk-UA" sz="1800" dirty="0" smtClean="0"/>
              <a:t>від Суецького каналу до узбережжя Атлантичного океану. Основні бої розгорнулися в лівійській та єгипетській пустелях в</a:t>
            </a:r>
            <a:r>
              <a:rPr lang="uk-UA" sz="1800" dirty="0" smtClean="0"/>
              <a:t>здовж </a:t>
            </a:r>
            <a:r>
              <a:rPr lang="uk-UA" sz="1800" dirty="0" smtClean="0"/>
              <a:t>узбережжя Середземного моря, а також на території Марокко та Тунісу</a:t>
            </a:r>
            <a:r>
              <a:rPr lang="uk-UA" sz="1800" dirty="0" smtClean="0"/>
              <a:t>.</a:t>
            </a:r>
            <a:endParaRPr lang="uk-UA" sz="1800" dirty="0" smtClean="0"/>
          </a:p>
        </p:txBody>
      </p:sp>
      <p:pic>
        <p:nvPicPr>
          <p:cNvPr id="3074" name="Picture 2" descr="F:\300px-Bundesarchiv_Bild_101I-783-0104-09,_Nordafrika,_italienische_Soldaten_auf_dem_Marsch.jpg"/>
          <p:cNvPicPr>
            <a:picLocks noChangeAspect="1" noChangeArrowheads="1"/>
          </p:cNvPicPr>
          <p:nvPr/>
        </p:nvPicPr>
        <p:blipFill>
          <a:blip r:embed="rId2" cstate="print"/>
          <a:srcRect/>
          <a:stretch>
            <a:fillRect/>
          </a:stretch>
        </p:blipFill>
        <p:spPr bwMode="auto">
          <a:xfrm>
            <a:off x="2267744" y="3861048"/>
            <a:ext cx="4392488" cy="281119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4800" dirty="0" smtClean="0">
                <a:solidFill>
                  <a:srgbClr val="F8FC42"/>
                </a:solidFill>
              </a:rPr>
              <a:t>Північно-Африканська кампанія</a:t>
            </a:r>
            <a:endParaRPr lang="uk-UA" dirty="0">
              <a:solidFill>
                <a:srgbClr val="F8FC42"/>
              </a:solidFill>
            </a:endParaRPr>
          </a:p>
        </p:txBody>
      </p:sp>
      <p:sp>
        <p:nvSpPr>
          <p:cNvPr id="3" name="Содержимое 2"/>
          <p:cNvSpPr>
            <a:spLocks noGrp="1"/>
          </p:cNvSpPr>
          <p:nvPr>
            <p:ph idx="1"/>
          </p:nvPr>
        </p:nvSpPr>
        <p:spPr/>
        <p:txBody>
          <a:bodyPr>
            <a:noAutofit/>
          </a:bodyPr>
          <a:lstStyle/>
          <a:p>
            <a:r>
              <a:rPr lang="uk-UA" sz="1600" dirty="0" smtClean="0"/>
              <a:t>Битва у Північній </a:t>
            </a:r>
            <a:r>
              <a:rPr lang="uk-UA" sz="1600" dirty="0" smtClean="0"/>
              <a:t>Африці </a:t>
            </a:r>
            <a:r>
              <a:rPr lang="uk-UA" sz="1600" dirty="0" smtClean="0"/>
              <a:t>почалася з моменту проголошення війни Італією 10 червня 1940. 14 червня 11-й гусарський полк британської армії перетнувши кордон Єгипту з Лівією, стрімко захопив італійський форт </a:t>
            </a:r>
            <a:r>
              <a:rPr lang="uk-UA" sz="1600" dirty="0" err="1" smtClean="0"/>
              <a:t>Капуззо</a:t>
            </a:r>
            <a:r>
              <a:rPr lang="uk-UA" sz="1600" dirty="0" smtClean="0"/>
              <a:t>. </a:t>
            </a:r>
            <a:r>
              <a:rPr lang="uk-UA" sz="1600" dirty="0" smtClean="0"/>
              <a:t>Італійський диктатор </a:t>
            </a:r>
            <a:r>
              <a:rPr lang="uk-UA" sz="1600" dirty="0" err="1" smtClean="0"/>
              <a:t>Беніто</a:t>
            </a:r>
            <a:r>
              <a:rPr lang="uk-UA" sz="1600" dirty="0" smtClean="0"/>
              <a:t> Муссоліні видав наказ 10-й армії, розпочати 10 серпня 1940 року вторгнення до </a:t>
            </a:r>
            <a:r>
              <a:rPr lang="uk-UA" sz="1600" dirty="0" err="1" smtClean="0"/>
              <a:t>Єгипту.У</a:t>
            </a:r>
            <a:r>
              <a:rPr lang="uk-UA" sz="1600" dirty="0" smtClean="0"/>
              <a:t> </a:t>
            </a:r>
            <a:r>
              <a:rPr lang="uk-UA" sz="1600" dirty="0" smtClean="0"/>
              <a:t>відповідь італійці у вересні 1940 розпочали масштабний наступ і захопили </a:t>
            </a:r>
            <a:r>
              <a:rPr lang="uk-UA" sz="1600" dirty="0" err="1" smtClean="0"/>
              <a:t>Сіді-Баррані</a:t>
            </a:r>
            <a:r>
              <a:rPr lang="uk-UA" sz="1600" dirty="0" smtClean="0"/>
              <a:t> — єгипетське місто на заході країни. У грудні британці перейшли у контрнаступ та завдали у ході операції «</a:t>
            </a:r>
            <a:r>
              <a:rPr lang="uk-UA" sz="1600" dirty="0" smtClean="0"/>
              <a:t>Компас» серйозної </a:t>
            </a:r>
            <a:r>
              <a:rPr lang="uk-UA" sz="1600" dirty="0" smtClean="0"/>
              <a:t>поразки 10-ій італійський армії. Німцям, дотримуючись своїх союзницьких обіцянок довелося терміново перекидати до Північної Африки корпус «Африка», під командуванням до того нікому невідомого генерала </a:t>
            </a:r>
            <a:r>
              <a:rPr lang="uk-UA" sz="1600" dirty="0" err="1" smtClean="0"/>
              <a:t>Ервіна</a:t>
            </a:r>
            <a:r>
              <a:rPr lang="uk-UA" sz="1600" dirty="0" smtClean="0"/>
              <a:t> </a:t>
            </a:r>
            <a:r>
              <a:rPr lang="uk-UA" sz="1600" dirty="0" err="1" smtClean="0"/>
              <a:t>Роммеля</a:t>
            </a:r>
            <a:r>
              <a:rPr lang="uk-UA" sz="1600" dirty="0" smtClean="0"/>
              <a:t>.</a:t>
            </a:r>
          </a:p>
          <a:p>
            <a:r>
              <a:rPr lang="uk-UA" sz="1600" dirty="0" smtClean="0"/>
              <a:t>Серія битв та боїв з мінливим успіхом за володіння Лівією, а також західною частиною Єгипту тривала до рішучої битви, яка отримала назву Друга битва за Ель-Аламейн. В цій сутичці об'єднані війська Британської Співдружності під командування генерал-лейтенанта Бернарда </a:t>
            </a:r>
            <a:r>
              <a:rPr lang="uk-UA" sz="1600" dirty="0" err="1" smtClean="0"/>
              <a:t>Монтгомері</a:t>
            </a:r>
            <a:r>
              <a:rPr lang="uk-UA" sz="1600" dirty="0" smtClean="0"/>
              <a:t> нанесли поразку військам Осі та виштовхнули їх до Тунісу.</a:t>
            </a:r>
          </a:p>
          <a:p>
            <a:r>
              <a:rPr lang="uk-UA" sz="1600" dirty="0" smtClean="0"/>
              <a:t>Пізніше у 1942 році у ході операції «Смолоскип», союзники британців по коаліції — американці, здійснили успішну висадку в північно-західній Африці, в районі Касабланки, й після низки нетривалих боїв з військами </a:t>
            </a:r>
            <a:r>
              <a:rPr lang="uk-UA" sz="1600" dirty="0" err="1" smtClean="0"/>
              <a:t>вішістської</a:t>
            </a:r>
            <a:r>
              <a:rPr lang="uk-UA" sz="1600" dirty="0" smtClean="0"/>
              <a:t> Франції, які згодом перейшли на бік антигітлерівської коаліції, пройшли по території Марокко та Алжиру і оточили німецько-італійські війська у північному Тунісі</a:t>
            </a:r>
            <a:r>
              <a:rPr lang="uk-UA" sz="1600" dirty="0" smtClean="0"/>
              <a:t>.</a:t>
            </a:r>
            <a:endParaRPr lang="uk-UA" sz="1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Кампанія в Лівійській пустелі</a:t>
            </a:r>
            <a:endParaRPr lang="uk-UA" dirty="0"/>
          </a:p>
        </p:txBody>
      </p:sp>
      <p:sp>
        <p:nvSpPr>
          <p:cNvPr id="3" name="Содержимое 2"/>
          <p:cNvSpPr>
            <a:spLocks noGrp="1"/>
          </p:cNvSpPr>
          <p:nvPr>
            <p:ph idx="1"/>
          </p:nvPr>
        </p:nvSpPr>
        <p:spPr/>
        <p:txBody>
          <a:bodyPr/>
          <a:lstStyle/>
          <a:p>
            <a:r>
              <a:rPr lang="uk-UA" dirty="0" smtClean="0"/>
              <a:t>Під час кампанії в Лівійській пустелі відбувалися такі події:</a:t>
            </a:r>
          </a:p>
          <a:p>
            <a:pPr marL="633222" indent="-514350">
              <a:buFont typeface="+mj-lt"/>
              <a:buAutoNum type="arabicPeriod"/>
            </a:pPr>
            <a:r>
              <a:rPr lang="uk-UA" dirty="0" smtClean="0"/>
              <a:t>Єгипетська операція</a:t>
            </a:r>
          </a:p>
          <a:p>
            <a:pPr marL="633222" indent="-514350">
              <a:buFont typeface="+mj-lt"/>
              <a:buAutoNum type="arabicPeriod"/>
            </a:pPr>
            <a:r>
              <a:rPr lang="uk-UA" dirty="0" smtClean="0"/>
              <a:t>Операція </a:t>
            </a:r>
            <a:r>
              <a:rPr lang="uk-UA" dirty="0" err="1" smtClean="0"/>
              <a:t>“Компас”</a:t>
            </a:r>
            <a:endParaRPr lang="uk-UA" dirty="0" smtClean="0"/>
          </a:p>
          <a:p>
            <a:pPr marL="633222" indent="-514350">
              <a:buFont typeface="+mj-lt"/>
              <a:buAutoNum type="arabicPeriod"/>
            </a:pPr>
            <a:r>
              <a:rPr lang="uk-UA" dirty="0" smtClean="0"/>
              <a:t>Операція «</a:t>
            </a:r>
            <a:r>
              <a:rPr lang="uk-UA" dirty="0" err="1" smtClean="0"/>
              <a:t>Зоненблуме</a:t>
            </a:r>
            <a:r>
              <a:rPr lang="uk-UA" dirty="0" smtClean="0"/>
              <a:t>»</a:t>
            </a:r>
          </a:p>
          <a:p>
            <a:pPr marL="633222" indent="-514350">
              <a:buFont typeface="+mj-lt"/>
              <a:buAutoNum type="arabicPeriod"/>
            </a:pPr>
            <a:r>
              <a:rPr lang="uk-UA" dirty="0" smtClean="0"/>
              <a:t>Облога </a:t>
            </a:r>
            <a:r>
              <a:rPr lang="uk-UA" dirty="0" err="1" smtClean="0"/>
              <a:t>Тобрука</a:t>
            </a:r>
            <a:endParaRPr lang="uk-UA" dirty="0" smtClean="0"/>
          </a:p>
          <a:p>
            <a:pPr marL="633222" indent="-514350">
              <a:buFont typeface="+mj-lt"/>
              <a:buAutoNum type="arabicPeriod"/>
            </a:pPr>
            <a:r>
              <a:rPr lang="uk-UA" dirty="0" smtClean="0"/>
              <a:t>Операція «</a:t>
            </a:r>
            <a:r>
              <a:rPr lang="uk-UA" dirty="0" err="1" smtClean="0"/>
              <a:t>Крусейдер</a:t>
            </a:r>
            <a:r>
              <a:rPr lang="uk-UA" dirty="0" smtClean="0"/>
              <a:t>»</a:t>
            </a:r>
          </a:p>
          <a:p>
            <a:pPr marL="633222" indent="-514350">
              <a:buFont typeface="+mj-lt"/>
              <a:buAutoNum type="arabicPeriod"/>
            </a:pPr>
            <a:r>
              <a:rPr lang="uk-UA" dirty="0" smtClean="0"/>
              <a:t>Другий наступ </a:t>
            </a:r>
            <a:r>
              <a:rPr lang="uk-UA" dirty="0" err="1" smtClean="0"/>
              <a:t>Роммеля</a:t>
            </a:r>
            <a:endParaRPr lang="uk-UA" dirty="0" smtClean="0"/>
          </a:p>
          <a:p>
            <a:pPr marL="633222" indent="-514350">
              <a:buFont typeface="+mj-lt"/>
              <a:buAutoNum type="arabicPeriod"/>
            </a:pPr>
            <a:r>
              <a:rPr lang="uk-UA" dirty="0" smtClean="0"/>
              <a:t>Наступ </a:t>
            </a:r>
            <a:r>
              <a:rPr lang="uk-UA" dirty="0" err="1" smtClean="0"/>
              <a:t>Монтгомері</a:t>
            </a:r>
            <a:endParaRPr lang="uk-UA"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Знак Африканського корпусу</a:t>
            </a:r>
            <a:endParaRPr lang="uk-UA" dirty="0"/>
          </a:p>
        </p:txBody>
      </p:sp>
      <p:pic>
        <p:nvPicPr>
          <p:cNvPr id="5122" name="Picture 2" descr="F:\200px-DAK.svg.png"/>
          <p:cNvPicPr>
            <a:picLocks noGrp="1" noChangeAspect="1" noChangeArrowheads="1"/>
          </p:cNvPicPr>
          <p:nvPr>
            <p:ph idx="1"/>
          </p:nvPr>
        </p:nvPicPr>
        <p:blipFill>
          <a:blip r:embed="rId2" cstate="print"/>
          <a:srcRect/>
          <a:stretch>
            <a:fillRect/>
          </a:stretch>
        </p:blipFill>
        <p:spPr bwMode="auto">
          <a:xfrm>
            <a:off x="3059831" y="2132856"/>
            <a:ext cx="3110445" cy="390360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Єгипетська операція</a:t>
            </a:r>
            <a:endParaRPr lang="uk-UA" dirty="0"/>
          </a:p>
        </p:txBody>
      </p:sp>
      <p:sp>
        <p:nvSpPr>
          <p:cNvPr id="3" name="Содержимое 2"/>
          <p:cNvSpPr>
            <a:spLocks noGrp="1"/>
          </p:cNvSpPr>
          <p:nvPr>
            <p:ph idx="1"/>
          </p:nvPr>
        </p:nvSpPr>
        <p:spPr/>
        <p:txBody>
          <a:bodyPr>
            <a:normAutofit fontScale="85000" lnSpcReduction="20000"/>
          </a:bodyPr>
          <a:lstStyle/>
          <a:p>
            <a:r>
              <a:rPr lang="en-US" dirty="0" smtClean="0"/>
              <a:t>9 </a:t>
            </a:r>
            <a:r>
              <a:rPr lang="uk-UA" dirty="0" smtClean="0"/>
              <a:t>вересня </a:t>
            </a:r>
            <a:r>
              <a:rPr lang="uk-UA" dirty="0" smtClean="0"/>
              <a:t>- </a:t>
            </a:r>
            <a:r>
              <a:rPr lang="uk-UA" dirty="0" smtClean="0"/>
              <a:t>16 </a:t>
            </a:r>
            <a:r>
              <a:rPr lang="uk-UA" dirty="0" err="1" smtClean="0"/>
              <a:t>вересня</a:t>
            </a:r>
            <a:r>
              <a:rPr lang="uk-UA" dirty="0" smtClean="0"/>
              <a:t> </a:t>
            </a:r>
            <a:r>
              <a:rPr lang="uk-UA" dirty="0" smtClean="0"/>
              <a:t>1940</a:t>
            </a:r>
            <a:r>
              <a:rPr lang="uk-UA" dirty="0" smtClean="0"/>
              <a:t> — стратегічна військова операція збройних сил </a:t>
            </a:r>
            <a:r>
              <a:rPr lang="uk-UA" dirty="0" smtClean="0"/>
              <a:t>Італії проти </a:t>
            </a:r>
            <a:r>
              <a:rPr lang="uk-UA" dirty="0" smtClean="0"/>
              <a:t>британських військ з метою вторгнення і захоплення Єгипту в ході Північно-Африканської кампанії Другої світової війни.</a:t>
            </a:r>
          </a:p>
          <a:p>
            <a:r>
              <a:rPr lang="uk-UA" dirty="0" smtClean="0"/>
              <a:t>Італійські війська нанесли удар із Лівії в Єгипет і просунулись вглиб країни на 90 км, проте через труднощі із забезпеченням військ зупинили наступ біля </a:t>
            </a:r>
            <a:r>
              <a:rPr lang="uk-UA" dirty="0" err="1" smtClean="0"/>
              <a:t>Сіді-Баррані</a:t>
            </a:r>
            <a:r>
              <a:rPr lang="uk-UA" dirty="0" smtClean="0"/>
              <a:t>. Британські війська, поступаючись в чисельності та не надаючи серйозного опору, відступили до міста </a:t>
            </a:r>
            <a:r>
              <a:rPr lang="uk-UA" dirty="0" err="1" smtClean="0"/>
              <a:t>Мерса-Матрух</a:t>
            </a:r>
            <a:r>
              <a:rPr lang="uk-UA" dirty="0" smtClean="0"/>
              <a:t>. Між воюючими сторонами утворилася «буферна» зона шириною 130 км.</a:t>
            </a:r>
          </a:p>
          <a:p>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Операція «Компас»</a:t>
            </a:r>
            <a:endParaRPr lang="uk-UA" dirty="0"/>
          </a:p>
        </p:txBody>
      </p:sp>
      <p:sp>
        <p:nvSpPr>
          <p:cNvPr id="3" name="Содержимое 2"/>
          <p:cNvSpPr>
            <a:spLocks noGrp="1"/>
          </p:cNvSpPr>
          <p:nvPr>
            <p:ph idx="1"/>
          </p:nvPr>
        </p:nvSpPr>
        <p:spPr/>
        <p:txBody>
          <a:bodyPr>
            <a:normAutofit fontScale="77500" lnSpcReduction="20000"/>
          </a:bodyPr>
          <a:lstStyle/>
          <a:p>
            <a:r>
              <a:rPr lang="uk-UA" dirty="0" smtClean="0"/>
              <a:t>9 </a:t>
            </a:r>
            <a:r>
              <a:rPr lang="uk-UA" dirty="0" smtClean="0"/>
              <a:t>грудня 1940 -</a:t>
            </a:r>
            <a:r>
              <a:rPr lang="uk-UA" dirty="0" smtClean="0"/>
              <a:t> </a:t>
            </a:r>
            <a:r>
              <a:rPr lang="uk-UA" dirty="0" smtClean="0"/>
              <a:t>9 лютого </a:t>
            </a:r>
            <a:r>
              <a:rPr lang="uk-UA" dirty="0" smtClean="0"/>
              <a:t>1941</a:t>
            </a:r>
            <a:r>
              <a:rPr lang="uk-UA" dirty="0" smtClean="0"/>
              <a:t> — збройні сили Великобританії та її союзників провели стратегічну військову операцію проти італійських військ з метою відвоювання Єгипту і розгрому 10-ї італійської армії.</a:t>
            </a:r>
          </a:p>
          <a:p>
            <a:r>
              <a:rPr lang="uk-UA" dirty="0" smtClean="0"/>
              <a:t>Незважаючи на те, що британські війська значно поступалися в чисельності італійським, вони змогли вдало провести операцію, повністю розгромити 10-у армію і взяти велику кількість полонених. Протягом двох місяців британці витіснили італійські війська з Єгипту, відкинули їх більше ніж на 600 миль, завдавши ним загальних втрат 130 000 чоловік та 400 танків, при власних всього 2 000 й готувалися до повного захоплення всієї Лівії.</a:t>
            </a:r>
          </a:p>
          <a:p>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Італійські полонені, захоплені під час операції </a:t>
            </a:r>
            <a:r>
              <a:rPr lang="uk-UA" dirty="0" err="1" smtClean="0"/>
              <a:t>“Компас”</a:t>
            </a:r>
            <a:endParaRPr lang="uk-UA" dirty="0"/>
          </a:p>
        </p:txBody>
      </p:sp>
      <p:pic>
        <p:nvPicPr>
          <p:cNvPr id="1026" name="Picture 2" descr="F:\300px-CompassPrisoners.jpg"/>
          <p:cNvPicPr>
            <a:picLocks noGrp="1" noChangeAspect="1" noChangeArrowheads="1"/>
          </p:cNvPicPr>
          <p:nvPr>
            <p:ph idx="1"/>
          </p:nvPr>
        </p:nvPicPr>
        <p:blipFill>
          <a:blip r:embed="rId2" cstate="print"/>
          <a:srcRect/>
          <a:stretch>
            <a:fillRect/>
          </a:stretch>
        </p:blipFill>
        <p:spPr bwMode="auto">
          <a:xfrm>
            <a:off x="2411760" y="2204864"/>
            <a:ext cx="4583807" cy="346841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solidFill>
                  <a:srgbClr val="F8FC42"/>
                </a:solidFill>
              </a:rPr>
              <a:t>Операція «</a:t>
            </a:r>
            <a:r>
              <a:rPr lang="uk-UA" dirty="0" err="1" smtClean="0">
                <a:solidFill>
                  <a:srgbClr val="F8FC42"/>
                </a:solidFill>
              </a:rPr>
              <a:t>Зоненблуме</a:t>
            </a:r>
            <a:r>
              <a:rPr lang="uk-UA" dirty="0" smtClean="0">
                <a:solidFill>
                  <a:srgbClr val="F8FC42"/>
                </a:solidFill>
              </a:rPr>
              <a:t>»</a:t>
            </a:r>
            <a:endParaRPr lang="uk-UA" dirty="0">
              <a:solidFill>
                <a:srgbClr val="F8FC42"/>
              </a:solidFill>
            </a:endParaRPr>
          </a:p>
        </p:txBody>
      </p:sp>
      <p:sp>
        <p:nvSpPr>
          <p:cNvPr id="3" name="Содержимое 2"/>
          <p:cNvSpPr>
            <a:spLocks noGrp="1"/>
          </p:cNvSpPr>
          <p:nvPr>
            <p:ph idx="1"/>
          </p:nvPr>
        </p:nvSpPr>
        <p:spPr>
          <a:xfrm>
            <a:off x="467544" y="1700808"/>
            <a:ext cx="8229600" cy="4625609"/>
          </a:xfrm>
        </p:spPr>
        <p:txBody>
          <a:bodyPr>
            <a:normAutofit fontScale="25000" lnSpcReduction="20000"/>
          </a:bodyPr>
          <a:lstStyle/>
          <a:p>
            <a:r>
              <a:rPr lang="uk-UA" sz="7200" dirty="0" smtClean="0"/>
              <a:t>До лютого 1941 року війська Муссоліні в Північній Африці опинилися на грані повного розгрому. Гітлеру довелося виручати свого невдалого союзника. 6 лютого 1941 </a:t>
            </a:r>
            <a:r>
              <a:rPr lang="uk-UA" sz="7200" dirty="0" err="1" smtClean="0"/>
              <a:t>Роммеля</a:t>
            </a:r>
            <a:r>
              <a:rPr lang="uk-UA" sz="7200" dirty="0" smtClean="0"/>
              <a:t>, щойно підвищеного в ранг генерал-лейтенанта, викликали до Берліну і призначили командувачем невеликого механізованого об'єднання, котре мало горде ім'я «Німецький Африканський Корпус</a:t>
            </a:r>
            <a:r>
              <a:rPr lang="uk-UA" sz="7200" dirty="0" smtClean="0"/>
              <a:t>»</a:t>
            </a:r>
            <a:r>
              <a:rPr lang="en-US" sz="7200" dirty="0" smtClean="0"/>
              <a:t>, </a:t>
            </a:r>
            <a:r>
              <a:rPr lang="uk-UA" sz="7200" dirty="0" smtClean="0"/>
              <a:t>котрий відправлявся </a:t>
            </a:r>
            <a:r>
              <a:rPr lang="uk-UA" sz="7200" dirty="0" smtClean="0"/>
              <a:t>на допомогу італійській армії. До його складу входили лише дві </a:t>
            </a:r>
            <a:r>
              <a:rPr lang="uk-UA" sz="7200" dirty="0" smtClean="0"/>
              <a:t>дивізії. </a:t>
            </a:r>
            <a:r>
              <a:rPr lang="uk-UA" sz="7200" dirty="0" smtClean="0"/>
              <a:t>14 лютого 1941 перші частини 5-ої легкої дивізії разом зі своїм командувачем, </a:t>
            </a:r>
            <a:r>
              <a:rPr lang="uk-UA" sz="7200" dirty="0" err="1" smtClean="0"/>
              <a:t>Ервіном</a:t>
            </a:r>
            <a:r>
              <a:rPr lang="uk-UA" sz="7200" dirty="0" smtClean="0"/>
              <a:t> </a:t>
            </a:r>
            <a:r>
              <a:rPr lang="uk-UA" sz="7200" dirty="0" err="1" smtClean="0"/>
              <a:t>Роммелем</a:t>
            </a:r>
            <a:r>
              <a:rPr lang="uk-UA" sz="7200" dirty="0" smtClean="0"/>
              <a:t>, висадилися в </a:t>
            </a:r>
            <a:r>
              <a:rPr lang="uk-UA" sz="7200" dirty="0" err="1" smtClean="0"/>
              <a:t>Триполі</a:t>
            </a:r>
            <a:r>
              <a:rPr lang="uk-UA" sz="7200" dirty="0" smtClean="0"/>
              <a:t>, де на початку травня до них приєдналася 15-а танкова дивізія. Оцінивши обстановку </a:t>
            </a:r>
            <a:r>
              <a:rPr lang="uk-UA" sz="7200" dirty="0" err="1" smtClean="0"/>
              <a:t>Роммель</a:t>
            </a:r>
            <a:r>
              <a:rPr lang="uk-UA" sz="7200" dirty="0" smtClean="0"/>
              <a:t> прийшов до висновку, що противник, котрий йому протистояв, недостатньо сильний і до того ж його війська розкидані на значному просторі. Тому, не чекаючи повного зосередження всіх своїх сил він вирішив негайно перейти в наступ.</a:t>
            </a:r>
          </a:p>
          <a:p>
            <a:r>
              <a:rPr lang="uk-UA" sz="7200" dirty="0" smtClean="0"/>
              <a:t>Вже 27 лютого корпус «Африка» мав перше бойове зіткнення з англійськими військами у </a:t>
            </a:r>
            <a:r>
              <a:rPr lang="uk-UA" sz="7200" dirty="0" err="1" smtClean="0"/>
              <a:t>Ель-Агейла</a:t>
            </a:r>
            <a:r>
              <a:rPr lang="uk-UA" sz="7200" dirty="0" smtClean="0"/>
              <a:t> (Лівія), де </a:t>
            </a:r>
            <a:r>
              <a:rPr lang="uk-UA" sz="7200" dirty="0" err="1" smtClean="0"/>
              <a:t>Роммель</a:t>
            </a:r>
            <a:r>
              <a:rPr lang="uk-UA" sz="7200" dirty="0" smtClean="0"/>
              <a:t> розбив англійські війська під командуванням генерала </a:t>
            </a:r>
            <a:r>
              <a:rPr lang="uk-UA" sz="7200" dirty="0" err="1" smtClean="0"/>
              <a:t>Арчибальда</a:t>
            </a:r>
            <a:r>
              <a:rPr lang="uk-UA" sz="7200" dirty="0" smtClean="0"/>
              <a:t> </a:t>
            </a:r>
            <a:r>
              <a:rPr lang="uk-UA" sz="7200" dirty="0" err="1" smtClean="0"/>
              <a:t>Вейвелла</a:t>
            </a:r>
            <a:r>
              <a:rPr lang="uk-UA" sz="7200" dirty="0" smtClean="0"/>
              <a:t>. Корпус </a:t>
            </a:r>
            <a:r>
              <a:rPr lang="uk-UA" sz="7200" dirty="0" smtClean="0"/>
              <a:t>«Африка» продовжував тіснити британські частини, що відступали, на схід, рухаючись на </a:t>
            </a:r>
            <a:r>
              <a:rPr lang="uk-UA" sz="7200" dirty="0" err="1" smtClean="0"/>
              <a:t>Тобрук</a:t>
            </a:r>
            <a:r>
              <a:rPr lang="uk-UA" sz="7200" dirty="0" smtClean="0"/>
              <a:t>, який захищав шлях вглиб країни, до Нілу. </a:t>
            </a:r>
            <a:r>
              <a:rPr lang="uk-UA" sz="7200" dirty="0" smtClean="0"/>
              <a:t>У </a:t>
            </a:r>
            <a:r>
              <a:rPr lang="uk-UA" sz="7200" dirty="0" smtClean="0"/>
              <a:t>ході проведеної ним операції </a:t>
            </a:r>
            <a:r>
              <a:rPr lang="uk-UA" sz="7200" dirty="0" err="1" smtClean="0"/>
              <a:t>Роммель</a:t>
            </a:r>
            <a:r>
              <a:rPr lang="uk-UA" sz="7200" dirty="0" smtClean="0"/>
              <a:t> розгромив 2-ю англійську бронетанкову дивізію і блокував у </a:t>
            </a:r>
            <a:r>
              <a:rPr lang="uk-UA" sz="7200" dirty="0" err="1" smtClean="0"/>
              <a:t>Тобруці</a:t>
            </a:r>
            <a:r>
              <a:rPr lang="uk-UA" sz="7200" dirty="0" smtClean="0"/>
              <a:t> до півтори дивізії противника, захопивши велику кількість полонених, зокрема 2 англійських генерали. Проте активні дії англійської авіації і флоту на Середземному морі призвели до гострої нестачі пального та продовольства у військах </a:t>
            </a:r>
            <a:r>
              <a:rPr lang="uk-UA" sz="7200" dirty="0" err="1" smtClean="0"/>
              <a:t>Роммеля</a:t>
            </a:r>
            <a:r>
              <a:rPr lang="uk-UA" sz="7200" dirty="0" smtClean="0"/>
              <a:t>.</a:t>
            </a:r>
          </a:p>
          <a:p>
            <a:endParaRPr lang="uk-U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108</TotalTime>
  <Words>743</Words>
  <Application>Microsoft Office PowerPoint</Application>
  <PresentationFormat>Экран (4:3)</PresentationFormat>
  <Paragraphs>57</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Модульная</vt:lpstr>
      <vt:lpstr>Північно-Африканська кампанія</vt:lpstr>
      <vt:lpstr>Північно-Африканська кампанія</vt:lpstr>
      <vt:lpstr>Північно-Африканська кампанія</vt:lpstr>
      <vt:lpstr>Кампанія в Лівійській пустелі</vt:lpstr>
      <vt:lpstr>Знак Африканського корпусу</vt:lpstr>
      <vt:lpstr>Єгипетська операція</vt:lpstr>
      <vt:lpstr>Операція «Компас»</vt:lpstr>
      <vt:lpstr>Італійські полонені, захоплені під час операції “Компас”</vt:lpstr>
      <vt:lpstr>Операція «Зоненблуме»</vt:lpstr>
      <vt:lpstr>Генерал-лейтенант Е. Роммель</vt:lpstr>
      <vt:lpstr>Облога Тобрука</vt:lpstr>
      <vt:lpstr>Операція «Крусейдер»</vt:lpstr>
      <vt:lpstr>Бернард Лоу Монтгомері –британський воєначальник</vt:lpstr>
      <vt:lpstr>Другий наступ Роммеля</vt:lpstr>
      <vt:lpstr>Наступ Монтгомері</vt:lpstr>
      <vt:lpstr>Слайд 16</vt:lpstr>
      <vt:lpstr>Операція «Смолоскип»</vt:lpstr>
      <vt:lpstr>Туніська кампанія</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Північно-Африканська кампанія</dc:title>
  <dc:creator>Віталік</dc:creator>
  <cp:lastModifiedBy>Віталік</cp:lastModifiedBy>
  <cp:revision>12</cp:revision>
  <dcterms:created xsi:type="dcterms:W3CDTF">2013-10-02T21:30:05Z</dcterms:created>
  <dcterms:modified xsi:type="dcterms:W3CDTF">2013-10-02T23:18:28Z</dcterms:modified>
</cp:coreProperties>
</file>