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7" autoAdjust="0"/>
    <p:restoredTop sz="99053" autoAdjust="0"/>
  </p:normalViewPr>
  <p:slideViewPr>
    <p:cSldViewPr>
      <p:cViewPr>
        <p:scale>
          <a:sx n="70" d="100"/>
          <a:sy n="70" d="100"/>
        </p:scale>
        <p:origin x="-1386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61D6C-FE0D-450D-95C3-905B7A4DB5E8}" type="datetimeFigureOut">
              <a:rPr lang="uk-UA" smtClean="0"/>
              <a:pPr/>
              <a:t>18.06.2013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072BD-FD34-42CC-964B-B6786B50F48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2708920"/>
            <a:ext cx="7632848" cy="1569660"/>
          </a:xfrm>
          <a:prstGeom prst="rect">
            <a:avLst/>
          </a:prstGeom>
          <a:solidFill>
            <a:schemeClr val="accent6"/>
          </a:solidFill>
        </p:spPr>
        <p:txBody>
          <a:bodyPr vert="horz" wrap="square" rtlCol="0" anchor="ctr">
            <a:spAutoFit/>
          </a:bodyPr>
          <a:lstStyle/>
          <a:p>
            <a:r>
              <a:rPr lang="uk-UA" sz="9600" kern="100" dirty="0" err="1" smtClean="0">
                <a:solidFill>
                  <a:schemeClr val="bg1"/>
                </a:solidFill>
              </a:rPr>
              <a:t>Єжен</a:t>
            </a:r>
            <a:r>
              <a:rPr lang="uk-UA" sz="9600" kern="100" dirty="0" smtClean="0">
                <a:solidFill>
                  <a:schemeClr val="bg1"/>
                </a:solidFill>
              </a:rPr>
              <a:t> </a:t>
            </a:r>
            <a:r>
              <a:rPr lang="uk-UA" sz="9600" kern="100" dirty="0" err="1" smtClean="0">
                <a:solidFill>
                  <a:schemeClr val="bg1"/>
                </a:solidFill>
              </a:rPr>
              <a:t>Йонеско</a:t>
            </a:r>
            <a:endParaRPr lang="uk-UA" sz="9600" kern="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499992" cy="6858000"/>
          </a:xfrm>
          <a:solidFill>
            <a:schemeClr val="accent6"/>
          </a:solidFill>
        </p:spPr>
        <p:txBody>
          <a:bodyPr>
            <a:normAutofit fontScale="70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 1937 по 1938 р. він очолював критичний розділ огляду </a:t>
            </a:r>
            <a:r>
              <a:rPr lang="uk-UA" dirty="0" err="1" smtClean="0">
                <a:solidFill>
                  <a:schemeClr val="bg1"/>
                </a:solidFill>
              </a:rPr>
              <a:t>Facla</a:t>
            </a:r>
            <a:r>
              <a:rPr lang="uk-UA" dirty="0" smtClean="0">
                <a:solidFill>
                  <a:schemeClr val="bg1"/>
                </a:solidFill>
              </a:rPr>
              <a:t>. Він також в опублікованих роботах </a:t>
            </a:r>
            <a:r>
              <a:rPr lang="uk-UA" dirty="0" err="1" smtClean="0">
                <a:solidFill>
                  <a:schemeClr val="bg1"/>
                </a:solidFill>
              </a:rPr>
              <a:t>Universul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Literar</a:t>
            </a:r>
            <a:r>
              <a:rPr lang="uk-UA" dirty="0" smtClean="0">
                <a:solidFill>
                  <a:schemeClr val="bg1"/>
                </a:solidFill>
              </a:rPr>
              <a:t>, культурний щоденні газети </a:t>
            </a:r>
            <a:r>
              <a:rPr lang="uk-UA" dirty="0" smtClean="0">
                <a:solidFill>
                  <a:schemeClr val="bg1"/>
                </a:solidFill>
              </a:rPr>
              <a:t>Рампа (робоча область), </a:t>
            </a:r>
            <a:r>
              <a:rPr lang="uk-UA" dirty="0" err="1" smtClean="0">
                <a:solidFill>
                  <a:schemeClr val="bg1"/>
                </a:solidFill>
              </a:rPr>
              <a:t>Parerile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Libere</a:t>
            </a:r>
            <a:r>
              <a:rPr lang="uk-UA" dirty="0" smtClean="0">
                <a:solidFill>
                  <a:schemeClr val="bg1"/>
                </a:solidFill>
              </a:rPr>
              <a:t> (</a:t>
            </a:r>
            <a:r>
              <a:rPr lang="uk-UA" dirty="0" err="1" smtClean="0">
                <a:solidFill>
                  <a:schemeClr val="bg1"/>
                </a:solidFill>
              </a:rPr>
              <a:t>Free</a:t>
            </a:r>
            <a:r>
              <a:rPr lang="uk-UA" dirty="0" smtClean="0">
                <a:solidFill>
                  <a:schemeClr val="bg1"/>
                </a:solidFill>
              </a:rPr>
              <a:t> Погляди</a:t>
            </a:r>
            <a:r>
              <a:rPr lang="uk-UA" dirty="0" smtClean="0">
                <a:solidFill>
                  <a:schemeClr val="bg1"/>
                </a:solidFill>
              </a:rPr>
              <a:t>).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Заява про свого батька: "Востаннє я бачив його, </a:t>
            </a:r>
            <a:r>
              <a:rPr lang="uk-UA" dirty="0" smtClean="0">
                <a:solidFill>
                  <a:schemeClr val="bg1"/>
                </a:solidFill>
              </a:rPr>
              <a:t>коли </a:t>
            </a:r>
            <a:r>
              <a:rPr lang="uk-UA" dirty="0" smtClean="0">
                <a:solidFill>
                  <a:schemeClr val="bg1"/>
                </a:solidFill>
              </a:rPr>
              <a:t>закінчив навчання (...) і був одружений (...) Він вірив в </a:t>
            </a:r>
            <a:r>
              <a:rPr lang="uk-UA" dirty="0" smtClean="0">
                <a:solidFill>
                  <a:schemeClr val="bg1"/>
                </a:solidFill>
              </a:rPr>
              <a:t>державу, </a:t>
            </a:r>
            <a:r>
              <a:rPr lang="uk-UA" dirty="0" smtClean="0">
                <a:solidFill>
                  <a:schemeClr val="bg1"/>
                </a:solidFill>
              </a:rPr>
              <a:t>незалежно від того, що </a:t>
            </a:r>
            <a:r>
              <a:rPr lang="uk-UA" dirty="0" smtClean="0">
                <a:solidFill>
                  <a:schemeClr val="bg1"/>
                </a:solidFill>
              </a:rPr>
              <a:t> представляла собою влада.. </a:t>
            </a:r>
            <a:r>
              <a:rPr lang="uk-UA" dirty="0" smtClean="0">
                <a:solidFill>
                  <a:schemeClr val="bg1"/>
                </a:solidFill>
              </a:rPr>
              <a:t>. </a:t>
            </a:r>
            <a:r>
              <a:rPr lang="uk-UA" dirty="0" smtClean="0">
                <a:solidFill>
                  <a:schemeClr val="bg1"/>
                </a:solidFill>
              </a:rPr>
              <a:t>Коротше </a:t>
            </a:r>
            <a:r>
              <a:rPr lang="uk-UA" dirty="0" smtClean="0">
                <a:solidFill>
                  <a:schemeClr val="bg1"/>
                </a:solidFill>
              </a:rPr>
              <a:t>кажучи, в кінці нашої </a:t>
            </a:r>
            <a:r>
              <a:rPr lang="uk-UA" dirty="0" smtClean="0">
                <a:solidFill>
                  <a:schemeClr val="bg1"/>
                </a:solidFill>
              </a:rPr>
              <a:t>трапези </a:t>
            </a:r>
            <a:r>
              <a:rPr lang="uk-UA" dirty="0" smtClean="0">
                <a:solidFill>
                  <a:schemeClr val="bg1"/>
                </a:solidFill>
              </a:rPr>
              <a:t>разом, ми були в </a:t>
            </a:r>
            <a:r>
              <a:rPr lang="uk-UA" dirty="0" smtClean="0">
                <a:solidFill>
                  <a:schemeClr val="bg1"/>
                </a:solidFill>
              </a:rPr>
              <a:t>дуже гострій точці  </a:t>
            </a:r>
            <a:r>
              <a:rPr lang="uk-UA" dirty="0" smtClean="0">
                <a:solidFill>
                  <a:schemeClr val="bg1"/>
                </a:solidFill>
              </a:rPr>
              <a:t>один з одним: в один </a:t>
            </a:r>
            <a:r>
              <a:rPr lang="uk-UA" dirty="0" smtClean="0">
                <a:solidFill>
                  <a:schemeClr val="bg1"/>
                </a:solidFill>
              </a:rPr>
              <a:t>момент він </a:t>
            </a:r>
            <a:r>
              <a:rPr lang="uk-UA" dirty="0" smtClean="0">
                <a:solidFill>
                  <a:schemeClr val="bg1"/>
                </a:solidFill>
              </a:rPr>
              <a:t>назвав мене </a:t>
            </a:r>
            <a:r>
              <a:rPr lang="uk-UA" dirty="0" err="1" smtClean="0">
                <a:solidFill>
                  <a:schemeClr val="bg1"/>
                </a:solidFill>
              </a:rPr>
              <a:t>Блошивцем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smtClean="0">
                <a:solidFill>
                  <a:schemeClr val="bg1"/>
                </a:solidFill>
              </a:rPr>
              <a:t>на цей раз він зателефонував мені, </a:t>
            </a:r>
            <a:r>
              <a:rPr lang="uk-UA" dirty="0" smtClean="0">
                <a:solidFill>
                  <a:schemeClr val="bg1"/>
                </a:solidFill>
              </a:rPr>
              <a:t>коли я </a:t>
            </a:r>
            <a:r>
              <a:rPr lang="uk-UA" dirty="0" smtClean="0">
                <a:solidFill>
                  <a:schemeClr val="bg1"/>
                </a:solidFill>
              </a:rPr>
              <a:t>встав з євреями (...) Я пам'ятаю останню фразу </a:t>
            </a:r>
            <a:r>
              <a:rPr lang="uk-UA" dirty="0" smtClean="0">
                <a:solidFill>
                  <a:schemeClr val="bg1"/>
                </a:solidFill>
              </a:rPr>
              <a:t>яку я сказав йому</a:t>
            </a:r>
            <a:r>
              <a:rPr lang="uk-UA" dirty="0" smtClean="0">
                <a:solidFill>
                  <a:schemeClr val="bg1"/>
                </a:solidFill>
              </a:rPr>
              <a:t>: «Краще бути на боці євреїв, ніж бути ідіот! "</a:t>
            </a:r>
          </a:p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2160240" cy="354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1" y="0"/>
            <a:ext cx="2411760" cy="350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2196381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 l="24160" r="24161"/>
          <a:stretch>
            <a:fillRect/>
          </a:stretch>
        </p:blipFill>
        <p:spPr bwMode="auto">
          <a:xfrm>
            <a:off x="6732240" y="3501007"/>
            <a:ext cx="2411760" cy="335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932040" cy="6858000"/>
          </a:xfrm>
          <a:solidFill>
            <a:srgbClr val="FFC000"/>
          </a:solidFill>
        </p:spPr>
        <p:txBody>
          <a:bodyPr>
            <a:normAutofit fontScale="70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Його стаття «Лексика Критика", був опублікований в </a:t>
            </a:r>
            <a:r>
              <a:rPr lang="uk-UA" dirty="0" err="1" smtClean="0">
                <a:solidFill>
                  <a:schemeClr val="bg1"/>
                </a:solidFill>
              </a:rPr>
              <a:t>Vremea</a:t>
            </a:r>
            <a:r>
              <a:rPr lang="uk-UA" dirty="0" smtClean="0">
                <a:solidFill>
                  <a:schemeClr val="bg1"/>
                </a:solidFill>
              </a:rPr>
              <a:t> в 1938 році. У тому ж році він отримав румунську державу грант їхати в Париж, щоб написати дисертацію (яку він так і не закінчив) на тему: "Тема гріха і тему смерті у французькій поезії, так як Бодлер". У Парижі він зацікавився працями </a:t>
            </a:r>
            <a:r>
              <a:rPr lang="uk-UA" dirty="0" err="1" smtClean="0">
                <a:solidFill>
                  <a:schemeClr val="bg1"/>
                </a:solidFill>
              </a:rPr>
              <a:t>Еммануель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Муньє</a:t>
            </a:r>
            <a:r>
              <a:rPr lang="uk-UA" dirty="0" smtClean="0">
                <a:solidFill>
                  <a:schemeClr val="bg1"/>
                </a:solidFill>
              </a:rPr>
              <a:t>, Бердяєв, Жак </a:t>
            </a:r>
            <a:r>
              <a:rPr lang="uk-UA" dirty="0" err="1" smtClean="0">
                <a:solidFill>
                  <a:schemeClr val="bg1"/>
                </a:solidFill>
              </a:rPr>
              <a:t>Маритен</a:t>
            </a:r>
            <a:r>
              <a:rPr lang="uk-UA" dirty="0" smtClean="0">
                <a:solidFill>
                  <a:schemeClr val="bg1"/>
                </a:solidFill>
              </a:rPr>
              <a:t>, Габріель Марсель.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 </a:t>
            </a:r>
            <a:r>
              <a:rPr lang="uk-UA" dirty="0" smtClean="0">
                <a:solidFill>
                  <a:schemeClr val="bg1"/>
                </a:solidFill>
              </a:rPr>
              <a:t>У </a:t>
            </a:r>
            <a:r>
              <a:rPr lang="uk-UA" dirty="0" smtClean="0">
                <a:solidFill>
                  <a:schemeClr val="bg1"/>
                </a:solidFill>
              </a:rPr>
              <a:t>1939 році він познайомився з </a:t>
            </a:r>
            <a:r>
              <a:rPr lang="uk-UA" dirty="0" err="1" smtClean="0">
                <a:solidFill>
                  <a:schemeClr val="bg1"/>
                </a:solidFill>
              </a:rPr>
              <a:t>Анрі</a:t>
            </a:r>
            <a:r>
              <a:rPr lang="uk-UA" dirty="0" smtClean="0">
                <a:solidFill>
                  <a:schemeClr val="bg1"/>
                </a:solidFill>
              </a:rPr>
              <a:t> Томас і група за відгук </a:t>
            </a:r>
            <a:r>
              <a:rPr lang="uk-UA" dirty="0" err="1" smtClean="0">
                <a:solidFill>
                  <a:schemeClr val="bg1"/>
                </a:solidFill>
              </a:rPr>
              <a:t>Esprit</a:t>
            </a:r>
            <a:r>
              <a:rPr lang="uk-UA" dirty="0" smtClean="0">
                <a:solidFill>
                  <a:schemeClr val="bg1"/>
                </a:solidFill>
              </a:rPr>
              <a:t>. Він пішов у Марселі (контакти з </a:t>
            </a:r>
            <a:r>
              <a:rPr lang="uk-UA" dirty="0" err="1" smtClean="0">
                <a:solidFill>
                  <a:schemeClr val="bg1"/>
                </a:solidFill>
              </a:rPr>
              <a:t>Les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Cahiers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Du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Sud</a:t>
            </a:r>
            <a:r>
              <a:rPr lang="uk-UA" dirty="0" smtClean="0">
                <a:solidFill>
                  <a:schemeClr val="bg1"/>
                </a:solidFill>
              </a:rPr>
              <a:t> і Леон-Габріель </a:t>
            </a:r>
            <a:r>
              <a:rPr lang="uk-UA" dirty="0" err="1" smtClean="0">
                <a:solidFill>
                  <a:schemeClr val="bg1"/>
                </a:solidFill>
              </a:rPr>
              <a:t>Gros</a:t>
            </a:r>
            <a:r>
              <a:rPr lang="uk-UA" dirty="0" smtClean="0">
                <a:solidFill>
                  <a:schemeClr val="bg1"/>
                </a:solidFill>
              </a:rPr>
              <a:t>). З Парижа він посилав звіти до престижного літературний і науковий щомісячний огляд </a:t>
            </a:r>
            <a:r>
              <a:rPr lang="uk-UA" dirty="0" err="1" smtClean="0">
                <a:solidFill>
                  <a:schemeClr val="bg1"/>
                </a:solidFill>
              </a:rPr>
              <a:t>Viata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Romaneasca</a:t>
            </a:r>
            <a:r>
              <a:rPr lang="uk-UA" dirty="0" smtClean="0">
                <a:solidFill>
                  <a:schemeClr val="bg1"/>
                </a:solidFill>
              </a:rPr>
              <a:t> (Румунська життя). Він повернувся в </a:t>
            </a:r>
            <a:r>
              <a:rPr lang="uk-UA" dirty="0" err="1" smtClean="0">
                <a:solidFill>
                  <a:schemeClr val="bg1"/>
                </a:solidFill>
              </a:rPr>
              <a:t>La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Chapelle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Anthenaise</a:t>
            </a:r>
            <a:r>
              <a:rPr lang="uk-UA" dirty="0" smtClean="0">
                <a:solidFill>
                  <a:schemeClr val="bg1"/>
                </a:solidFill>
              </a:rPr>
              <a:t> відвідати втрачений рай дитинства.</a:t>
            </a:r>
          </a:p>
          <a:p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42724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779912" cy="6858000"/>
          </a:xfrm>
          <a:solidFill>
            <a:srgbClr val="FFC00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Коли 2-ої світової війни був оголошений в тому ж році, він повернувся до Румунії. Він працював в якості вчителя французької мови в середній школі </a:t>
            </a:r>
            <a:r>
              <a:rPr lang="uk-UA" dirty="0" err="1" smtClean="0">
                <a:solidFill>
                  <a:schemeClr val="bg1"/>
                </a:solidFill>
              </a:rPr>
              <a:t>Sfantul</a:t>
            </a:r>
            <a:r>
              <a:rPr lang="uk-UA" dirty="0" smtClean="0">
                <a:solidFill>
                  <a:schemeClr val="bg1"/>
                </a:solidFill>
              </a:rPr>
              <a:t> Сава в Бухаресті. Ситуація в Румунії було так погано, що він гірко шкодував про те, покинув Францію і, після багатьох невдалих спроб, він, нарешті, повернувся в Франції в травні 1942 року його дружина, завдяки друзям, які допомогли їм отримати проїзні документи. Спочатку вони жили в готелі </a:t>
            </a:r>
            <a:r>
              <a:rPr lang="uk-UA" dirty="0" err="1" smtClean="0">
                <a:solidFill>
                  <a:schemeClr val="bg1"/>
                </a:solidFill>
              </a:rPr>
              <a:t>Hotel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De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La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Poste</a:t>
            </a:r>
            <a:r>
              <a:rPr lang="uk-UA" dirty="0" smtClean="0">
                <a:solidFill>
                  <a:schemeClr val="bg1"/>
                </a:solidFill>
              </a:rPr>
              <a:t> в Марселі. У них були великі фінансові труднощі. Він переклав і попередив роман "</a:t>
            </a:r>
            <a:r>
              <a:rPr lang="uk-UA" dirty="0" err="1" smtClean="0">
                <a:solidFill>
                  <a:schemeClr val="bg1"/>
                </a:solidFill>
              </a:rPr>
              <a:t>Urcan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Batrânul</a:t>
            </a:r>
            <a:r>
              <a:rPr lang="uk-UA" dirty="0" smtClean="0">
                <a:solidFill>
                  <a:schemeClr val="bg1"/>
                </a:solidFill>
              </a:rPr>
              <a:t>" (Батько </a:t>
            </a:r>
            <a:r>
              <a:rPr lang="uk-UA" dirty="0" err="1" smtClean="0">
                <a:solidFill>
                  <a:schemeClr val="bg1"/>
                </a:solidFill>
              </a:rPr>
              <a:t>Urcan</a:t>
            </a:r>
            <a:r>
              <a:rPr lang="uk-UA" dirty="0" smtClean="0">
                <a:solidFill>
                  <a:schemeClr val="bg1"/>
                </a:solidFill>
              </a:rPr>
              <a:t>) Павла </a:t>
            </a:r>
            <a:r>
              <a:rPr lang="uk-UA" dirty="0" err="1" smtClean="0">
                <a:solidFill>
                  <a:schemeClr val="bg1"/>
                </a:solidFill>
              </a:rPr>
              <a:t>Дан</a:t>
            </a:r>
            <a:r>
              <a:rPr lang="uk-UA" dirty="0" smtClean="0">
                <a:solidFill>
                  <a:schemeClr val="bg1"/>
                </a:solidFill>
              </a:rPr>
              <a:t> (1907-1937). Ежен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був призначений на культурні послуги королівського посольства Румунії в Віші. Зрештою він став аташе з культури. Його дочка Марі-Франс народився 26 серпня 1944 року.</a:t>
            </a:r>
          </a:p>
          <a:p>
            <a:endParaRPr lang="uk-UA" dirty="0"/>
          </a:p>
        </p:txBody>
      </p:sp>
      <p:pic>
        <p:nvPicPr>
          <p:cNvPr id="24578" name="Picture 2" descr="http://www.france5.fr/et-vous/userdata/c_bloc/15/15664/480_15664_vignette_Eugene-Ionesco-sa-femme-Rodica-Burileanu-et-leur-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0"/>
            <a:ext cx="5340084" cy="4005064"/>
          </a:xfrm>
          <a:prstGeom prst="rect">
            <a:avLst/>
          </a:prstGeom>
          <a:noFill/>
        </p:spPr>
      </p:pic>
      <p:pic>
        <p:nvPicPr>
          <p:cNvPr id="24580" name="Picture 4" descr="http://www.france5.fr/et-vous/userdata/c_bloc/15/15667/240_15667_vignette_Eugene-Ionesco-et-sa-fille-Marie-Fr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05064"/>
            <a:ext cx="2901290" cy="2852936"/>
          </a:xfrm>
          <a:prstGeom prst="rect">
            <a:avLst/>
          </a:prstGeom>
          <a:noFill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010025"/>
            <a:ext cx="248376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491880" cy="6858000"/>
          </a:xfrm>
          <a:solidFill>
            <a:srgbClr val="FFC000"/>
          </a:solidFill>
        </p:spPr>
        <p:txBody>
          <a:bodyPr>
            <a:normAutofit fontScale="70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У березні 1945 вони переїхали в Париж, де вони проживали в </a:t>
            </a:r>
            <a:r>
              <a:rPr lang="uk-UA" dirty="0" err="1" smtClean="0">
                <a:solidFill>
                  <a:schemeClr val="bg1"/>
                </a:solidFill>
              </a:rPr>
              <a:t>Rue</a:t>
            </a:r>
            <a:r>
              <a:rPr lang="uk-UA" dirty="0" smtClean="0">
                <a:solidFill>
                  <a:schemeClr val="bg1"/>
                </a:solidFill>
              </a:rPr>
              <a:t> Claude-Тераса 38 до 1960 року. Життя було важким і працювати дефіцитні на той час. Він працював коректором для адміністративних видавця. З 1945 по 1949 р. він перекладав твори </a:t>
            </a:r>
            <a:r>
              <a:rPr lang="uk-UA" dirty="0" err="1" smtClean="0">
                <a:solidFill>
                  <a:schemeClr val="bg1"/>
                </a:solidFill>
              </a:rPr>
              <a:t>Urmoz</a:t>
            </a:r>
            <a:r>
              <a:rPr lang="uk-UA" dirty="0" smtClean="0">
                <a:solidFill>
                  <a:schemeClr val="bg1"/>
                </a:solidFill>
              </a:rPr>
              <a:t> (1883-1923), румунський поет, який був предтечею сюрреалізму, літератури абсурду і анти-прози. У цей період сім'я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отримали фінансову допомогу від родичів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Його батько помер у жовтні / листопада 1948 року (через 12 років після своєї матері).</a:t>
            </a:r>
          </a:p>
          <a:p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8128" y="0"/>
            <a:ext cx="5625871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89040"/>
            <a:ext cx="237725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139952" cy="6858000"/>
          </a:xfrm>
          <a:solidFill>
            <a:srgbClr val="FFC00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У 1948 році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почав писати п'єси, яка згодом право Лиса Примадонна, і яка була виконана в перший раз 11 травня 1950 на </a:t>
            </a:r>
            <a:r>
              <a:rPr lang="uk-UA" dirty="0" err="1" smtClean="0">
                <a:solidFill>
                  <a:schemeClr val="bg1"/>
                </a:solidFill>
              </a:rPr>
              <a:t>Theatre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Des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Noctambules</a:t>
            </a:r>
            <a:r>
              <a:rPr lang="uk-UA" dirty="0" smtClean="0">
                <a:solidFill>
                  <a:schemeClr val="bg1"/>
                </a:solidFill>
              </a:rPr>
              <a:t>, під керівництвом Ніколя </a:t>
            </a:r>
            <a:r>
              <a:rPr lang="uk-UA" dirty="0" err="1" smtClean="0">
                <a:solidFill>
                  <a:schemeClr val="bg1"/>
                </a:solidFill>
              </a:rPr>
              <a:t>Батай</a:t>
            </a:r>
            <a:r>
              <a:rPr lang="uk-UA" dirty="0" smtClean="0">
                <a:solidFill>
                  <a:schemeClr val="bg1"/>
                </a:solidFill>
              </a:rPr>
              <a:t>. Це був далеко не успіх. Лише жменька інтелектуалів цінували його і підтримав його.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, пов'язані з Андре </a:t>
            </a:r>
            <a:r>
              <a:rPr lang="uk-UA" dirty="0" err="1" smtClean="0">
                <a:solidFill>
                  <a:schemeClr val="bg1"/>
                </a:solidFill>
              </a:rPr>
              <a:t>Бретоном</a:t>
            </a:r>
            <a:r>
              <a:rPr lang="uk-UA" dirty="0" smtClean="0">
                <a:solidFill>
                  <a:schemeClr val="bg1"/>
                </a:solidFill>
              </a:rPr>
              <a:t>, Луїс </a:t>
            </a:r>
            <a:r>
              <a:rPr lang="uk-UA" dirty="0" err="1" smtClean="0">
                <a:solidFill>
                  <a:schemeClr val="bg1"/>
                </a:solidFill>
              </a:rPr>
              <a:t>Бунюель</a:t>
            </a:r>
            <a:r>
              <a:rPr lang="uk-UA" dirty="0" smtClean="0">
                <a:solidFill>
                  <a:schemeClr val="bg1"/>
                </a:solidFill>
              </a:rPr>
              <a:t>, Артур </a:t>
            </a:r>
            <a:r>
              <a:rPr lang="uk-UA" dirty="0" err="1" smtClean="0">
                <a:solidFill>
                  <a:schemeClr val="bg1"/>
                </a:solidFill>
              </a:rPr>
              <a:t>Адамов</a:t>
            </a:r>
            <a:r>
              <a:rPr lang="uk-UA" dirty="0" smtClean="0">
                <a:solidFill>
                  <a:schemeClr val="bg1"/>
                </a:solidFill>
              </a:rPr>
              <a:t> і Мірча </a:t>
            </a:r>
            <a:r>
              <a:rPr lang="uk-UA" dirty="0" err="1" smtClean="0">
                <a:solidFill>
                  <a:schemeClr val="bg1"/>
                </a:solidFill>
              </a:rPr>
              <a:t>Еліаде</a:t>
            </a:r>
            <a:r>
              <a:rPr lang="uk-UA" dirty="0" smtClean="0">
                <a:solidFill>
                  <a:schemeClr val="bg1"/>
                </a:solidFill>
              </a:rPr>
              <a:t>. Він шукав і отримав французьке громадянство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4 серпня 1950,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грав роль Степана Трохимовича в </a:t>
            </a:r>
            <a:r>
              <a:rPr lang="uk-UA" dirty="0" err="1" smtClean="0">
                <a:solidFill>
                  <a:schemeClr val="bg1"/>
                </a:solidFill>
              </a:rPr>
              <a:t>Dostoïevskis</a:t>
            </a:r>
            <a:r>
              <a:rPr lang="uk-UA" dirty="0" smtClean="0">
                <a:solidFill>
                  <a:schemeClr val="bg1"/>
                </a:solidFill>
              </a:rPr>
              <a:t> Біси, режисер Ніколя </a:t>
            </a:r>
            <a:r>
              <a:rPr lang="uk-UA" dirty="0" err="1" smtClean="0">
                <a:solidFill>
                  <a:schemeClr val="bg1"/>
                </a:solidFill>
              </a:rPr>
              <a:t>Батай</a:t>
            </a:r>
            <a:r>
              <a:rPr lang="uk-UA" dirty="0" smtClean="0">
                <a:solidFill>
                  <a:schemeClr val="bg1"/>
                </a:solidFill>
              </a:rPr>
              <a:t>. Його любов до веселощів, пригод і нігілізму привели його, щоб стати членом Колегії </a:t>
            </a:r>
            <a:r>
              <a:rPr lang="uk-UA" dirty="0" err="1" smtClean="0">
                <a:solidFill>
                  <a:schemeClr val="bg1"/>
                </a:solidFill>
              </a:rPr>
              <a:t>Pataphysics</a:t>
            </a:r>
            <a:r>
              <a:rPr lang="uk-UA" dirty="0" smtClean="0">
                <a:solidFill>
                  <a:schemeClr val="bg1"/>
                </a:solidFill>
              </a:rPr>
              <a:t> (з Бориса </a:t>
            </a:r>
            <a:r>
              <a:rPr lang="uk-UA" dirty="0" err="1" smtClean="0">
                <a:solidFill>
                  <a:schemeClr val="bg1"/>
                </a:solidFill>
              </a:rPr>
              <a:t>Віана</a:t>
            </a:r>
            <a:r>
              <a:rPr lang="uk-UA" dirty="0" smtClean="0">
                <a:solidFill>
                  <a:schemeClr val="bg1"/>
                </a:solidFill>
              </a:rPr>
              <a:t>, Раймонд </a:t>
            </a:r>
            <a:r>
              <a:rPr lang="uk-UA" dirty="0" err="1" smtClean="0">
                <a:solidFill>
                  <a:schemeClr val="bg1"/>
                </a:solidFill>
              </a:rPr>
              <a:t>Кено</a:t>
            </a:r>
            <a:r>
              <a:rPr lang="uk-UA" dirty="0" smtClean="0">
                <a:solidFill>
                  <a:schemeClr val="bg1"/>
                </a:solidFill>
              </a:rPr>
              <a:t>, Жак </a:t>
            </a:r>
            <a:r>
              <a:rPr lang="uk-UA" dirty="0" err="1" smtClean="0">
                <a:solidFill>
                  <a:schemeClr val="bg1"/>
                </a:solidFill>
              </a:rPr>
              <a:t>Превер</a:t>
            </a:r>
            <a:r>
              <a:rPr lang="uk-UA" dirty="0" smtClean="0">
                <a:solidFill>
                  <a:schemeClr val="bg1"/>
                </a:solidFill>
              </a:rPr>
              <a:t>, Марсель </a:t>
            </a:r>
            <a:r>
              <a:rPr lang="uk-UA" dirty="0" err="1" smtClean="0">
                <a:solidFill>
                  <a:schemeClr val="bg1"/>
                </a:solidFill>
              </a:rPr>
              <a:t>Дюшан</a:t>
            </a:r>
            <a:r>
              <a:rPr lang="uk-UA" dirty="0" smtClean="0">
                <a:solidFill>
                  <a:schemeClr val="bg1"/>
                </a:solidFill>
              </a:rPr>
              <a:t> і Мішеля </a:t>
            </a:r>
            <a:r>
              <a:rPr lang="uk-UA" dirty="0" err="1" smtClean="0">
                <a:solidFill>
                  <a:schemeClr val="bg1"/>
                </a:solidFill>
              </a:rPr>
              <a:t>Leiris</a:t>
            </a:r>
            <a:r>
              <a:rPr lang="uk-UA" dirty="0" smtClean="0">
                <a:solidFill>
                  <a:schemeClr val="bg1"/>
                </a:solidFill>
              </a:rPr>
              <a:t>). Протягом наступних років, багато з його робіт були опубліковані в </a:t>
            </a:r>
            <a:r>
              <a:rPr lang="uk-UA" dirty="0" err="1" smtClean="0">
                <a:solidFill>
                  <a:schemeClr val="bg1"/>
                </a:solidFill>
              </a:rPr>
              <a:t>Кайе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дю</a:t>
            </a:r>
            <a:r>
              <a:rPr lang="uk-UA" dirty="0" smtClean="0">
                <a:solidFill>
                  <a:schemeClr val="bg1"/>
                </a:solidFill>
              </a:rPr>
              <a:t> Колеж де </a:t>
            </a:r>
            <a:r>
              <a:rPr lang="uk-UA" dirty="0" err="1" smtClean="0">
                <a:solidFill>
                  <a:schemeClr val="bg1"/>
                </a:solidFill>
              </a:rPr>
              <a:t>Pataphysique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1958 був роком «Лондонська боротьба»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, де захистив театру і його бачення театру в полеміку з вірулентних англійський критик </a:t>
            </a:r>
            <a:r>
              <a:rPr lang="uk-UA" dirty="0" err="1" smtClean="0">
                <a:solidFill>
                  <a:schemeClr val="bg1"/>
                </a:solidFill>
              </a:rPr>
              <a:t>Кеннет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Тайнан</a:t>
            </a:r>
            <a:r>
              <a:rPr lang="uk-UA" dirty="0" smtClean="0">
                <a:solidFill>
                  <a:schemeClr val="bg1"/>
                </a:solidFill>
              </a:rPr>
              <a:t> від спостерігача.</a:t>
            </a:r>
          </a:p>
          <a:p>
            <a:endParaRPr lang="uk-U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1" y="0"/>
            <a:ext cx="50040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779912" cy="6858000"/>
          </a:xfrm>
          <a:solidFill>
            <a:srgbClr val="7030A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У 1959 році він брав участь у </a:t>
            </a:r>
            <a:r>
              <a:rPr lang="uk-UA" dirty="0" err="1" smtClean="0">
                <a:solidFill>
                  <a:schemeClr val="bg1"/>
                </a:solidFill>
              </a:rPr>
              <a:t>Хельсінкі</a:t>
            </a:r>
            <a:r>
              <a:rPr lang="uk-UA" dirty="0" smtClean="0">
                <a:solidFill>
                  <a:schemeClr val="bg1"/>
                </a:solidFill>
              </a:rPr>
              <a:t> переговорів щодо авангардного театру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З 1960 по 1964 роки, жив у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вулиці </a:t>
            </a:r>
            <a:r>
              <a:rPr lang="uk-UA" dirty="0" err="1" smtClean="0">
                <a:solidFill>
                  <a:schemeClr val="bg1"/>
                </a:solidFill>
              </a:rPr>
              <a:t>Ріволі</a:t>
            </a:r>
            <a:r>
              <a:rPr lang="uk-UA" dirty="0" smtClean="0">
                <a:solidFill>
                  <a:schemeClr val="bg1"/>
                </a:solidFill>
              </a:rPr>
              <a:t> в Парижі 14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1965 </a:t>
            </a:r>
            <a:r>
              <a:rPr lang="uk-UA" dirty="0" err="1" smtClean="0">
                <a:solidFill>
                  <a:schemeClr val="bg1"/>
                </a:solidFill>
              </a:rPr>
              <a:t>Voyage</a:t>
            </a:r>
            <a:r>
              <a:rPr lang="uk-UA" dirty="0" smtClean="0">
                <a:solidFill>
                  <a:schemeClr val="bg1"/>
                </a:solidFill>
              </a:rPr>
              <a:t> на M / S Францію, в ході якого </a:t>
            </a:r>
            <a:r>
              <a:rPr lang="uk-UA" dirty="0" err="1" smtClean="0">
                <a:solidFill>
                  <a:schemeClr val="bg1"/>
                </a:solidFill>
              </a:rPr>
              <a:t>Frenzy</a:t>
            </a:r>
            <a:r>
              <a:rPr lang="uk-UA" dirty="0" smtClean="0">
                <a:solidFill>
                  <a:schemeClr val="bg1"/>
                </a:solidFill>
              </a:rPr>
              <a:t> для два була виконана, режисер Ніколя </a:t>
            </a:r>
            <a:r>
              <a:rPr lang="uk-UA" dirty="0" err="1" smtClean="0">
                <a:solidFill>
                  <a:schemeClr val="bg1"/>
                </a:solidFill>
              </a:rPr>
              <a:t>Батай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1966 Конференція-виступ на французькому національному театрі, </a:t>
            </a:r>
            <a:r>
              <a:rPr lang="uk-UA" dirty="0" err="1" smtClean="0">
                <a:solidFill>
                  <a:schemeClr val="bg1"/>
                </a:solidFill>
              </a:rPr>
              <a:t>Театрі</a:t>
            </a:r>
            <a:r>
              <a:rPr lang="uk-UA" dirty="0" smtClean="0">
                <a:solidFill>
                  <a:schemeClr val="bg1"/>
                </a:solidFill>
              </a:rPr>
              <a:t> де Франс, в ході якої Марія </a:t>
            </a:r>
            <a:r>
              <a:rPr lang="uk-UA" dirty="0" err="1" smtClean="0">
                <a:solidFill>
                  <a:schemeClr val="bg1"/>
                </a:solidFill>
              </a:rPr>
              <a:t>Касарес</a:t>
            </a:r>
            <a:r>
              <a:rPr lang="uk-UA" dirty="0" smtClean="0">
                <a:solidFill>
                  <a:schemeClr val="bg1"/>
                </a:solidFill>
              </a:rPr>
              <a:t>, Жан-Луї </a:t>
            </a:r>
            <a:r>
              <a:rPr lang="uk-UA" dirty="0" err="1" smtClean="0">
                <a:solidFill>
                  <a:schemeClr val="bg1"/>
                </a:solidFill>
              </a:rPr>
              <a:t>Барро</a:t>
            </a:r>
            <a:r>
              <a:rPr lang="uk-UA" dirty="0" smtClean="0">
                <a:solidFill>
                  <a:schemeClr val="bg1"/>
                </a:solidFill>
              </a:rPr>
              <a:t> і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читати невідредаговані тексти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8 травня 1969 він отримав медаль Монако і в грудні Великої здобуття Національної театральної премії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На 22 січня 1970, Ежен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був обраний дійсним членом Академії французький, щоб взяти на себе сидіння Жана </a:t>
            </a:r>
            <a:r>
              <a:rPr lang="uk-UA" dirty="0" err="1" smtClean="0">
                <a:solidFill>
                  <a:schemeClr val="bg1"/>
                </a:solidFill>
              </a:rPr>
              <a:t>Paulhan</a:t>
            </a:r>
            <a:r>
              <a:rPr lang="uk-UA" dirty="0" smtClean="0">
                <a:solidFill>
                  <a:schemeClr val="bg1"/>
                </a:solidFill>
              </a:rPr>
              <a:t>. У тому ж році він отримав премію великого австрійського європейської літератури.</a:t>
            </a:r>
          </a:p>
          <a:p>
            <a:endParaRPr lang="uk-UA" dirty="0"/>
          </a:p>
        </p:txBody>
      </p:sp>
      <p:pic>
        <p:nvPicPr>
          <p:cNvPr id="27650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0"/>
            <a:ext cx="54360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220072" cy="6858000"/>
          </a:xfrm>
          <a:solidFill>
            <a:srgbClr val="00B05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25 лютого 1971. Офіційний допуск до Французької академії. Приєднання промови Ежена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і відповідей з запізненням Жан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зробила зі вступною промовою на Зальцбурзькому фестивалі в 1972 році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30 квітня 1973 він отримав премію Єрусалимі, а в червні медаллю міста Віші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У 1974 році він став почесним доктором Університету </a:t>
            </a:r>
            <a:r>
              <a:rPr lang="uk-UA" dirty="0" err="1" smtClean="0">
                <a:solidFill>
                  <a:schemeClr val="bg1"/>
                </a:solidFill>
              </a:rPr>
              <a:t>Уорвіка</a:t>
            </a:r>
            <a:r>
              <a:rPr lang="uk-UA" dirty="0" smtClean="0">
                <a:solidFill>
                  <a:schemeClr val="bg1"/>
                </a:solidFill>
              </a:rPr>
              <a:t> (Великобританія), а в березні 1975 року в Університеті Тель-Авіва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Він отримав Макс </a:t>
            </a:r>
            <a:r>
              <a:rPr lang="uk-UA" dirty="0" err="1" smtClean="0">
                <a:solidFill>
                  <a:schemeClr val="bg1"/>
                </a:solidFill>
              </a:rPr>
              <a:t>Рейнхардт</a:t>
            </a:r>
            <a:r>
              <a:rPr lang="uk-UA" dirty="0" smtClean="0">
                <a:solidFill>
                  <a:schemeClr val="bg1"/>
                </a:solidFill>
              </a:rPr>
              <a:t> медалі в серпні 1976 року під час святкування 50-річчя на Зальцбурзькому фестивалі. У листопаді він брав участь, з Томом єпископ, </a:t>
            </a:r>
            <a:r>
              <a:rPr lang="uk-UA" dirty="0" err="1" smtClean="0">
                <a:solidFill>
                  <a:schemeClr val="bg1"/>
                </a:solidFill>
              </a:rPr>
              <a:t>Еммануель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Jacquart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Франсуаза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Koutilsky</a:t>
            </a:r>
            <a:r>
              <a:rPr lang="uk-UA" dirty="0" smtClean="0">
                <a:solidFill>
                  <a:schemeClr val="bg1"/>
                </a:solidFill>
              </a:rPr>
              <a:t> Розетка і </a:t>
            </a:r>
            <a:r>
              <a:rPr lang="uk-UA" dirty="0" err="1" smtClean="0">
                <a:solidFill>
                  <a:schemeClr val="bg1"/>
                </a:solidFill>
              </a:rPr>
              <a:t>Ламонт</a:t>
            </a:r>
            <a:r>
              <a:rPr lang="uk-UA" dirty="0" smtClean="0">
                <a:solidFill>
                  <a:schemeClr val="bg1"/>
                </a:solidFill>
              </a:rPr>
              <a:t>, у круглому столі в Університеті Нью-Йорка, перед аудиторією в 900 чоловік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На </a:t>
            </a:r>
            <a:r>
              <a:rPr lang="uk-UA" dirty="0" smtClean="0">
                <a:solidFill>
                  <a:schemeClr val="bg1"/>
                </a:solidFill>
              </a:rPr>
              <a:t>десятиліття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відбулися з серпня 1978 3-13. Протягом десяти днів багато хто з провідних фахівців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з усього світу (</a:t>
            </a:r>
            <a:r>
              <a:rPr lang="uk-UA" dirty="0" err="1" smtClean="0">
                <a:solidFill>
                  <a:schemeClr val="bg1"/>
                </a:solidFill>
              </a:rPr>
              <a:t>Claude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Abastado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Роджер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Bensky</a:t>
            </a:r>
            <a:r>
              <a:rPr lang="uk-UA" dirty="0" smtClean="0">
                <a:solidFill>
                  <a:schemeClr val="bg1"/>
                </a:solidFill>
              </a:rPr>
              <a:t>, Мірча </a:t>
            </a:r>
            <a:r>
              <a:rPr lang="uk-UA" dirty="0" err="1" smtClean="0">
                <a:solidFill>
                  <a:schemeClr val="bg1"/>
                </a:solidFill>
              </a:rPr>
              <a:t>Еліаде</a:t>
            </a:r>
            <a:r>
              <a:rPr lang="uk-UA" dirty="0" smtClean="0">
                <a:solidFill>
                  <a:schemeClr val="bg1"/>
                </a:solidFill>
              </a:rPr>
              <a:t>, Мартін </a:t>
            </a:r>
            <a:r>
              <a:rPr lang="uk-UA" dirty="0" err="1" smtClean="0">
                <a:solidFill>
                  <a:schemeClr val="bg1"/>
                </a:solidFill>
              </a:rPr>
              <a:t>Есслін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Анрі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Gouhier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Jeanyves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Герена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Гелу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Іонеску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Еммануель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Jacquart</a:t>
            </a:r>
            <a:r>
              <a:rPr lang="uk-UA" dirty="0" smtClean="0">
                <a:solidFill>
                  <a:schemeClr val="bg1"/>
                </a:solidFill>
              </a:rPr>
              <a:t>, П'єр </a:t>
            </a:r>
            <a:r>
              <a:rPr lang="uk-UA" dirty="0" err="1" smtClean="0">
                <a:solidFill>
                  <a:schemeClr val="bg1"/>
                </a:solidFill>
              </a:rPr>
              <a:t>Larthomas</a:t>
            </a:r>
            <a:r>
              <a:rPr lang="uk-UA" dirty="0" smtClean="0">
                <a:solidFill>
                  <a:schemeClr val="bg1"/>
                </a:solidFill>
              </a:rPr>
              <a:t>, Мішель </a:t>
            </a:r>
            <a:r>
              <a:rPr lang="uk-UA" dirty="0" err="1" smtClean="0">
                <a:solidFill>
                  <a:schemeClr val="bg1"/>
                </a:solidFill>
              </a:rPr>
              <a:t>Lioure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Ів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Moraud</a:t>
            </a:r>
            <a:r>
              <a:rPr lang="uk-UA" dirty="0" smtClean="0">
                <a:solidFill>
                  <a:schemeClr val="bg1"/>
                </a:solidFill>
              </a:rPr>
              <a:t>, Жан </a:t>
            </a:r>
            <a:r>
              <a:rPr lang="uk-UA" dirty="0" err="1" smtClean="0">
                <a:solidFill>
                  <a:schemeClr val="bg1"/>
                </a:solidFill>
              </a:rPr>
              <a:t>Onimus</a:t>
            </a:r>
            <a:r>
              <a:rPr lang="uk-UA" dirty="0" smtClean="0">
                <a:solidFill>
                  <a:schemeClr val="bg1"/>
                </a:solidFill>
              </a:rPr>
              <a:t>, Мішель секатор, Пол </a:t>
            </a:r>
            <a:r>
              <a:rPr lang="uk-UA" dirty="0" err="1" smtClean="0">
                <a:solidFill>
                  <a:schemeClr val="bg1"/>
                </a:solidFill>
              </a:rPr>
              <a:t>Vernois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Колетт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Weil</a:t>
            </a:r>
            <a:r>
              <a:rPr lang="uk-UA" dirty="0" smtClean="0">
                <a:solidFill>
                  <a:schemeClr val="bg1"/>
                </a:solidFill>
              </a:rPr>
              <a:t>) зібралися в замку в Нормандії. Збір був організований Полом </a:t>
            </a:r>
            <a:r>
              <a:rPr lang="uk-UA" dirty="0" err="1" smtClean="0">
                <a:solidFill>
                  <a:schemeClr val="bg1"/>
                </a:solidFill>
              </a:rPr>
              <a:t>Vernois</a:t>
            </a:r>
            <a:r>
              <a:rPr lang="uk-UA" dirty="0" smtClean="0">
                <a:solidFill>
                  <a:schemeClr val="bg1"/>
                </a:solidFill>
              </a:rPr>
              <a:t> і Марі-Франс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, і Євген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і </a:t>
            </a:r>
            <a:r>
              <a:rPr lang="uk-UA" dirty="0" err="1" smtClean="0">
                <a:solidFill>
                  <a:schemeClr val="bg1"/>
                </a:solidFill>
              </a:rPr>
              <a:t>Родіка</a:t>
            </a:r>
            <a:r>
              <a:rPr lang="uk-UA" dirty="0" smtClean="0">
                <a:solidFill>
                  <a:schemeClr val="bg1"/>
                </a:solidFill>
              </a:rPr>
              <a:t> вшанував захід з їх присутність за останні пару днів.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28674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39239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644008" cy="6858000"/>
          </a:xfrm>
          <a:solidFill>
            <a:srgbClr val="92D05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У січні / лютому 1982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дав конференції в Боннському університеті, де він отримав німецький орден Пошани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15 грудня 1982: прісноводна проводили у </a:t>
            </a:r>
            <a:r>
              <a:rPr lang="uk-UA" dirty="0" err="1" smtClean="0">
                <a:solidFill>
                  <a:schemeClr val="bg1"/>
                </a:solidFill>
              </a:rPr>
              <a:t>Джордж-центру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Помпіду</a:t>
            </a:r>
            <a:r>
              <a:rPr lang="uk-UA" dirty="0" smtClean="0">
                <a:solidFill>
                  <a:schemeClr val="bg1"/>
                </a:solidFill>
              </a:rPr>
              <a:t> у святкуванні 100-річчя з дня народження Вірджинії </a:t>
            </a:r>
            <a:r>
              <a:rPr lang="uk-UA" dirty="0" err="1" smtClean="0">
                <a:solidFill>
                  <a:schemeClr val="bg1"/>
                </a:solidFill>
              </a:rPr>
              <a:t>Вулф</a:t>
            </a:r>
            <a:r>
              <a:rPr lang="uk-UA" dirty="0" smtClean="0">
                <a:solidFill>
                  <a:schemeClr val="bg1"/>
                </a:solidFill>
              </a:rPr>
              <a:t>. Адаптація та напрямки </a:t>
            </a:r>
            <a:r>
              <a:rPr lang="uk-UA" dirty="0" err="1" smtClean="0">
                <a:solidFill>
                  <a:schemeClr val="bg1"/>
                </a:solidFill>
              </a:rPr>
              <a:t>Сімоне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Бенмусса</a:t>
            </a:r>
            <a:r>
              <a:rPr lang="uk-UA" dirty="0" smtClean="0">
                <a:solidFill>
                  <a:schemeClr val="bg1"/>
                </a:solidFill>
              </a:rPr>
              <a:t>, з наступними дійовими особами: Жан-Поль </a:t>
            </a:r>
            <a:r>
              <a:rPr lang="uk-UA" dirty="0" err="1" smtClean="0">
                <a:solidFill>
                  <a:schemeClr val="bg1"/>
                </a:solidFill>
              </a:rPr>
              <a:t>Арон</a:t>
            </a:r>
            <a:r>
              <a:rPr lang="uk-UA" dirty="0" smtClean="0">
                <a:solidFill>
                  <a:schemeClr val="bg1"/>
                </a:solidFill>
              </a:rPr>
              <a:t>, Флоренція затримки, Гай </a:t>
            </a:r>
            <a:r>
              <a:rPr lang="uk-UA" dirty="0" err="1" smtClean="0">
                <a:solidFill>
                  <a:schemeClr val="bg1"/>
                </a:solidFill>
              </a:rPr>
              <a:t>Dumur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Вівіан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Форрестер</a:t>
            </a:r>
            <a:r>
              <a:rPr lang="uk-UA" dirty="0" smtClean="0">
                <a:solidFill>
                  <a:schemeClr val="bg1"/>
                </a:solidFill>
              </a:rPr>
              <a:t>, Ежен </a:t>
            </a:r>
            <a:r>
              <a:rPr lang="uk-UA" dirty="0" err="1" smtClean="0">
                <a:solidFill>
                  <a:schemeClr val="bg1"/>
                </a:solidFill>
              </a:rPr>
              <a:t>Йонеско</a:t>
            </a:r>
            <a:r>
              <a:rPr lang="uk-UA" dirty="0" smtClean="0">
                <a:solidFill>
                  <a:schemeClr val="bg1"/>
                </a:solidFill>
              </a:rPr>
              <a:t> та </a:t>
            </a:r>
            <a:r>
              <a:rPr lang="uk-UA" dirty="0" err="1" smtClean="0">
                <a:solidFill>
                  <a:schemeClr val="bg1"/>
                </a:solidFill>
              </a:rPr>
              <a:t>Родіка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Альона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Jouffroy</a:t>
            </a:r>
            <a:r>
              <a:rPr lang="uk-UA" dirty="0" smtClean="0">
                <a:solidFill>
                  <a:schemeClr val="bg1"/>
                </a:solidFill>
              </a:rPr>
              <a:t>. Прослуховування проводилося ще кілька разів: 20 жовтня і 21. 1983 році в Нью-Йоркському університеті (де </a:t>
            </a:r>
            <a:r>
              <a:rPr lang="uk-UA" dirty="0" smtClean="0">
                <a:solidFill>
                  <a:schemeClr val="bg1"/>
                </a:solidFill>
              </a:rPr>
              <a:t>виставлялися також : </a:t>
            </a:r>
            <a:r>
              <a:rPr lang="uk-UA" dirty="0" err="1" smtClean="0">
                <a:solidFill>
                  <a:schemeClr val="bg1"/>
                </a:solidFill>
              </a:rPr>
              <a:t>Еріка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Краліка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Джойс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Мансур</a:t>
            </a:r>
            <a:r>
              <a:rPr lang="uk-UA" dirty="0" smtClean="0">
                <a:solidFill>
                  <a:schemeClr val="bg1"/>
                </a:solidFill>
              </a:rPr>
              <a:t>, Ален Роб-Гріє, Наталі </a:t>
            </a:r>
            <a:r>
              <a:rPr lang="uk-UA" dirty="0" err="1" smtClean="0">
                <a:solidFill>
                  <a:schemeClr val="bg1"/>
                </a:solidFill>
              </a:rPr>
              <a:t>Саррот</a:t>
            </a:r>
            <a:r>
              <a:rPr lang="uk-UA" dirty="0" smtClean="0">
                <a:solidFill>
                  <a:schemeClr val="bg1"/>
                </a:solidFill>
              </a:rPr>
              <a:t>, С. </a:t>
            </a:r>
            <a:r>
              <a:rPr lang="uk-UA" dirty="0" err="1" smtClean="0">
                <a:solidFill>
                  <a:schemeClr val="bg1"/>
                </a:solidFill>
              </a:rPr>
              <a:t>Уїлсон</a:t>
            </a:r>
            <a:r>
              <a:rPr lang="uk-UA" dirty="0" smtClean="0">
                <a:solidFill>
                  <a:schemeClr val="bg1"/>
                </a:solidFill>
              </a:rPr>
              <a:t>), з 7 листопада. 1983 в Театрі </a:t>
            </a:r>
            <a:r>
              <a:rPr lang="uk-UA" dirty="0" err="1" smtClean="0">
                <a:solidFill>
                  <a:schemeClr val="bg1"/>
                </a:solidFill>
              </a:rPr>
              <a:t>дю</a:t>
            </a:r>
            <a:r>
              <a:rPr lang="uk-UA" dirty="0" smtClean="0">
                <a:solidFill>
                  <a:schemeClr val="bg1"/>
                </a:solidFill>
              </a:rPr>
              <a:t> Rond-Point, 26 листопада і 27. 1983 у </a:t>
            </a:r>
            <a:r>
              <a:rPr lang="uk-UA" dirty="0" err="1" smtClean="0">
                <a:solidFill>
                  <a:schemeClr val="bg1"/>
                </a:solidFill>
              </a:rPr>
              <a:t>Ріверсайді</a:t>
            </a:r>
            <a:r>
              <a:rPr lang="uk-UA" dirty="0" smtClean="0">
                <a:solidFill>
                  <a:schemeClr val="bg1"/>
                </a:solidFill>
              </a:rPr>
              <a:t> в Лондоні, а на 4-5 липня 1984 на фестивалі в </a:t>
            </a:r>
            <a:r>
              <a:rPr lang="uk-UA" dirty="0" err="1" smtClean="0">
                <a:solidFill>
                  <a:schemeClr val="bg1"/>
                </a:solidFill>
              </a:rPr>
              <a:t>Сполето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21-23 квітня 1983 року народження, на сьомому засіданні </a:t>
            </a:r>
            <a:r>
              <a:rPr lang="uk-UA" dirty="0" err="1" smtClean="0">
                <a:solidFill>
                  <a:schemeClr val="bg1"/>
                </a:solidFill>
              </a:rPr>
              <a:t>американо-румунського</a:t>
            </a:r>
            <a:r>
              <a:rPr lang="uk-UA" dirty="0" smtClean="0">
                <a:solidFill>
                  <a:schemeClr val="bg1"/>
                </a:solidFill>
              </a:rPr>
              <a:t> академії мистецтв і наук, в </a:t>
            </a:r>
            <a:r>
              <a:rPr lang="uk-UA" dirty="0" err="1" smtClean="0">
                <a:solidFill>
                  <a:schemeClr val="bg1"/>
                </a:solidFill>
              </a:rPr>
              <a:t>Девісі</a:t>
            </a:r>
            <a:r>
              <a:rPr lang="uk-UA" dirty="0" smtClean="0">
                <a:solidFill>
                  <a:schemeClr val="bg1"/>
                </a:solidFill>
              </a:rPr>
              <a:t>, Каліфорнія, під головуванням </a:t>
            </a:r>
            <a:r>
              <a:rPr lang="uk-UA" dirty="0" err="1" smtClean="0">
                <a:solidFill>
                  <a:schemeClr val="bg1"/>
                </a:solidFill>
              </a:rPr>
              <a:t>Річарда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Коу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був почесним гостем. Інші видні учасники стали Мартін </a:t>
            </a:r>
            <a:r>
              <a:rPr lang="uk-UA" dirty="0" err="1" smtClean="0">
                <a:solidFill>
                  <a:schemeClr val="bg1"/>
                </a:solidFill>
              </a:rPr>
              <a:t>Есслін</a:t>
            </a:r>
            <a:r>
              <a:rPr lang="uk-UA" dirty="0" smtClean="0">
                <a:solidFill>
                  <a:schemeClr val="bg1"/>
                </a:solidFill>
              </a:rPr>
              <a:t> і </a:t>
            </a:r>
            <a:r>
              <a:rPr lang="uk-UA" dirty="0" err="1" smtClean="0">
                <a:solidFill>
                  <a:schemeClr val="bg1"/>
                </a:solidFill>
              </a:rPr>
              <a:t>Еммануель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Jacquart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406" y="0"/>
            <a:ext cx="4767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860032" cy="6858000"/>
          </a:xfrm>
          <a:solidFill>
            <a:srgbClr val="FF0000"/>
          </a:solidFill>
        </p:spPr>
        <p:txBody>
          <a:bodyPr>
            <a:normAutofit fontScale="625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Здоров'я Ежена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був все ще тендітна. У лютому 1984 року його було госпіталізовано і лежав в діабетичній комі протягом двох днів. Незважаючи на цю кризу, в тому ж році, він відправився в конференціях і дав у ряді європейських країн та Сполучених Штатів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На 16 квітня 1985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здобув дві медалі: що </a:t>
            </a:r>
            <a:r>
              <a:rPr lang="uk-UA" dirty="0" err="1" smtClean="0">
                <a:solidFill>
                  <a:schemeClr val="bg1"/>
                </a:solidFill>
              </a:rPr>
              <a:t>Маєн</a:t>
            </a:r>
            <a:r>
              <a:rPr lang="uk-UA" dirty="0" smtClean="0">
                <a:solidFill>
                  <a:schemeClr val="bg1"/>
                </a:solidFill>
              </a:rPr>
              <a:t> і що з </a:t>
            </a:r>
            <a:r>
              <a:rPr lang="uk-UA" dirty="0" err="1" smtClean="0">
                <a:solidFill>
                  <a:schemeClr val="bg1"/>
                </a:solidFill>
              </a:rPr>
              <a:t>Ла-Флеш</a:t>
            </a:r>
            <a:r>
              <a:rPr lang="uk-UA" dirty="0" smtClean="0">
                <a:solidFill>
                  <a:schemeClr val="bg1"/>
                </a:solidFill>
              </a:rPr>
              <a:t>. У травні він отримав Монте-Карло Міжнародна премія сучасного мистецтва. Він був членом журі Фільм Венеціанської бієнале. 22 листопада він отримав T-С. Еліота Ingersoll-приз в Чикаго, у присутності </a:t>
            </a:r>
            <a:r>
              <a:rPr lang="uk-UA" dirty="0" err="1" smtClean="0">
                <a:solidFill>
                  <a:schemeClr val="bg1"/>
                </a:solidFill>
              </a:rPr>
              <a:t>Сол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Беллоу</a:t>
            </a:r>
            <a:r>
              <a:rPr lang="uk-UA" dirty="0" smtClean="0">
                <a:solidFill>
                  <a:schemeClr val="bg1"/>
                </a:solidFill>
              </a:rPr>
              <a:t> і Мірча </a:t>
            </a:r>
            <a:r>
              <a:rPr lang="uk-UA" dirty="0" err="1" smtClean="0">
                <a:solidFill>
                  <a:schemeClr val="bg1"/>
                </a:solidFill>
              </a:rPr>
              <a:t>Еліаде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Потім він відправився в Берн, де він брав активну участь у мітингу на підтримку прав людини. Він провів липня живопису в </a:t>
            </a:r>
            <a:r>
              <a:rPr lang="uk-UA" dirty="0" err="1" smtClean="0">
                <a:solidFill>
                  <a:schemeClr val="bg1"/>
                </a:solidFill>
              </a:rPr>
              <a:t>Санкт-Галлен</a:t>
            </a:r>
            <a:r>
              <a:rPr lang="uk-UA" dirty="0" smtClean="0">
                <a:solidFill>
                  <a:schemeClr val="bg1"/>
                </a:solidFill>
              </a:rPr>
              <a:t>, Швейцарія. Він повернувся туди, щоб малювати в лютому 1987 року.</a:t>
            </a:r>
          </a:p>
          <a:p>
            <a:endParaRPr lang="uk-UA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6369" y="0"/>
            <a:ext cx="43076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644008" cy="6858000"/>
          </a:xfrm>
          <a:solidFill>
            <a:srgbClr val="00B0F0"/>
          </a:solidFill>
        </p:spPr>
        <p:txBody>
          <a:bodyPr>
            <a:normAutofit fontScale="475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23 лютого 1987, Театр де ля </a:t>
            </a:r>
            <a:r>
              <a:rPr lang="uk-UA" dirty="0" err="1" smtClean="0">
                <a:solidFill>
                  <a:schemeClr val="bg1"/>
                </a:solidFill>
              </a:rPr>
              <a:t>Huchette</a:t>
            </a:r>
            <a:r>
              <a:rPr lang="uk-UA" dirty="0" smtClean="0">
                <a:solidFill>
                  <a:schemeClr val="bg1"/>
                </a:solidFill>
              </a:rPr>
              <a:t> відзначали тридцяту річницю його продуктивність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, у присутності Ежена </a:t>
            </a:r>
            <a:r>
              <a:rPr lang="uk-UA" dirty="0" err="1" smtClean="0">
                <a:solidFill>
                  <a:schemeClr val="bg1"/>
                </a:solidFill>
              </a:rPr>
              <a:t>Йонеско</a:t>
            </a:r>
            <a:r>
              <a:rPr lang="uk-UA" dirty="0" smtClean="0">
                <a:solidFill>
                  <a:schemeClr val="bg1"/>
                </a:solidFill>
              </a:rPr>
              <a:t> та </a:t>
            </a:r>
            <a:r>
              <a:rPr lang="uk-UA" dirty="0" err="1" smtClean="0">
                <a:solidFill>
                  <a:schemeClr val="bg1"/>
                </a:solidFill>
              </a:rPr>
              <a:t>Родіка</a:t>
            </a:r>
            <a:r>
              <a:rPr lang="uk-UA" dirty="0" smtClean="0">
                <a:solidFill>
                  <a:schemeClr val="bg1"/>
                </a:solidFill>
              </a:rPr>
              <a:t> і акторів, які, по всій років, взяли повороти в грі Лисий Примадонна і урок . У березні він отримав медаль міста Парижа, а в жовтні дві золоті медалі: що </a:t>
            </a:r>
            <a:r>
              <a:rPr lang="uk-UA" dirty="0" err="1" smtClean="0">
                <a:solidFill>
                  <a:schemeClr val="bg1"/>
                </a:solidFill>
              </a:rPr>
              <a:t>Сент-Етьєн</a:t>
            </a:r>
            <a:r>
              <a:rPr lang="uk-UA" dirty="0" smtClean="0">
                <a:solidFill>
                  <a:schemeClr val="bg1"/>
                </a:solidFill>
              </a:rPr>
              <a:t> і </a:t>
            </a:r>
            <a:r>
              <a:rPr lang="uk-UA" dirty="0" err="1" smtClean="0">
                <a:solidFill>
                  <a:schemeClr val="bg1"/>
                </a:solidFill>
              </a:rPr>
              <a:t>Санкт-Chamond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У лютому 1989 року Ежен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був госпіталізований ще раз, що не дозволило йому втручатися в людини для захисту прав людини в Румунії. Його дочка читала його обвинувальний висновок проти режиму румунського на його місце. На початку березня, 710 письменників, у тому числі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і Беккет, підписали декларацію на підтримку Загальної право висловлювати свою думку. 7 </a:t>
            </a:r>
            <a:r>
              <a:rPr lang="uk-UA" dirty="0" err="1" smtClean="0">
                <a:solidFill>
                  <a:schemeClr val="bg1"/>
                </a:solidFill>
              </a:rPr>
              <a:t>мая</a:t>
            </a:r>
            <a:r>
              <a:rPr lang="uk-UA" dirty="0" smtClean="0">
                <a:solidFill>
                  <a:schemeClr val="bg1"/>
                </a:solidFill>
              </a:rPr>
              <a:t>, Ежен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і Жак </a:t>
            </a:r>
            <a:r>
              <a:rPr lang="uk-UA" dirty="0" err="1" smtClean="0">
                <a:solidFill>
                  <a:schemeClr val="bg1"/>
                </a:solidFill>
              </a:rPr>
              <a:t>Mauclair</a:t>
            </a:r>
            <a:r>
              <a:rPr lang="uk-UA" dirty="0" smtClean="0">
                <a:solidFill>
                  <a:schemeClr val="bg1"/>
                </a:solidFill>
              </a:rPr>
              <a:t> як отримав приз Мольєра. 30 Грудень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і </a:t>
            </a:r>
            <a:r>
              <a:rPr lang="uk-UA" dirty="0" err="1" smtClean="0">
                <a:solidFill>
                  <a:schemeClr val="bg1"/>
                </a:solidFill>
              </a:rPr>
              <a:t>Чоран</a:t>
            </a:r>
            <a:r>
              <a:rPr lang="uk-UA" dirty="0" smtClean="0">
                <a:solidFill>
                  <a:schemeClr val="bg1"/>
                </a:solidFill>
              </a:rPr>
              <a:t> стали членами Союзу честь французького письменника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27 листопада 1992 </a:t>
            </a:r>
            <a:r>
              <a:rPr lang="uk-UA" dirty="0" err="1" smtClean="0">
                <a:solidFill>
                  <a:schemeClr val="bg1"/>
                </a:solidFill>
              </a:rPr>
              <a:t>Uniwersytet</a:t>
            </a:r>
            <a:r>
              <a:rPr lang="uk-UA" dirty="0" smtClean="0">
                <a:solidFill>
                  <a:schemeClr val="bg1"/>
                </a:solidFill>
              </a:rPr>
              <a:t> Сілезького, </a:t>
            </a:r>
            <a:r>
              <a:rPr lang="uk-UA" dirty="0" err="1" smtClean="0">
                <a:solidFill>
                  <a:schemeClr val="bg1"/>
                </a:solidFill>
              </a:rPr>
              <a:t>Катовіце</a:t>
            </a:r>
            <a:r>
              <a:rPr lang="uk-UA" dirty="0" smtClean="0">
                <a:solidFill>
                  <a:schemeClr val="bg1"/>
                </a:solidFill>
              </a:rPr>
              <a:t>, Польща, Ежен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дали звання почесного доктора. Церемонія відбулася в Парижі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був членом C.I.E.L. (Комітет з міжнародних де </a:t>
            </a:r>
            <a:r>
              <a:rPr lang="uk-UA" dirty="0" err="1" smtClean="0">
                <a:solidFill>
                  <a:schemeClr val="bg1"/>
                </a:solidFill>
              </a:rPr>
              <a:t>йcrivains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Pour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La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Liberté</a:t>
            </a:r>
            <a:r>
              <a:rPr lang="uk-UA" dirty="0" smtClean="0">
                <a:solidFill>
                  <a:schemeClr val="bg1"/>
                </a:solidFill>
              </a:rPr>
              <a:t>), який войовничо за дотримання прав людини в усіх країнах і на свободу вчених, письменників і художників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Ежен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 помер 28 березня 1994 року в своїй резиденції в Парижі. Він був похований на кладовищі </a:t>
            </a:r>
            <a:r>
              <a:rPr lang="uk-UA" dirty="0" err="1" smtClean="0">
                <a:solidFill>
                  <a:schemeClr val="bg1"/>
                </a:solidFill>
              </a:rPr>
              <a:t>Монпарнас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0"/>
            <a:ext cx="45154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512" y="260648"/>
            <a:ext cx="4320480" cy="6336704"/>
          </a:xfrm>
          <a:solidFill>
            <a:srgbClr val="FFC00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Єжен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Іонеску</a:t>
            </a:r>
            <a:r>
              <a:rPr lang="uk-UA" dirty="0" smtClean="0">
                <a:solidFill>
                  <a:schemeClr val="bg1"/>
                </a:solidFill>
              </a:rPr>
              <a:t> народився 26 листопада 1909 (13-й за православним календарем) в </a:t>
            </a:r>
            <a:r>
              <a:rPr lang="uk-UA" dirty="0" err="1" smtClean="0">
                <a:solidFill>
                  <a:schemeClr val="bg1"/>
                </a:solidFill>
              </a:rPr>
              <a:t>Слатіна</a:t>
            </a:r>
            <a:r>
              <a:rPr lang="uk-UA" dirty="0" smtClean="0">
                <a:solidFill>
                  <a:schemeClr val="bg1"/>
                </a:solidFill>
              </a:rPr>
              <a:t> (Румунія), в 150 км від Бухареста. Багато джерел вказують, що він народився в 1912 році. Помилка через марнославства з боку автора. На початку п'ятдесятих, він "збрехав", зробивши себе на  три роки молодший, прочитавши заяву критик Жака </a:t>
            </a:r>
            <a:r>
              <a:rPr lang="uk-UA" dirty="0" err="1" smtClean="0">
                <a:solidFill>
                  <a:schemeClr val="bg1"/>
                </a:solidFill>
              </a:rPr>
              <a:t>Ламарчанда</a:t>
            </a:r>
            <a:r>
              <a:rPr lang="uk-UA" dirty="0" smtClean="0">
                <a:solidFill>
                  <a:schemeClr val="bg1"/>
                </a:solidFill>
              </a:rPr>
              <a:t> який вітав появу нового покоління молодих авторів, серед яких </a:t>
            </a:r>
            <a:r>
              <a:rPr lang="uk-UA" dirty="0" err="1" smtClean="0">
                <a:solidFill>
                  <a:schemeClr val="bg1"/>
                </a:solidFill>
              </a:rPr>
              <a:t>Йонеско</a:t>
            </a:r>
            <a:r>
              <a:rPr lang="uk-UA" dirty="0" smtClean="0">
                <a:solidFill>
                  <a:schemeClr val="bg1"/>
                </a:solidFill>
              </a:rPr>
              <a:t> та </a:t>
            </a:r>
            <a:r>
              <a:rPr lang="uk-UA" dirty="0" smtClean="0">
                <a:solidFill>
                  <a:schemeClr val="bg1"/>
                </a:solidFill>
              </a:rPr>
              <a:t>Беккет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Його батько, адвокат, румунського походження, також називали </a:t>
            </a:r>
            <a:r>
              <a:rPr lang="uk-UA" dirty="0" err="1" smtClean="0">
                <a:solidFill>
                  <a:schemeClr val="bg1"/>
                </a:solidFill>
              </a:rPr>
              <a:t>Єженом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Іонеску</a:t>
            </a:r>
            <a:r>
              <a:rPr lang="uk-UA" dirty="0" smtClean="0">
                <a:solidFill>
                  <a:schemeClr val="bg1"/>
                </a:solidFill>
              </a:rPr>
              <a:t>. Його мати, Тереза ​​</a:t>
            </a:r>
            <a:r>
              <a:rPr lang="uk-UA" dirty="0" err="1" smtClean="0">
                <a:solidFill>
                  <a:schemeClr val="bg1"/>
                </a:solidFill>
              </a:rPr>
              <a:t>Іпсар</a:t>
            </a:r>
            <a:r>
              <a:rPr lang="uk-UA" dirty="0" smtClean="0">
                <a:solidFill>
                  <a:schemeClr val="bg1"/>
                </a:solidFill>
              </a:rPr>
              <a:t>, була дочкою протестантського французького інженера, які оселилися в Румунії через його роботи. Коли вони одружилися, Тереза захопилася   православною релігією. Їхній син </a:t>
            </a:r>
            <a:r>
              <a:rPr lang="uk-UA" dirty="0" err="1" smtClean="0">
                <a:solidFill>
                  <a:schemeClr val="bg1"/>
                </a:solidFill>
              </a:rPr>
              <a:t>Єжен</a:t>
            </a:r>
            <a:r>
              <a:rPr lang="uk-UA" dirty="0" smtClean="0">
                <a:solidFill>
                  <a:schemeClr val="bg1"/>
                </a:solidFill>
              </a:rPr>
              <a:t> не був хрещений і залишалися православними до самої смерті, незважаючи на тривалі періоди метафізичних сумнівів  які він пройшов.</a:t>
            </a:r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39062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32772" name="Picture 4" descr="iones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844" y="0"/>
            <a:ext cx="45151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14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4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</p:spPr>
      </p:pic>
      <p:pic>
        <p:nvPicPr>
          <p:cNvPr id="36868" name="Picture 4" descr="iones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1097" y="1"/>
            <a:ext cx="425290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8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4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0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4032448" cy="6120680"/>
          </a:xfrm>
          <a:solidFill>
            <a:srgbClr val="FFC00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Незабаром після народження </a:t>
            </a:r>
            <a:r>
              <a:rPr lang="uk-UA" dirty="0" err="1" smtClean="0">
                <a:solidFill>
                  <a:schemeClr val="bg1"/>
                </a:solidFill>
              </a:rPr>
              <a:t>Єжена</a:t>
            </a:r>
            <a:r>
              <a:rPr lang="uk-UA" dirty="0" smtClean="0">
                <a:solidFill>
                  <a:schemeClr val="bg1"/>
                </a:solidFill>
              </a:rPr>
              <a:t>, родина переїхала до Парижа, де його батько продовжував свої дослідження і зрештою став доктором юридичного факультету в Парижі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Його сестра </a:t>
            </a:r>
            <a:r>
              <a:rPr lang="uk-UA" dirty="0" err="1" smtClean="0">
                <a:solidFill>
                  <a:schemeClr val="bg1"/>
                </a:solidFill>
              </a:rPr>
              <a:t>Марліна</a:t>
            </a:r>
            <a:r>
              <a:rPr lang="uk-UA" dirty="0" smtClean="0">
                <a:solidFill>
                  <a:schemeClr val="bg1"/>
                </a:solidFill>
              </a:rPr>
              <a:t> народилася 11 лютого 1911 (а через рік приїхав молодший брат, Мірча, який помер від менінгіту у віці до 18 місяців). У 1914 році родина жила на площі </a:t>
            </a:r>
            <a:r>
              <a:rPr lang="uk-UA" dirty="0" err="1" smtClean="0">
                <a:solidFill>
                  <a:schemeClr val="bg1"/>
                </a:solidFill>
              </a:rPr>
              <a:t>Vaugirard</a:t>
            </a:r>
            <a:r>
              <a:rPr lang="uk-UA" dirty="0" smtClean="0">
                <a:solidFill>
                  <a:schemeClr val="bg1"/>
                </a:solidFill>
              </a:rPr>
              <a:t> в Парижі. У віці чотирьох років він вже був великим шанувальником лялькові вистави (</a:t>
            </a:r>
            <a:r>
              <a:rPr lang="uk-UA" dirty="0" err="1" smtClean="0">
                <a:solidFill>
                  <a:schemeClr val="bg1"/>
                </a:solidFill>
              </a:rPr>
              <a:t>Le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Guignol</a:t>
            </a:r>
            <a:r>
              <a:rPr lang="uk-UA" dirty="0" smtClean="0">
                <a:solidFill>
                  <a:schemeClr val="bg1"/>
                </a:solidFill>
              </a:rPr>
              <a:t>).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Його батько повернувся в Бухаресті в 1916 році, саме тоді, коли Румунія вступила в Першу світову війну. Але його дружина і двоє маленьких дітей залишилися в Парижі і повинен був управляти всім самі по собі, хоча і з деякою підтримці з боку батьків Терези. Після закінчення війни все ще не було ніяких звісток про батько, і вони думали, що він загинув на фронті.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464496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12976"/>
            <a:ext cx="44498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932040" cy="6858000"/>
          </a:xfrm>
          <a:prstGeom prst="rect">
            <a:avLst/>
          </a:prstGeom>
          <a:noFill/>
        </p:spPr>
      </p:pic>
      <p:pic>
        <p:nvPicPr>
          <p:cNvPr id="43012" name="Picture 4" descr="iones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ones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260648"/>
            <a:ext cx="3600400" cy="6264696"/>
          </a:xfrm>
          <a:solidFill>
            <a:srgbClr val="FFC00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Мати і її дітей, то жив у </a:t>
            </a:r>
            <a:r>
              <a:rPr lang="uk-UA" dirty="0" err="1" smtClean="0">
                <a:solidFill>
                  <a:schemeClr val="bg1"/>
                </a:solidFill>
              </a:rPr>
              <a:t>Hôtel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De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Nivernais</a:t>
            </a:r>
            <a:r>
              <a:rPr lang="uk-UA" dirty="0" smtClean="0">
                <a:solidFill>
                  <a:schemeClr val="bg1"/>
                </a:solidFill>
              </a:rPr>
              <a:t> в вулиці </a:t>
            </a:r>
            <a:r>
              <a:rPr lang="uk-UA" dirty="0" err="1" smtClean="0">
                <a:solidFill>
                  <a:schemeClr val="bg1"/>
                </a:solidFill>
              </a:rPr>
              <a:t>Blomet</a:t>
            </a:r>
            <a:r>
              <a:rPr lang="uk-UA" dirty="0" smtClean="0">
                <a:solidFill>
                  <a:schemeClr val="bg1"/>
                </a:solidFill>
              </a:rPr>
              <a:t> (спочатку на 4-му, а потім на 6-му поверсі) в 15-му окрузі. Здоров'я Євгена буття тендітна, мати відправила його жити з родиною в сільській місцевості, в </a:t>
            </a:r>
            <a:r>
              <a:rPr lang="uk-UA" dirty="0" err="1" smtClean="0">
                <a:solidFill>
                  <a:schemeClr val="bg1"/>
                </a:solidFill>
              </a:rPr>
              <a:t>La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Chapelle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Anthenaise</a:t>
            </a:r>
            <a:r>
              <a:rPr lang="uk-UA" dirty="0" smtClean="0">
                <a:solidFill>
                  <a:schemeClr val="bg1"/>
                </a:solidFill>
              </a:rPr>
              <a:t> (</a:t>
            </a:r>
            <a:r>
              <a:rPr lang="uk-UA" dirty="0" err="1" smtClean="0">
                <a:solidFill>
                  <a:schemeClr val="bg1"/>
                </a:solidFill>
              </a:rPr>
              <a:t>Маєн</a:t>
            </a:r>
            <a:r>
              <a:rPr lang="uk-UA" dirty="0" smtClean="0">
                <a:solidFill>
                  <a:schemeClr val="bg1"/>
                </a:solidFill>
              </a:rPr>
              <a:t>), де він перебував з 1917 по 1919 рік зі своєю молодшою ​​сестрою, MARILINA. У писаннях </a:t>
            </a:r>
            <a:r>
              <a:rPr lang="uk-UA" dirty="0" err="1" smtClean="0">
                <a:solidFill>
                  <a:schemeClr val="bg1"/>
                </a:solidFill>
              </a:rPr>
              <a:t>Іонеско</a:t>
            </a:r>
            <a:r>
              <a:rPr lang="uk-UA" dirty="0" smtClean="0">
                <a:solidFill>
                  <a:schemeClr val="bg1"/>
                </a:solidFill>
              </a:rPr>
              <a:t>, цей період зображується як самий мирний і гармонійний період свого життя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Він і його сестра повернулася в Париж і тепер жив в маленькій, темній квартирі в </a:t>
            </a:r>
            <a:r>
              <a:rPr lang="uk-UA" dirty="0" err="1" smtClean="0">
                <a:solidFill>
                  <a:schemeClr val="bg1"/>
                </a:solidFill>
              </a:rPr>
              <a:t>Rue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De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l'Avre</a:t>
            </a:r>
            <a:r>
              <a:rPr lang="uk-UA" dirty="0" smtClean="0">
                <a:solidFill>
                  <a:schemeClr val="bg1"/>
                </a:solidFill>
              </a:rPr>
              <a:t> у Парижі, зі своєю матір'ю і бабусею і дідусем. У цій квартирі він написав «героїчної» гра у двох діях (32 сторінок в зошит) і комічні сценарії. Ці тексти були на жаль, втратили. Він навчався в школі в </a:t>
            </a:r>
            <a:r>
              <a:rPr lang="uk-UA" dirty="0" err="1" smtClean="0">
                <a:solidFill>
                  <a:schemeClr val="bg1"/>
                </a:solidFill>
              </a:rPr>
              <a:t>Rue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Dupleix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2657"/>
            <a:ext cx="4752528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84984"/>
            <a:ext cx="4752528" cy="315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9523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5" y="-1"/>
            <a:ext cx="3995936" cy="604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91680" y="6165304"/>
            <a:ext cx="1923796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uk-UA" sz="2400" dirty="0" err="1" smtClean="0">
                <a:solidFill>
                  <a:schemeClr val="bg1"/>
                </a:solidFill>
              </a:rPr>
              <a:t>Rue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De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l'Avre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6165304"/>
            <a:ext cx="230425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uk-UA" sz="2400" dirty="0" err="1" smtClean="0">
                <a:solidFill>
                  <a:schemeClr val="bg1"/>
                </a:solidFill>
              </a:rPr>
              <a:t>Сімя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йонеско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4427984" cy="6857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 батько не загинув на війні в кінці кінців. Він навіть не був солдатом, але отримав пост інспектора безпеки в поліції Бухареста. У 1917 році він одружився вдруге і в тому ж році він був призначений генеральним інспектором. Він завжди вдавалося бути на боці нинішньої влади при владі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Залізна Гвардія, нацисти, комуністи), тому що він думав, що влада завжди права. Використовуючи і зловживання своїм становищем в поліцію і робити вигляд, що його дружина поселилися за кордоном, він був наданий розлучення, і навіть опіку над дітьми. Тому він просив, щоб діти дасться йому.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Тому Євген повернувся до Румунії травні 1922 разом зі своєю сестрою. Він вивчив румунську мову і взяв участь в коледжі </a:t>
            </a:r>
            <a:r>
              <a:rPr lang="uk-U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Sfantul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Сави (Святого Сави) в Бухаресті, і в кінцевому підсумку перейшли на ступінь бакалавра в середній школі в місті Крайова в 1928 році.</a:t>
            </a:r>
          </a:p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7" y="0"/>
            <a:ext cx="4788024" cy="350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4788024" cy="336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4572000" cy="6858000"/>
          </a:xfrm>
          <a:solidFill>
            <a:srgbClr val="FFC000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Відносини з родиною батька були дуже погано, особливо з мачухою, які не подобаються діти та який закінчив вигнання сестра Євгенія. Вона переїхала до своєї матері, яка переїхала до Бухареста. Її батько, хоча і багатий, ніколи не погодився заплатити з технічного обслуговування для неї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У 1926 році Євген покинув дім батька після того, як бурхливі суперечки, а також переїхав в місці його матері. Тепер вона працювала в якості співробітника банку в Бухаресті. Коли </a:t>
            </a:r>
            <a:r>
              <a:rPr lang="uk-UA" dirty="0" err="1" smtClean="0">
                <a:solidFill>
                  <a:schemeClr val="bg1"/>
                </a:solidFill>
              </a:rPr>
              <a:t>Марліна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кинула </a:t>
            </a:r>
            <a:r>
              <a:rPr lang="uk-UA" dirty="0" smtClean="0">
                <a:solidFill>
                  <a:schemeClr val="bg1"/>
                </a:solidFill>
              </a:rPr>
              <a:t>школу, її мати вдалося зробити банку вступити з нею в якості друкарки. </a:t>
            </a:r>
            <a:r>
              <a:rPr lang="uk-UA" dirty="0" err="1" smtClean="0">
                <a:solidFill>
                  <a:schemeClr val="bg1"/>
                </a:solidFill>
              </a:rPr>
              <a:t>Марліна</a:t>
            </a:r>
            <a:r>
              <a:rPr lang="uk-UA" dirty="0" smtClean="0">
                <a:solidFill>
                  <a:schemeClr val="bg1"/>
                </a:solidFill>
              </a:rPr>
              <a:t> прожила </a:t>
            </a:r>
            <a:r>
              <a:rPr lang="uk-UA" dirty="0" smtClean="0">
                <a:solidFill>
                  <a:schemeClr val="bg1"/>
                </a:solidFill>
              </a:rPr>
              <a:t>весь залишок свого життя в Румунії. Вона </a:t>
            </a:r>
            <a:r>
              <a:rPr lang="uk-UA" dirty="0" smtClean="0">
                <a:solidFill>
                  <a:schemeClr val="bg1"/>
                </a:solidFill>
              </a:rPr>
              <a:t>виходила </a:t>
            </a:r>
            <a:r>
              <a:rPr lang="uk-UA" dirty="0" smtClean="0">
                <a:solidFill>
                  <a:schemeClr val="bg1"/>
                </a:solidFill>
              </a:rPr>
              <a:t>заміж 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двічі і ніколи не </a:t>
            </a:r>
            <a:r>
              <a:rPr lang="uk-UA" dirty="0" smtClean="0">
                <a:solidFill>
                  <a:schemeClr val="bg1"/>
                </a:solidFill>
              </a:rPr>
              <a:t>мала </a:t>
            </a:r>
            <a:r>
              <a:rPr lang="uk-UA" dirty="0" smtClean="0">
                <a:solidFill>
                  <a:schemeClr val="bg1"/>
                </a:solidFill>
              </a:rPr>
              <a:t>дітей. Вона стверджувала</a:t>
            </a:r>
            <a:r>
              <a:rPr lang="uk-UA" dirty="0" smtClean="0">
                <a:solidFill>
                  <a:schemeClr val="bg1"/>
                </a:solidFill>
              </a:rPr>
              <a:t>, що мала  </a:t>
            </a:r>
            <a:r>
              <a:rPr lang="uk-UA" dirty="0" smtClean="0">
                <a:solidFill>
                  <a:schemeClr val="bg1"/>
                </a:solidFill>
              </a:rPr>
              <a:t>дуже мало контактів з </a:t>
            </a:r>
            <a:r>
              <a:rPr lang="uk-UA" dirty="0" err="1" smtClean="0">
                <a:solidFill>
                  <a:schemeClr val="bg1"/>
                </a:solidFill>
              </a:rPr>
              <a:t>Єженом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після його повернення до Франції в 1938 році.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Євген мав </a:t>
            </a:r>
            <a:r>
              <a:rPr lang="uk-UA" dirty="0" smtClean="0">
                <a:solidFill>
                  <a:schemeClr val="bg1"/>
                </a:solidFill>
              </a:rPr>
              <a:t>мебльовану кімнату в будинку сестри </a:t>
            </a:r>
            <a:r>
              <a:rPr lang="uk-UA" dirty="0" smtClean="0">
                <a:solidFill>
                  <a:schemeClr val="bg1"/>
                </a:solidFill>
              </a:rPr>
              <a:t>батька. </a:t>
            </a:r>
            <a:r>
              <a:rPr lang="uk-UA" dirty="0" smtClean="0">
                <a:solidFill>
                  <a:schemeClr val="bg1"/>
                </a:solidFill>
              </a:rPr>
              <a:t>Його батько </a:t>
            </a:r>
            <a:r>
              <a:rPr lang="uk-UA" dirty="0" smtClean="0">
                <a:solidFill>
                  <a:schemeClr val="bg1"/>
                </a:solidFill>
              </a:rPr>
              <a:t>давав </a:t>
            </a:r>
            <a:r>
              <a:rPr lang="uk-UA" dirty="0" smtClean="0">
                <a:solidFill>
                  <a:schemeClr val="bg1"/>
                </a:solidFill>
              </a:rPr>
              <a:t>йому грошей час від часу і використав свої зв'язки, щоб отримати грант на навчання для Євгенія. Він наполягав на тому, що </a:t>
            </a:r>
            <a:r>
              <a:rPr lang="uk-UA" dirty="0" smtClean="0">
                <a:solidFill>
                  <a:schemeClr val="bg1"/>
                </a:solidFill>
              </a:rPr>
              <a:t>він </a:t>
            </a:r>
            <a:r>
              <a:rPr lang="uk-UA" dirty="0" smtClean="0">
                <a:solidFill>
                  <a:schemeClr val="bg1"/>
                </a:solidFill>
              </a:rPr>
              <a:t>став інженером, але Євген був більше зацікавлений в літературі й поезії.</a:t>
            </a:r>
          </a:p>
          <a:p>
            <a:endParaRPr lang="uk-UA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995936" cy="6858000"/>
          </a:xfrm>
          <a:solidFill>
            <a:schemeClr val="accent6"/>
          </a:solidFill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У 1928 році він дебютував як поет у </a:t>
            </a:r>
            <a:r>
              <a:rPr lang="uk-UA" dirty="0" err="1" smtClean="0">
                <a:solidFill>
                  <a:schemeClr val="bg1"/>
                </a:solidFill>
              </a:rPr>
              <a:t>Bilete</a:t>
            </a:r>
            <a:r>
              <a:rPr lang="uk-UA" dirty="0" smtClean="0">
                <a:solidFill>
                  <a:schemeClr val="bg1"/>
                </a:solidFill>
              </a:rPr>
              <a:t> де </a:t>
            </a:r>
            <a:r>
              <a:rPr lang="uk-UA" dirty="0" err="1" smtClean="0">
                <a:solidFill>
                  <a:schemeClr val="bg1"/>
                </a:solidFill>
              </a:rPr>
              <a:t>papagal</a:t>
            </a:r>
            <a:r>
              <a:rPr lang="uk-UA" dirty="0" smtClean="0">
                <a:solidFill>
                  <a:schemeClr val="bg1"/>
                </a:solidFill>
              </a:rPr>
              <a:t> (папуга-ноти), які з'явилися щоденні і славився своїми крихітними форматі. З 1929 по 1933 він навчався французької ступінь в Університеті Бухареста. Він опублікував свою першу статтю (</a:t>
            </a:r>
            <a:r>
              <a:rPr lang="uk-UA" dirty="0" smtClean="0">
                <a:solidFill>
                  <a:schemeClr val="bg1"/>
                </a:solidFill>
              </a:rPr>
              <a:t>на </a:t>
            </a:r>
            <a:r>
              <a:rPr lang="uk-UA" dirty="0" err="1" smtClean="0">
                <a:solidFill>
                  <a:schemeClr val="bg1"/>
                </a:solidFill>
              </a:rPr>
              <a:t>Ilarie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Voronca</a:t>
            </a:r>
            <a:r>
              <a:rPr lang="uk-UA" dirty="0" smtClean="0">
                <a:solidFill>
                  <a:schemeClr val="bg1"/>
                </a:solidFill>
              </a:rPr>
              <a:t>) в Зодіаку огляду в 1930 році. Він познайомився з </a:t>
            </a:r>
            <a:r>
              <a:rPr lang="uk-UA" dirty="0" err="1" smtClean="0">
                <a:solidFill>
                  <a:schemeClr val="bg1"/>
                </a:solidFill>
              </a:rPr>
              <a:t>Родікою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Берністулі</a:t>
            </a:r>
            <a:r>
              <a:rPr lang="uk-UA" dirty="0" smtClean="0">
                <a:solidFill>
                  <a:schemeClr val="bg1"/>
                </a:solidFill>
              </a:rPr>
              <a:t> студент </a:t>
            </a:r>
            <a:r>
              <a:rPr lang="uk-UA" dirty="0" smtClean="0">
                <a:solidFill>
                  <a:schemeClr val="bg1"/>
                </a:solidFill>
              </a:rPr>
              <a:t>філософії та права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uk-UA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У 1931 році він написав </a:t>
            </a:r>
            <a:r>
              <a:rPr lang="uk-UA" dirty="0" err="1" smtClean="0">
                <a:solidFill>
                  <a:schemeClr val="bg1"/>
                </a:solidFill>
              </a:rPr>
              <a:t>Elegii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Pentru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fiinte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Мічі</a:t>
            </a:r>
            <a:r>
              <a:rPr lang="uk-UA" dirty="0" smtClean="0">
                <a:solidFill>
                  <a:schemeClr val="bg1"/>
                </a:solidFill>
              </a:rPr>
              <a:t> (Елегії для крихітних істот) (поезія) під впливом </a:t>
            </a:r>
            <a:r>
              <a:rPr lang="uk-UA" dirty="0" err="1" smtClean="0">
                <a:solidFill>
                  <a:schemeClr val="bg1"/>
                </a:solidFill>
              </a:rPr>
              <a:t>Джемеса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Франциска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Між 1928 і 1935 році він писав статті в оглядах </a:t>
            </a:r>
            <a:r>
              <a:rPr lang="uk-UA" dirty="0" err="1" smtClean="0">
                <a:solidFill>
                  <a:schemeClr val="bg1"/>
                </a:solidFill>
              </a:rPr>
              <a:t>Vremea</a:t>
            </a:r>
            <a:r>
              <a:rPr lang="uk-UA" dirty="0" smtClean="0">
                <a:solidFill>
                  <a:schemeClr val="bg1"/>
                </a:solidFill>
              </a:rPr>
              <a:t> (</a:t>
            </a:r>
            <a:r>
              <a:rPr lang="uk-UA" dirty="0" err="1" smtClean="0">
                <a:solidFill>
                  <a:schemeClr val="bg1"/>
                </a:solidFill>
              </a:rPr>
              <a:t>Time</a:t>
            </a:r>
            <a:r>
              <a:rPr lang="uk-UA" dirty="0" smtClean="0">
                <a:solidFill>
                  <a:schemeClr val="bg1"/>
                </a:solidFill>
              </a:rPr>
              <a:t>), Азі (Сьогодні), </a:t>
            </a:r>
            <a:r>
              <a:rPr lang="uk-UA" dirty="0" err="1" smtClean="0">
                <a:solidFill>
                  <a:schemeClr val="bg1"/>
                </a:solidFill>
              </a:rPr>
              <a:t>Floarea</a:t>
            </a:r>
            <a:r>
              <a:rPr lang="uk-UA" dirty="0" smtClean="0">
                <a:solidFill>
                  <a:schemeClr val="bg1"/>
                </a:solidFill>
              </a:rPr>
              <a:t> де </a:t>
            </a:r>
            <a:r>
              <a:rPr lang="uk-UA" dirty="0" err="1" smtClean="0">
                <a:solidFill>
                  <a:schemeClr val="bg1"/>
                </a:solidFill>
              </a:rPr>
              <a:t>Foc</a:t>
            </a:r>
            <a:r>
              <a:rPr lang="uk-UA" dirty="0" smtClean="0">
                <a:solidFill>
                  <a:schemeClr val="bg1"/>
                </a:solidFill>
              </a:rPr>
              <a:t> (Квітка Вогню), </a:t>
            </a:r>
            <a:r>
              <a:rPr lang="uk-UA" dirty="0" err="1" smtClean="0">
                <a:solidFill>
                  <a:schemeClr val="bg1"/>
                </a:solidFill>
              </a:rPr>
              <a:t>Viata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Literara</a:t>
            </a:r>
            <a:r>
              <a:rPr lang="uk-UA" dirty="0" smtClean="0">
                <a:solidFill>
                  <a:schemeClr val="bg1"/>
                </a:solidFill>
              </a:rPr>
              <a:t> (Літературне життя), Румунії </a:t>
            </a:r>
            <a:r>
              <a:rPr lang="uk-UA" dirty="0" err="1" smtClean="0">
                <a:solidFill>
                  <a:schemeClr val="bg1"/>
                </a:solidFill>
              </a:rPr>
              <a:t>Literara</a:t>
            </a:r>
            <a:r>
              <a:rPr lang="uk-UA" dirty="0" smtClean="0">
                <a:solidFill>
                  <a:schemeClr val="bg1"/>
                </a:solidFill>
              </a:rPr>
              <a:t> (Літературна Румунія), щотижневий журнал антифашистського </a:t>
            </a:r>
            <a:r>
              <a:rPr lang="uk-UA" dirty="0" err="1" smtClean="0">
                <a:solidFill>
                  <a:schemeClr val="bg1"/>
                </a:solidFill>
              </a:rPr>
              <a:t>Critica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Axa</a:t>
            </a:r>
            <a:r>
              <a:rPr lang="uk-UA" dirty="0" smtClean="0">
                <a:solidFill>
                  <a:schemeClr val="bg1"/>
                </a:solidFill>
              </a:rPr>
              <a:t> (вісь), </a:t>
            </a:r>
            <a:r>
              <a:rPr lang="uk-UA" dirty="0" err="1" smtClean="0">
                <a:solidFill>
                  <a:schemeClr val="bg1"/>
                </a:solidFill>
              </a:rPr>
              <a:t>Fapta</a:t>
            </a:r>
            <a:r>
              <a:rPr lang="uk-UA" dirty="0" smtClean="0">
                <a:solidFill>
                  <a:schemeClr val="bg1"/>
                </a:solidFill>
              </a:rPr>
              <a:t> (факт), </a:t>
            </a:r>
            <a:r>
              <a:rPr lang="uk-UA" dirty="0" err="1" smtClean="0">
                <a:solidFill>
                  <a:schemeClr val="bg1"/>
                </a:solidFill>
              </a:rPr>
              <a:t>Ideea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Romaneasca</a:t>
            </a:r>
            <a:r>
              <a:rPr lang="uk-UA" dirty="0" smtClean="0">
                <a:solidFill>
                  <a:schemeClr val="bg1"/>
                </a:solidFill>
              </a:rPr>
              <a:t> і Зодіак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1933: Співпраця з </a:t>
            </a:r>
            <a:r>
              <a:rPr lang="uk-UA" dirty="0" err="1" smtClean="0">
                <a:solidFill>
                  <a:schemeClr val="bg1"/>
                </a:solidFill>
              </a:rPr>
              <a:t>Facla</a:t>
            </a:r>
            <a:r>
              <a:rPr lang="uk-UA" dirty="0" smtClean="0">
                <a:solidFill>
                  <a:schemeClr val="bg1"/>
                </a:solidFill>
              </a:rPr>
              <a:t> (факел) і </a:t>
            </a:r>
            <a:r>
              <a:rPr lang="uk-UA" dirty="0" err="1" smtClean="0">
                <a:solidFill>
                  <a:schemeClr val="bg1"/>
                </a:solidFill>
              </a:rPr>
              <a:t>Universul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Literar</a:t>
            </a:r>
            <a:r>
              <a:rPr lang="uk-UA" dirty="0" smtClean="0">
                <a:solidFill>
                  <a:schemeClr val="bg1"/>
                </a:solidFill>
              </a:rPr>
              <a:t> (Літературні Всесвіту).</a:t>
            </a:r>
          </a:p>
          <a:p>
            <a:endParaRPr lang="uk-UA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6261" y="1"/>
            <a:ext cx="5137739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12976"/>
            <a:ext cx="2544337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212976"/>
            <a:ext cx="262778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923928" cy="6858000"/>
          </a:xfrm>
          <a:solidFill>
            <a:schemeClr val="accent6"/>
          </a:solidFill>
        </p:spPr>
        <p:txBody>
          <a:bodyPr>
            <a:normAutofit fontScale="40000" lnSpcReduction="20000"/>
          </a:bodyPr>
          <a:lstStyle/>
          <a:p>
            <a:r>
              <a:rPr lang="uk-UA" sz="4000" dirty="0" smtClean="0">
                <a:solidFill>
                  <a:schemeClr val="bg1"/>
                </a:solidFill>
              </a:rPr>
              <a:t>1934 </a:t>
            </a:r>
            <a:r>
              <a:rPr lang="uk-UA" sz="4000" dirty="0" err="1" smtClean="0">
                <a:solidFill>
                  <a:schemeClr val="bg1"/>
                </a:solidFill>
              </a:rPr>
              <a:t>Nu</a:t>
            </a:r>
            <a:r>
              <a:rPr lang="uk-UA" sz="4000" dirty="0" smtClean="0">
                <a:solidFill>
                  <a:schemeClr val="bg1"/>
                </a:solidFill>
              </a:rPr>
              <a:t> (Ні!), (статті та щоденникові записи). Ця збірка критичних, есе протесту спровокувало грандіозний скандал у румунському літературному світі, за своєю руйнівною, підривної атаки, що здійснюються в живій і саркастичний стиль, проти встановленого значення румунської літератури </a:t>
            </a:r>
            <a:r>
              <a:rPr lang="uk-UA" sz="4000" dirty="0" err="1" smtClean="0">
                <a:solidFill>
                  <a:schemeClr val="bg1"/>
                </a:solidFill>
              </a:rPr>
              <a:t>Тудор</a:t>
            </a:r>
            <a:r>
              <a:rPr lang="uk-UA" sz="4000" dirty="0" smtClean="0">
                <a:solidFill>
                  <a:schemeClr val="bg1"/>
                </a:solidFill>
              </a:rPr>
              <a:t> </a:t>
            </a:r>
            <a:r>
              <a:rPr lang="uk-UA" sz="4000" dirty="0" err="1" smtClean="0">
                <a:solidFill>
                  <a:schemeClr val="bg1"/>
                </a:solidFill>
              </a:rPr>
              <a:t>Аржеці</a:t>
            </a:r>
            <a:r>
              <a:rPr lang="uk-UA" sz="4000" dirty="0" smtClean="0">
                <a:solidFill>
                  <a:schemeClr val="bg1"/>
                </a:solidFill>
              </a:rPr>
              <a:t>, Іон </a:t>
            </a:r>
            <a:r>
              <a:rPr lang="uk-UA" sz="4000" dirty="0" err="1" smtClean="0">
                <a:solidFill>
                  <a:schemeClr val="bg1"/>
                </a:solidFill>
              </a:rPr>
              <a:t>Барбу</a:t>
            </a:r>
            <a:r>
              <a:rPr lang="uk-UA" sz="4000" dirty="0" smtClean="0">
                <a:solidFill>
                  <a:schemeClr val="bg1"/>
                </a:solidFill>
              </a:rPr>
              <a:t>, </a:t>
            </a:r>
            <a:r>
              <a:rPr lang="uk-UA" sz="4000" dirty="0" err="1" smtClean="0">
                <a:solidFill>
                  <a:schemeClr val="bg1"/>
                </a:solidFill>
              </a:rPr>
              <a:t>Каміл</a:t>
            </a:r>
            <a:r>
              <a:rPr lang="uk-UA" sz="4000" dirty="0" smtClean="0">
                <a:solidFill>
                  <a:schemeClr val="bg1"/>
                </a:solidFill>
              </a:rPr>
              <a:t> </a:t>
            </a:r>
            <a:r>
              <a:rPr lang="uk-UA" sz="4000" dirty="0" err="1" smtClean="0">
                <a:solidFill>
                  <a:schemeClr val="bg1"/>
                </a:solidFill>
              </a:rPr>
              <a:t>Петреску</a:t>
            </a:r>
            <a:r>
              <a:rPr lang="uk-UA" sz="4000" dirty="0" smtClean="0">
                <a:solidFill>
                  <a:schemeClr val="bg1"/>
                </a:solidFill>
              </a:rPr>
              <a:t>, Мірчі </a:t>
            </a:r>
            <a:r>
              <a:rPr lang="uk-UA" sz="4000" dirty="0" err="1" smtClean="0">
                <a:solidFill>
                  <a:schemeClr val="bg1"/>
                </a:solidFill>
              </a:rPr>
              <a:t>Еліаде</a:t>
            </a:r>
            <a:r>
              <a:rPr lang="uk-UA" sz="4000" dirty="0" smtClean="0">
                <a:solidFill>
                  <a:schemeClr val="bg1"/>
                </a:solidFill>
              </a:rPr>
              <a:t>. Цей обсяг отримав приз від Королівського Видання Основи </a:t>
            </a:r>
            <a:r>
              <a:rPr lang="uk-UA" sz="4000" dirty="0" smtClean="0">
                <a:solidFill>
                  <a:schemeClr val="bg1"/>
                </a:solidFill>
              </a:rPr>
              <a:t>Дому, </a:t>
            </a:r>
            <a:r>
              <a:rPr lang="uk-UA" sz="4000" dirty="0" smtClean="0">
                <a:solidFill>
                  <a:schemeClr val="bg1"/>
                </a:solidFill>
              </a:rPr>
              <a:t>наданих журі під головуванням літературного критика і теоретика </a:t>
            </a:r>
            <a:r>
              <a:rPr lang="uk-UA" sz="4000" dirty="0" err="1" smtClean="0">
                <a:solidFill>
                  <a:schemeClr val="bg1"/>
                </a:solidFill>
              </a:rPr>
              <a:t>Тудор</a:t>
            </a:r>
            <a:r>
              <a:rPr lang="uk-UA" sz="4000" dirty="0" smtClean="0">
                <a:solidFill>
                  <a:schemeClr val="bg1"/>
                </a:solidFill>
              </a:rPr>
              <a:t> </a:t>
            </a:r>
            <a:r>
              <a:rPr lang="uk-UA" sz="4000" dirty="0" err="1" smtClean="0">
                <a:solidFill>
                  <a:schemeClr val="bg1"/>
                </a:solidFill>
              </a:rPr>
              <a:t>Vianu</a:t>
            </a:r>
            <a:r>
              <a:rPr lang="uk-UA" sz="4000" dirty="0" smtClean="0">
                <a:solidFill>
                  <a:schemeClr val="bg1"/>
                </a:solidFill>
              </a:rPr>
              <a:t>.</a:t>
            </a:r>
            <a:r>
              <a:rPr lang="uk-UA" sz="40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uk-UA" sz="4000" dirty="0" smtClean="0">
                <a:solidFill>
                  <a:schemeClr val="bg1"/>
                </a:solidFill>
              </a:rPr>
              <a:t>8 липня 1936: шлюб з </a:t>
            </a:r>
            <a:r>
              <a:rPr lang="uk-UA" sz="4000" dirty="0" err="1" smtClean="0">
                <a:solidFill>
                  <a:schemeClr val="bg1"/>
                </a:solidFill>
              </a:rPr>
              <a:t>Родіка</a:t>
            </a:r>
            <a:r>
              <a:rPr lang="uk-UA" sz="4000" dirty="0" smtClean="0">
                <a:solidFill>
                  <a:schemeClr val="bg1"/>
                </a:solidFill>
              </a:rPr>
              <a:t> </a:t>
            </a:r>
            <a:r>
              <a:rPr lang="uk-UA" sz="4000" dirty="0" err="1" smtClean="0">
                <a:solidFill>
                  <a:schemeClr val="bg1"/>
                </a:solidFill>
              </a:rPr>
              <a:t>Burileanu</a:t>
            </a:r>
            <a:r>
              <a:rPr lang="uk-UA" sz="4000" dirty="0" smtClean="0">
                <a:solidFill>
                  <a:schemeClr val="bg1"/>
                </a:solidFill>
              </a:rPr>
              <a:t>. Медовий місяць у Констанці і в Греції. Три місяці по тому, його мати померла від інсульту. Євген зараз працював учителем французької мови в </a:t>
            </a:r>
            <a:r>
              <a:rPr lang="uk-UA" sz="4000" dirty="0" err="1" smtClean="0">
                <a:solidFill>
                  <a:schemeClr val="bg1"/>
                </a:solidFill>
              </a:rPr>
              <a:t>Чернаводе</a:t>
            </a:r>
            <a:r>
              <a:rPr lang="uk-UA" sz="4000" dirty="0" smtClean="0">
                <a:solidFill>
                  <a:schemeClr val="bg1"/>
                </a:solidFill>
              </a:rPr>
              <a:t>. Він також викладав у православному семінарі </a:t>
            </a:r>
            <a:r>
              <a:rPr lang="uk-UA" sz="4000" dirty="0" err="1" smtClean="0">
                <a:solidFill>
                  <a:schemeClr val="bg1"/>
                </a:solidFill>
              </a:rPr>
              <a:t>Куртя-де-Арджеш</a:t>
            </a:r>
            <a:r>
              <a:rPr lang="uk-UA" sz="4000" dirty="0" smtClean="0">
                <a:solidFill>
                  <a:schemeClr val="bg1"/>
                </a:solidFill>
              </a:rPr>
              <a:t>, </a:t>
            </a:r>
            <a:r>
              <a:rPr lang="uk-UA" sz="4000" dirty="0" smtClean="0">
                <a:solidFill>
                  <a:schemeClr val="bg1"/>
                </a:solidFill>
              </a:rPr>
              <a:t>а потім в центральній семінар Бухаресті. Він був прикомандирований до Міністерства освіти, де він був відповідальним за відділ, що займається міжнародними відносинами.</a:t>
            </a:r>
          </a:p>
          <a:p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220072" cy="353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501008"/>
            <a:ext cx="522007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1248</Words>
  <Application>Microsoft Office PowerPoint</Application>
  <PresentationFormat>Экран (4:3)</PresentationFormat>
  <Paragraphs>55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Ежен Іонеско</dc:title>
  <dc:creator>Jay P</dc:creator>
  <cp:lastModifiedBy>Jay P</cp:lastModifiedBy>
  <cp:revision>7</cp:revision>
  <dcterms:created xsi:type="dcterms:W3CDTF">2013-06-13T18:13:33Z</dcterms:created>
  <dcterms:modified xsi:type="dcterms:W3CDTF">2013-06-18T19:12:50Z</dcterms:modified>
</cp:coreProperties>
</file>