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324B8695-3C6A-41A7-9807-29907B64335E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</p14:sldIdLst>
        </p14:section>
        <p14:section name="Раздел без заголовка" id="{3C4C2B86-938B-441D-837C-265B132E3D1F}">
          <p14:sldIdLst>
            <p14:sldId id="267"/>
            <p14:sldId id="26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2634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9495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63685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52722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79775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3743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1292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30704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844747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6434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415903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0239F-CCED-47AE-B91B-7CC7B9D6A391}" type="datetimeFigureOut">
              <a:rPr lang="ru-RU" smtClean="0"/>
              <a:pPr/>
              <a:t>15.01.2015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EA5927-269F-4530-AECC-EA6E923E15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768568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irurgo.ru/images/surgeon.jp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188640"/>
            <a:ext cx="7772400" cy="1470025"/>
          </a:xfrm>
        </p:spPr>
        <p:txBody>
          <a:bodyPr>
            <a:noAutofit/>
          </a:bodyPr>
          <a:lstStyle/>
          <a:p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Моя будущая</a:t>
            </a:r>
            <a:r>
              <a:rPr lang="ru-RU" sz="4800" dirty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4800" dirty="0" smtClean="0">
                <a:solidFill>
                  <a:schemeClr val="bg2">
                    <a:lumMod val="50000"/>
                  </a:schemeClr>
                </a:solidFill>
              </a:rPr>
              <a:t>профессия- 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69011" y="1556792"/>
            <a:ext cx="4443011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</a:rPr>
              <a:t>ВРАЧ- ХИРУРГ</a:t>
            </a:r>
            <a:endParaRPr lang="ru-RU" sz="54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</a:endParaRPr>
          </a:p>
        </p:txBody>
      </p:sp>
      <p:pic>
        <p:nvPicPr>
          <p:cNvPr id="1028" name="Picture 4" descr="http://medlbt.ru/site/data/uploaded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3035" y="2480122"/>
            <a:ext cx="4355976" cy="3603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42273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1143000"/>
          </a:xfrm>
        </p:spPr>
        <p:txBody>
          <a:bodyPr/>
          <a:lstStyle/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Медицинские  противопоказания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00201"/>
            <a:ext cx="8147248" cy="2188839"/>
          </a:xfrm>
        </p:spPr>
        <p:txBody>
          <a:bodyPr/>
          <a:lstStyle/>
          <a:p>
            <a:r>
              <a:rPr lang="ru-RU" dirty="0" smtClean="0"/>
              <a:t>Хирург должен быть здоровым, как физически, так и психологически, уверенным в себе, твердо знать свое дело, не бояться крови. </a:t>
            </a:r>
          </a:p>
          <a:p>
            <a:endParaRPr lang="ru-RU" dirty="0"/>
          </a:p>
        </p:txBody>
      </p:sp>
      <p:pic>
        <p:nvPicPr>
          <p:cNvPr id="6146" name="Picture 2" descr="http://usiter.com/uploads/20101012/medicina_23811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861048"/>
            <a:ext cx="568863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42035234"/>
      </p:ext>
    </p:extLst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52736"/>
            <a:ext cx="822960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Главное – это возможность помочь людям. В работе хирурга нередки внеплановые выходы на работу и в субботу, и в воскресенье. Огромная ответственность за человеческую жизнь, к тому же это физически тяжелый труд. Операция длится несколько часов, нужно не только стоять, но еще и дело делать, и делать хорошо. Ночные дежурства - это тоже непросто. Очень нервная работа.</a:t>
            </a:r>
          </a:p>
          <a:p>
            <a:pPr algn="ctr">
              <a:buNone/>
              <a:defRPr/>
            </a:pPr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</a:rPr>
              <a:t> Образование: Высшее медицинское образование + постдипломное образование</a:t>
            </a:r>
            <a:r>
              <a:rPr lang="ru-RU" b="1" dirty="0">
                <a:latin typeface="Times New Roman" pitchFamily="18" charset="0"/>
              </a:rPr>
              <a:t>.</a:t>
            </a:r>
          </a:p>
          <a:p>
            <a:pPr algn="ctr">
              <a:buNone/>
              <a:defRPr/>
            </a:pPr>
            <a:endParaRPr lang="ru-RU" b="1" dirty="0">
              <a:latin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73972855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accent6">
                    <a:lumMod val="75000"/>
                  </a:schemeClr>
                </a:solidFill>
              </a:rPr>
              <a:t>Куда можно поступить</a:t>
            </a:r>
            <a:endParaRPr lang="ru-RU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524250" y="1063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17457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u-RU" sz="2000" dirty="0" smtClean="0"/>
              <a:t>Белоцерковский </a:t>
            </a:r>
            <a:r>
              <a:rPr lang="ru-RU" sz="2000" dirty="0"/>
              <a:t>национальный аграрный университет (БГАУ</a:t>
            </a:r>
            <a:r>
              <a:rPr lang="ru-RU" sz="2000" dirty="0" smtClean="0"/>
              <a:t>)</a:t>
            </a:r>
          </a:p>
          <a:p>
            <a:r>
              <a:rPr lang="ru-RU" sz="2000" dirty="0" err="1" smtClean="0"/>
              <a:t>Буковинский</a:t>
            </a:r>
            <a:r>
              <a:rPr lang="ru-RU" sz="2000" dirty="0" smtClean="0"/>
              <a:t> </a:t>
            </a:r>
            <a:r>
              <a:rPr lang="ru-RU" sz="2000" dirty="0"/>
              <a:t>государственный медицинский университет (БГМУ</a:t>
            </a:r>
            <a:r>
              <a:rPr lang="ru-RU" sz="2000" dirty="0" smtClean="0"/>
              <a:t>)</a:t>
            </a:r>
          </a:p>
          <a:p>
            <a:r>
              <a:rPr lang="ru-RU" sz="2000" dirty="0"/>
              <a:t>В</a:t>
            </a:r>
            <a:r>
              <a:rPr lang="ru-RU" sz="2000" dirty="0" smtClean="0"/>
              <a:t>инницкий </a:t>
            </a:r>
            <a:r>
              <a:rPr lang="ru-RU" sz="2000" dirty="0"/>
              <a:t>национальный медицинский университет им. М.И. Пирогова (ВНМУ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Днепропетровская </a:t>
            </a:r>
            <a:r>
              <a:rPr lang="ru-RU" sz="2000" dirty="0"/>
              <a:t>государственная медицинская академия (</a:t>
            </a:r>
            <a:r>
              <a:rPr lang="ru-RU" sz="2000" dirty="0" smtClean="0"/>
              <a:t>ДГМА)</a:t>
            </a:r>
          </a:p>
          <a:p>
            <a:r>
              <a:rPr lang="ru-RU" sz="2000" dirty="0" smtClean="0"/>
              <a:t>Днепропетровский </a:t>
            </a:r>
            <a:r>
              <a:rPr lang="ru-RU" sz="2000" dirty="0"/>
              <a:t>государственный аграрный университет (ДГАУ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Днепропетровский </a:t>
            </a:r>
            <a:r>
              <a:rPr lang="ru-RU" sz="2000" dirty="0"/>
              <a:t>национальный университет имени Олеся Гончара (ДНУ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Донецкий </a:t>
            </a:r>
            <a:r>
              <a:rPr lang="ru-RU" sz="2000" dirty="0"/>
              <a:t>национальный медицинский университет им. М. Горького (</a:t>
            </a:r>
            <a:r>
              <a:rPr lang="ru-RU" sz="2000" dirty="0" err="1"/>
              <a:t>ДонНМУ</a:t>
            </a:r>
            <a:r>
              <a:rPr lang="ru-RU" sz="2000" dirty="0" smtClean="0"/>
              <a:t>)</a:t>
            </a:r>
          </a:p>
          <a:p>
            <a:r>
              <a:rPr lang="ru-RU" sz="2000" dirty="0" smtClean="0"/>
              <a:t>Житомирский </a:t>
            </a:r>
            <a:r>
              <a:rPr lang="ru-RU" sz="2000" dirty="0"/>
              <a:t>национальный агроэкологический </a:t>
            </a:r>
            <a:r>
              <a:rPr lang="ru-RU" sz="2000" dirty="0" smtClean="0"/>
              <a:t>университет</a:t>
            </a:r>
          </a:p>
          <a:p>
            <a:r>
              <a:rPr lang="ru-RU" sz="2000" dirty="0" smtClean="0"/>
              <a:t>Запорожский </a:t>
            </a:r>
            <a:r>
              <a:rPr lang="ru-RU" sz="2000" dirty="0"/>
              <a:t>государственный медицинский университет (ЗГМУ</a:t>
            </a:r>
            <a:r>
              <a:rPr lang="ru-RU" sz="2000" dirty="0" smtClean="0"/>
              <a:t>)</a:t>
            </a:r>
          </a:p>
          <a:p>
            <a:r>
              <a:rPr lang="ru-RU" sz="2000" dirty="0" err="1"/>
              <a:t>Ивано-Франковский</a:t>
            </a:r>
            <a:r>
              <a:rPr lang="ru-RU" sz="2000" dirty="0"/>
              <a:t> национальный медицинский университет (</a:t>
            </a:r>
            <a:r>
              <a:rPr lang="ru-RU" sz="2000" dirty="0" smtClean="0"/>
              <a:t>ІФГМУ)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xmlns="" val="3150238811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2492896"/>
            <a:ext cx="6635080" cy="1143000"/>
          </a:xfrm>
        </p:spPr>
        <p:txBody>
          <a:bodyPr>
            <a:normAutofit fontScale="90000"/>
          </a:bodyPr>
          <a:lstStyle/>
          <a:p>
            <a:r>
              <a:rPr lang="ru-RU" sz="7300" dirty="0" smtClean="0">
                <a:solidFill>
                  <a:schemeClr val="accent6">
                    <a:lumMod val="75000"/>
                  </a:schemeClr>
                </a:solidFill>
              </a:rPr>
              <a:t>Спасибо за внимание.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68135044"/>
      </p:ext>
    </p:extLst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chemeClr val="accent6">
                    <a:lumMod val="50000"/>
                  </a:schemeClr>
                </a:solidFill>
              </a:rPr>
              <a:t>История</a:t>
            </a:r>
            <a:endParaRPr lang="ru-RU" sz="60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4402832" cy="525658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</a:rPr>
              <a:t>«Скальпель, ножницы...» - наверняка, многие знают эту фразу. Идёт операция. Люди в белых халатах стоят за операционным столом, но процессом руководит только один человек. Это хирург. Мало кто любит посещать больницы и поликлиники, особенно, если на приём необходимо идти к хирургу. Ещё бы! Ведь хирург, объясняясь популярным языком, занимается переломами, вывихами, ушибами и операциями. Основы хирургии зародились ещё в Древней Греции и Риме. Сам Гиппократ разработал труды, где объяснил лечение переломов и вывихов. А благодаря трудам арабского учёного Авиценны появились способы лечения травм и опасных ран.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http://www.pravoslavie.ru/sas/image/101195/119597.b.jpg?0.341296220326494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61267"/>
            <a:ext cx="3501891" cy="4623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69596306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764704"/>
            <a:ext cx="4536504" cy="5904656"/>
          </a:xfrm>
        </p:spPr>
        <p:txBody>
          <a:bodyPr>
            <a:normAutofit fontScale="62500" lnSpcReduction="20000"/>
          </a:bodyPr>
          <a:lstStyle/>
          <a:p>
            <a:pPr>
              <a:defRPr/>
            </a:pPr>
            <a:r>
              <a:rPr lang="ru-RU" b="1" dirty="0" smtClean="0">
                <a:latin typeface="Times New Roman" pitchFamily="18" charset="0"/>
              </a:rPr>
              <a:t>С </a:t>
            </a:r>
            <a:r>
              <a:rPr lang="ru-RU" b="1" dirty="0">
                <a:latin typeface="Times New Roman" pitchFamily="18" charset="0"/>
              </a:rPr>
              <a:t>появлением огнестрельного оружия и многочисленных войн понадобились специалисты в области хирургии. Именно тогда эта наука приобрела особое значение. Произошло открытие наркоза, появился метод антисептического оперирования и лечения ран, операции на желудке и кишечнике. Сегодня развитие хирургии продолжается. Появилось новейшее медицинское оборудование, позволяющее делать операции на сердце, лёгких, мозге и сосудах. Это большое достижение человечества, основу которого заложили труды </a:t>
            </a:r>
            <a:r>
              <a:rPr lang="ru-RU" b="1" dirty="0" err="1">
                <a:latin typeface="Times New Roman" pitchFamily="18" charset="0"/>
              </a:rPr>
              <a:t>Амбруаза</a:t>
            </a:r>
            <a:r>
              <a:rPr lang="ru-RU" b="1" dirty="0">
                <a:latin typeface="Times New Roman" pitchFamily="18" charset="0"/>
              </a:rPr>
              <a:t> Паре, Дж. Симпсона, В. К. Рентгена, Э. Бергмана, </a:t>
            </a:r>
            <a:r>
              <a:rPr lang="ru-RU" b="1" dirty="0" err="1">
                <a:latin typeface="Times New Roman" pitchFamily="18" charset="0"/>
              </a:rPr>
              <a:t>Н.И.Пирогова</a:t>
            </a:r>
            <a:r>
              <a:rPr lang="ru-RU" b="1" dirty="0">
                <a:latin typeface="Times New Roman" pitchFamily="18" charset="0"/>
              </a:rPr>
              <a:t>.</a:t>
            </a:r>
          </a:p>
          <a:p>
            <a:pPr>
              <a:defRPr/>
            </a:pPr>
            <a:endParaRPr lang="ru-RU" dirty="0"/>
          </a:p>
          <a:p>
            <a:endParaRPr lang="ru-RU" dirty="0"/>
          </a:p>
        </p:txBody>
      </p:sp>
      <p:pic>
        <p:nvPicPr>
          <p:cNvPr id="3076" name="Picture 4" descr="http://dic.academic.ru/pictures/brokgauz_efron/b73_295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268760"/>
            <a:ext cx="3550396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251752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Популярность и престижность на рынке труда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628800"/>
            <a:ext cx="4392488" cy="4497363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  </a:t>
            </a:r>
            <a:r>
              <a:rPr lang="ru-RU" dirty="0" smtClean="0">
                <a:latin typeface="Times New Roman" pitchFamily="18" charset="0"/>
              </a:rPr>
              <a:t> 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Профессия хирурга является достаточно популярной среди студентов медицинских факультетов, но она же является и наиболее сложной, ответственной. Дипломированный хирург может работать в различных областях</a:t>
            </a:r>
            <a:endParaRPr lang="ru-RU" dirty="0"/>
          </a:p>
        </p:txBody>
      </p:sp>
      <p:pic>
        <p:nvPicPr>
          <p:cNvPr id="4098" name="Picture 2" descr="http://medlbt.ru/site/data/uploaded/1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772816"/>
            <a:ext cx="3740193" cy="3734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01434201"/>
      </p:ext>
    </p:extLst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404664"/>
            <a:ext cx="5122912" cy="5976664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>
                <a:latin typeface="Times New Roman" pitchFamily="18" charset="0"/>
              </a:rPr>
              <a:t>К сожалению, технический прогресс не в состоянии избавить человечество от болезней, поэтому заботливым рукам хирургов приходится выполнять каждый день по нескольку сложных и простых операций. А новые достижения в пластической хирургии привлекают внимание многочисленных модников и модниц: одних не устраивает форма их носа, других — размер груди. Поэтому можно смело предположить, что в ближайшее время спрос на профессиональные услуги квалифицированных хирургов будет только расти.</a:t>
            </a:r>
            <a:endParaRPr lang="ru-RU" b="1" dirty="0" smtClean="0"/>
          </a:p>
          <a:p>
            <a:endParaRPr lang="ru-RU" dirty="0"/>
          </a:p>
        </p:txBody>
      </p:sp>
      <p:pic>
        <p:nvPicPr>
          <p:cNvPr id="5122" name="Picture 2" descr="http://nodkb.ru/pics/div/gn-hirurg/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44824"/>
            <a:ext cx="3384376" cy="3929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33653940"/>
      </p:ext>
    </p:extLst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rmAutofit/>
          </a:bodyPr>
          <a:lstStyle/>
          <a:p>
            <a:r>
              <a:rPr lang="ru-RU" sz="5400" dirty="0" smtClean="0">
                <a:solidFill>
                  <a:schemeClr val="accent2">
                    <a:lumMod val="75000"/>
                  </a:schemeClr>
                </a:solidFill>
              </a:rPr>
              <a:t>Направления в хирургии</a:t>
            </a:r>
            <a:endParaRPr lang="ru-RU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635497"/>
            <a:ext cx="4536504" cy="4425355"/>
          </a:xfrm>
        </p:spPr>
        <p:txBody>
          <a:bodyPr/>
          <a:lstStyle/>
          <a:p>
            <a:pPr>
              <a:buFont typeface="Wingdings" pitchFamily="2" charset="2"/>
              <a:buChar char="v"/>
              <a:defRPr/>
            </a:pP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Колопроктологическая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Стоматологическая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Эндокринная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Кардиологическая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Акушерско-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геникологическая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Педиатрическая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479634" y="2967335"/>
            <a:ext cx="1847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2" descr="Картинка 10 из 157695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635497"/>
            <a:ext cx="3419475" cy="453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44598396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Области  хирургии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-"/>
              <a:defRPr/>
            </a:pPr>
            <a:r>
              <a:rPr lang="ru-RU" dirty="0"/>
              <a:t>Сбор анамнеза ( история болезни)</a:t>
            </a:r>
          </a:p>
          <a:p>
            <a:pPr>
              <a:buFontTx/>
              <a:buChar char="-"/>
              <a:defRPr/>
            </a:pPr>
            <a:r>
              <a:rPr lang="ru-RU" dirty="0"/>
              <a:t>Работа с медицинскими картами</a:t>
            </a:r>
          </a:p>
          <a:p>
            <a:pPr>
              <a:buFontTx/>
              <a:buChar char="-"/>
              <a:defRPr/>
            </a:pPr>
            <a:r>
              <a:rPr lang="ru-RU" dirty="0"/>
              <a:t>Выявление причин заболеваний</a:t>
            </a:r>
          </a:p>
          <a:p>
            <a:pPr>
              <a:buFontTx/>
              <a:buChar char="-"/>
              <a:defRPr/>
            </a:pPr>
            <a:r>
              <a:rPr lang="ru-RU" dirty="0"/>
              <a:t>Различные исследования для подтверждения диагноза </a:t>
            </a:r>
          </a:p>
          <a:p>
            <a:pPr>
              <a:buFontTx/>
              <a:buChar char="-"/>
              <a:defRPr/>
            </a:pPr>
            <a:r>
              <a:rPr lang="ru-RU" dirty="0"/>
              <a:t>Предоперационная подготовка пациента</a:t>
            </a:r>
          </a:p>
          <a:p>
            <a:pPr>
              <a:buFontTx/>
              <a:buChar char="-"/>
              <a:defRPr/>
            </a:pPr>
            <a:r>
              <a:rPr lang="ru-RU" dirty="0"/>
              <a:t>Осуществление плановых и экстренных операций</a:t>
            </a:r>
          </a:p>
          <a:p>
            <a:pPr>
              <a:buFontTx/>
              <a:buChar char="-"/>
              <a:defRPr/>
            </a:pPr>
            <a:r>
              <a:rPr lang="ru-RU" dirty="0"/>
              <a:t>Реабилитационно-профилактические мероприятия</a:t>
            </a:r>
          </a:p>
          <a:p>
            <a:pPr>
              <a:buFontTx/>
              <a:buChar char="-"/>
              <a:defRPr/>
            </a:pPr>
            <a:r>
              <a:rPr lang="ru-RU" dirty="0"/>
              <a:t>Длительное  наблюдение за пациентом</a:t>
            </a:r>
          </a:p>
          <a:p>
            <a:pPr>
              <a:buFontTx/>
              <a:buChar char="-"/>
              <a:defRPr/>
            </a:pPr>
            <a:r>
              <a:rPr lang="ru-RU" dirty="0"/>
              <a:t>Разработка и внедрение новых методов диагностики и лечения заболеваний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43140457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Требования к                                индивидуальным     особенностям человека </a:t>
            </a:r>
            <a:endParaRPr lang="ru-RU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988840"/>
            <a:ext cx="8136904" cy="4381947"/>
          </a:xfrm>
        </p:spPr>
        <p:txBody>
          <a:bodyPr/>
          <a:lstStyle/>
          <a:p>
            <a:r>
              <a:rPr lang="ru-RU" dirty="0" smtClean="0"/>
              <a:t>Мой тип темперамента- холерик, меланхолик, значит, я могу стать хирургом. Самооценка немного  завышена. Умственное развитие в научно-культурном направлении. Для меня подходят гуманитарные и естественные науки. По этим данным я могу сказать, что из меня получиться не плохой врач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62591695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5">
                    <a:lumMod val="60000"/>
                    <a:lumOff val="40000"/>
                  </a:schemeClr>
                </a:solidFill>
              </a:rPr>
              <a:t>способности             личные качества</a:t>
            </a:r>
            <a:endParaRPr lang="ru-RU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556792"/>
            <a:ext cx="4042792" cy="4569371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b="1" dirty="0">
                <a:latin typeface="Times New Roman" pitchFamily="18" charset="0"/>
              </a:rPr>
              <a:t> </a:t>
            </a:r>
            <a:r>
              <a:rPr lang="ru-RU" sz="3400" b="1" dirty="0">
                <a:latin typeface="Times New Roman" pitchFamily="18" charset="0"/>
              </a:rPr>
              <a:t>способность анализировать, сопоставлять факты, логически мыслить (склонность к рациональному логичному анализу);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3400" b="1" dirty="0">
                <a:latin typeface="Times New Roman" pitchFamily="18" charset="0"/>
              </a:rPr>
              <a:t>высокий уровень развития произвольного внимания (способность обнаружить даже незначительные проявления симптомов заболевания);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3400" b="1" dirty="0">
                <a:latin typeface="Times New Roman" pitchFamily="18" charset="0"/>
              </a:rPr>
              <a:t>хорошее развитие </a:t>
            </a:r>
            <a:r>
              <a:rPr lang="ru-RU" sz="3400" b="1" dirty="0" err="1">
                <a:latin typeface="Times New Roman" pitchFamily="18" charset="0"/>
              </a:rPr>
              <a:t>мнемических</a:t>
            </a:r>
            <a:r>
              <a:rPr lang="ru-RU" sz="3400" b="1" dirty="0">
                <a:latin typeface="Times New Roman" pitchFamily="18" charset="0"/>
              </a:rPr>
              <a:t> способностей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3400" b="1" dirty="0">
                <a:latin typeface="Times New Roman" pitchFamily="18" charset="0"/>
              </a:rPr>
              <a:t>ручная ловкость при проведении различных лечебных процедур (тонкая моторная координация, точность движений </a:t>
            </a:r>
            <a:endParaRPr lang="ru-RU" sz="3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96136" y="1580194"/>
            <a:ext cx="403244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4008" y="1575584"/>
            <a:ext cx="4104456" cy="34532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100" b="1" dirty="0" smtClean="0">
                <a:latin typeface="Times New Roman" pitchFamily="18" charset="0"/>
              </a:rPr>
              <a:t>любознательность</a:t>
            </a:r>
            <a:r>
              <a:rPr lang="ru-RU" sz="2100" b="1" dirty="0">
                <a:latin typeface="Times New Roman" pitchFamily="18" charset="0"/>
              </a:rPr>
              <a:t>, интеллектуальность, оригинальность, креативность;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100" b="1" dirty="0">
                <a:latin typeface="Times New Roman" pitchFamily="18" charset="0"/>
              </a:rPr>
              <a:t>уверенность в себе;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100" b="1" dirty="0">
                <a:latin typeface="Times New Roman" pitchFamily="18" charset="0"/>
              </a:rPr>
              <a:t>терпеливость и выдержанность;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100" b="1" dirty="0" smtClean="0">
                <a:latin typeface="Times New Roman" pitchFamily="18" charset="0"/>
              </a:rPr>
              <a:t>самостоятельность, </a:t>
            </a:r>
            <a:r>
              <a:rPr lang="ru-RU" sz="2100" b="1" dirty="0" err="1" smtClean="0">
                <a:latin typeface="Times New Roman" pitchFamily="18" charset="0"/>
              </a:rPr>
              <a:t>самомотивация</a:t>
            </a:r>
            <a:r>
              <a:rPr lang="ru-RU" sz="2100" b="1" dirty="0" smtClean="0">
                <a:latin typeface="Times New Roman" pitchFamily="18" charset="0"/>
              </a:rPr>
              <a:t>, ориентированность на задачу, погруженность в работу;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100" b="1" dirty="0" err="1" smtClean="0">
                <a:latin typeface="Times New Roman" pitchFamily="18" charset="0"/>
              </a:rPr>
              <a:t>безоценочное</a:t>
            </a:r>
            <a:r>
              <a:rPr lang="ru-RU" sz="2100" b="1" dirty="0" smtClean="0">
                <a:latin typeface="Times New Roman" pitchFamily="18" charset="0"/>
              </a:rPr>
              <a:t> </a:t>
            </a:r>
            <a:r>
              <a:rPr lang="ru-RU" sz="2100" b="1" dirty="0">
                <a:latin typeface="Times New Roman" pitchFamily="18" charset="0"/>
              </a:rPr>
              <a:t>отношение к людям;</a:t>
            </a:r>
          </a:p>
          <a:p>
            <a:pPr>
              <a:lnSpc>
                <a:spcPct val="80000"/>
              </a:lnSpc>
              <a:buFont typeface="Wingdings" pitchFamily="2" charset="2"/>
              <a:buChar char="q"/>
              <a:defRPr/>
            </a:pPr>
            <a:r>
              <a:rPr lang="ru-RU" sz="2100" b="1" dirty="0">
                <a:latin typeface="Times New Roman" pitchFamily="18" charset="0"/>
              </a:rPr>
              <a:t>ответственность</a:t>
            </a:r>
            <a:endParaRPr lang="ru-RU" sz="2100" dirty="0"/>
          </a:p>
        </p:txBody>
      </p:sp>
    </p:spTree>
    <p:extLst>
      <p:ext uri="{BB962C8B-B14F-4D97-AF65-F5344CB8AC3E}">
        <p14:creationId xmlns:p14="http://schemas.microsoft.com/office/powerpoint/2010/main" xmlns="" val="1153815636"/>
      </p:ext>
    </p:extLst>
  </p:cSld>
  <p:clrMapOvr>
    <a:masterClrMapping/>
  </p:clrMapOvr>
  <p:transition>
    <p:cover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661</Words>
  <Application>Microsoft Office PowerPoint</Application>
  <PresentationFormat>Экран (4:3)</PresentationFormat>
  <Paragraphs>54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Моя будущая профессия- </vt:lpstr>
      <vt:lpstr>История</vt:lpstr>
      <vt:lpstr>Слайд 3</vt:lpstr>
      <vt:lpstr>Популярность и престижность на рынке труда</vt:lpstr>
      <vt:lpstr>Слайд 5</vt:lpstr>
      <vt:lpstr>Направления в хирургии</vt:lpstr>
      <vt:lpstr>Области  хирургии</vt:lpstr>
      <vt:lpstr>Требования к                                индивидуальным     особенностям человека </vt:lpstr>
      <vt:lpstr> способности             личные качества</vt:lpstr>
      <vt:lpstr>Медицинские  противопоказания </vt:lpstr>
      <vt:lpstr>Слайд 11</vt:lpstr>
      <vt:lpstr>Куда можно поступить</vt:lpstr>
      <vt:lpstr>Спасибо за внимание.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Настя</cp:lastModifiedBy>
  <cp:revision>11</cp:revision>
  <dcterms:created xsi:type="dcterms:W3CDTF">2014-03-03T06:52:48Z</dcterms:created>
  <dcterms:modified xsi:type="dcterms:W3CDTF">2015-01-15T16:00:15Z</dcterms:modified>
</cp:coreProperties>
</file>