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2" r:id="rId6"/>
    <p:sldId id="260" r:id="rId7"/>
    <p:sldId id="263" r:id="rId8"/>
    <p:sldId id="264" r:id="rId9"/>
    <p:sldId id="258" r:id="rId10"/>
    <p:sldId id="265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3F1C-D078-423D-BC71-E2C3866D994D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C591-536F-491F-88A7-16E657A7A3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7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F1E95-97A5-49D7-AE7D-72A212B12082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ED10B-C5ED-49D6-A94B-EE1D0130C7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3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023F-C9E2-416D-9068-1EBD31E79F5F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F56F-A407-4555-95B5-0B95156F6B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2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B281-5A81-425C-836F-A763ED34DA58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2224-78B2-46D1-AF54-025123B0CB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49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D37CA-A01C-4CEE-9D35-07DE539FFE59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B252-16DC-4D82-B413-1EBDF2C10E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34B49-6249-4590-8602-CF1B2D45289F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AB5F-F392-4481-B8EF-300B318CF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54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DA16-AABB-4F9F-803C-9C75165031BF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1A63-04A4-48B4-A3C5-D2EA911E74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21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FCE2-30F7-4055-A13C-BC4644959A88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A38F-4E6E-411E-BC72-7D7D1F9662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2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66D9-A861-433C-98C2-C6E76672B659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91CB-A0C9-4908-959E-781EE4D243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9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FC38-1987-43D1-AF75-9388DF8CFED1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622F-5998-4A3F-9FF9-8CCE7E5A9C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99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42E70-CB0B-4E4B-8E44-B14F17E6F020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D21C0-37AD-4538-915F-38CE1FBA1C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72153D-F6A7-4970-9D49-8227E47F78F3}" type="datetimeFigureOut">
              <a:rPr lang="fr-FR"/>
              <a:pPr>
                <a:defRPr/>
              </a:pPr>
              <a:t>14/01/2014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ABBBC-E525-4E2A-8F7C-BF4E215218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30300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Св</a:t>
            </a:r>
            <a:r>
              <a:rPr lang="uk-UA" dirty="0" err="1" smtClean="0">
                <a:solidFill>
                  <a:schemeClr val="bg1"/>
                </a:solidFill>
              </a:rPr>
              <a:t>ітові</a:t>
            </a:r>
            <a:r>
              <a:rPr lang="uk-UA" dirty="0" smtClean="0">
                <a:solidFill>
                  <a:schemeClr val="bg1"/>
                </a:solidFill>
              </a:rPr>
              <a:t> релігії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105025"/>
            <a:ext cx="6400800" cy="1752600"/>
          </a:xfrm>
        </p:spPr>
        <p:txBody>
          <a:bodyPr/>
          <a:lstStyle/>
          <a:p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09439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 smtClean="0"/>
              <a:t>Даосизм</a:t>
            </a:r>
            <a:r>
              <a:rPr lang="vi-VN" dirty="0" smtClean="0"/>
              <a:t> — китайське традиційне вчення, в якому присутні елементи релігії, містики, гадань, шаманізму, медитацій, а також традиційна філософія і наука. Послідовники даосизму звуться даосами.</a:t>
            </a:r>
          </a:p>
          <a:p>
            <a:r>
              <a:rPr lang="vi-VN" dirty="0" smtClean="0"/>
              <a:t>В історії Даосизму має місце розділення вчення на філософський Даосизм (дао цзя), що розвинувся в неодаосизм, і релігійний (дао цзяо), що включив алхімію, демонологію, лікування. За час свого існування даосизм не створив єдиної церкви, а догматичні положення його ортодоксальних направлень не сформувалися в конкретний, спільний для всіх віруючих догмат. Це відбилося на поліморфізмі даоської доктрини особливостях ритуальної діяльності і організаційних рівнях. Проте даосизм є цілісний соціокультурний феномен, що робить значний вплив на життя сучасного китайського суспільства.</a:t>
            </a:r>
            <a:endParaRPr lang="uk-U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52" y="134194"/>
            <a:ext cx="4366299" cy="4230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2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Найпоширеніші 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світі 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три релігії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які через це дістали назву 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світових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2739" y="3242593"/>
            <a:ext cx="2543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/>
              <a:t>християнство</a:t>
            </a:r>
            <a:endParaRPr lang="uk-UA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1490034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/>
              <a:t>іслам</a:t>
            </a:r>
            <a:endParaRPr lang="uk-UA" sz="2400" b="1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80" y="2171843"/>
            <a:ext cx="3339455" cy="2626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4170" y="1490035"/>
            <a:ext cx="1488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/>
              <a:t>буддизм</a:t>
            </a:r>
            <a:endParaRPr lang="uk-UA" sz="2400" b="1" i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" y="2182533"/>
            <a:ext cx="3333283" cy="260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61" y="4077072"/>
            <a:ext cx="3339455" cy="260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Скругленная соединительная линия 10"/>
          <p:cNvCxnSpPr>
            <a:stCxn id="2" idx="2"/>
          </p:cNvCxnSpPr>
          <p:nvPr/>
        </p:nvCxnSpPr>
        <p:spPr>
          <a:xfrm rot="5400000">
            <a:off x="3703340" y="2200300"/>
            <a:ext cx="1737320" cy="12700"/>
          </a:xfrm>
          <a:prstGeom prst="curvedConnector3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2" idx="2"/>
          </p:cNvCxnSpPr>
          <p:nvPr/>
        </p:nvCxnSpPr>
        <p:spPr>
          <a:xfrm rot="16200000" flipH="1">
            <a:off x="5169475" y="734165"/>
            <a:ext cx="389227" cy="1584176"/>
          </a:xfrm>
          <a:prstGeom prst="curvedConnector2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stCxn id="2" idx="2"/>
          </p:cNvCxnSpPr>
          <p:nvPr/>
        </p:nvCxnSpPr>
        <p:spPr>
          <a:xfrm rot="5400000">
            <a:off x="3593268" y="742134"/>
            <a:ext cx="389227" cy="156823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02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/>
              <a:t>Крім</a:t>
            </a:r>
            <a:r>
              <a:rPr lang="ru-RU" sz="4000" dirty="0" smtClean="0"/>
              <a:t> того, </a:t>
            </a:r>
            <a:r>
              <a:rPr lang="ru-RU" sz="4000" dirty="0" err="1" smtClean="0"/>
              <a:t>значна</a:t>
            </a:r>
            <a:r>
              <a:rPr lang="ru-RU" sz="4000" dirty="0" smtClean="0"/>
              <a:t> </a:t>
            </a:r>
            <a:r>
              <a:rPr lang="ru-RU" sz="4000" dirty="0" err="1" smtClean="0"/>
              <a:t>частина</a:t>
            </a:r>
            <a:r>
              <a:rPr lang="ru-RU" sz="4000" dirty="0" smtClean="0"/>
              <a:t> </a:t>
            </a:r>
            <a:r>
              <a:rPr lang="ru-RU" sz="4000" dirty="0" err="1" smtClean="0"/>
              <a:t>людства</a:t>
            </a:r>
            <a:r>
              <a:rPr lang="ru-RU" sz="4000" dirty="0" smtClean="0"/>
              <a:t> </a:t>
            </a:r>
            <a:r>
              <a:rPr lang="ru-RU" sz="4000" dirty="0" err="1" smtClean="0"/>
              <a:t>сповідує</a:t>
            </a:r>
            <a:r>
              <a:rPr lang="ru-RU" sz="4000" dirty="0" smtClean="0"/>
              <a:t> </a:t>
            </a:r>
            <a:endParaRPr lang="uk-UA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7423" y="1377328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індуїзм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1334" y="3921643"/>
            <a:ext cx="1426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синтоїзм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1638" y="3927845"/>
            <a:ext cx="2366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 конфуціанство</a:t>
            </a:r>
            <a:endParaRPr lang="uk-UA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9528" y="1377328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даосизм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1" y="4405491"/>
            <a:ext cx="2511879" cy="188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1" y="1892520"/>
            <a:ext cx="2507776" cy="1880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16" y="1874740"/>
            <a:ext cx="1931260" cy="1880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95" y="4389510"/>
            <a:ext cx="2504361" cy="1873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 descr="C:\Users\VladkA\Downloads\slide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65" cy="6824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97217" y="5470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 smtClean="0"/>
              <a:t>Буддизм</a:t>
            </a:r>
            <a:r>
              <a:rPr lang="vi-VN" dirty="0" smtClean="0"/>
              <a:t>— релігійно-філософське вчення (Дгарма) про духовне пробудження (бодгі), яке виникло близько </a:t>
            </a:r>
            <a:r>
              <a:rPr lang="en-US" dirty="0" smtClean="0"/>
              <a:t>VI </a:t>
            </a:r>
            <a:r>
              <a:rPr lang="vi-VN" dirty="0" smtClean="0"/>
              <a:t>століття до н. е. в Давній Індії. Засновником вчення вважається </a:t>
            </a:r>
            <a:r>
              <a:rPr lang="vi-VN" b="1" u="sng" dirty="0" smtClean="0"/>
              <a:t>Сіддхартха Гаутама</a:t>
            </a:r>
            <a:r>
              <a:rPr lang="vi-VN" dirty="0" smtClean="0"/>
              <a:t>, в подальшому отримав ім'я Будда Шак'ьямуні.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16716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/>
              <a:t>Буддизм  — одна зі світових релігій, яка зародилася в Індії і поширена переважно в Азії: від Шрі Ланки до Бурятії, і від Калмикії до Японії. Найбільше послідовників має в країнах Південно-Східної Азії, Східній Азії та Тибеті. Предмет науки буддології. Оригінальна назва: Дгарма (Закон, Вчення) або Буддга-дгарма (вчення Будди). Слово «буддизм» створене європейцями у </a:t>
            </a:r>
            <a:r>
              <a:rPr lang="en-US" dirty="0" smtClean="0"/>
              <a:t>XIX </a:t>
            </a:r>
            <a:r>
              <a:rPr lang="vi-VN" dirty="0" smtClean="0"/>
              <a:t>столітті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" y="12500"/>
            <a:ext cx="2822768" cy="6845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/>
              <a:t>Християнство</a:t>
            </a:r>
            <a:r>
              <a:rPr lang="uk-UA" dirty="0" smtClean="0"/>
              <a:t> зародилося на сході Римської імперії (території сучасного Ізраїлю, в Палестині) в </a:t>
            </a:r>
            <a:r>
              <a:rPr lang="en-US" dirty="0" smtClean="0"/>
              <a:t>I </a:t>
            </a:r>
            <a:r>
              <a:rPr lang="uk-UA" dirty="0" smtClean="0"/>
              <a:t>ст.. Як фактично єдина географічно-адміністративна спільнота проіснувала приблизно до 484 року. Хоча вже з кінця </a:t>
            </a:r>
            <a:r>
              <a:rPr lang="en-US" dirty="0" smtClean="0"/>
              <a:t>I </a:t>
            </a:r>
            <a:r>
              <a:rPr lang="uk-UA" dirty="0" smtClean="0"/>
              <a:t>століття в ній виникали різні секти, протистояння. Остаточний розкол Християнської Церкви на Східну (Православ'я) та Західну (Католицизм) відбувся 1054 року. У 1517 виник Протестантизм. Це три основні розгалуження в християнстві.</a:t>
            </a:r>
          </a:p>
          <a:p>
            <a:r>
              <a:rPr lang="uk-UA" dirty="0" smtClean="0"/>
              <a:t>В наш час християнство є найпоширенішою у світі релігією — його притримуються близько 2,2 </a:t>
            </a:r>
            <a:r>
              <a:rPr lang="uk-UA" dirty="0" err="1" smtClean="0"/>
              <a:t>млрд</a:t>
            </a:r>
            <a:r>
              <a:rPr lang="uk-UA" dirty="0" smtClean="0"/>
              <a:t> осіб, що становить більше третини людства. Християнство посідає перше місце у світі за географічним поширенням, тобто майже в кожній країні світу є хоча б одна християнська громада.</a:t>
            </a:r>
            <a:endParaRPr lang="uk-U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r="3674"/>
          <a:stretch/>
        </p:blipFill>
        <p:spPr bwMode="auto">
          <a:xfrm>
            <a:off x="4953379" y="260648"/>
            <a:ext cx="4160554" cy="4366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33" y="318650"/>
            <a:ext cx="506205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Іслам</a:t>
            </a:r>
            <a:r>
              <a:rPr lang="uk-UA" sz="2000" dirty="0" smtClean="0"/>
              <a:t> </a:t>
            </a:r>
            <a:r>
              <a:rPr lang="uk-UA" dirty="0" smtClean="0"/>
              <a:t>— це релігія, що походить від вчення </a:t>
            </a:r>
            <a:r>
              <a:rPr lang="uk-UA" dirty="0" err="1" smtClean="0"/>
              <a:t>Мухаммада</a:t>
            </a:r>
            <a:r>
              <a:rPr lang="uk-UA" dirty="0" smtClean="0"/>
              <a:t>, арабського релігійного і політичного діяча 7-го століття. Термін Іслам має на увазі «підпорядкування», або повну віддачу себе Богу. Прихильники ісламу відомі, як мусульмани, маючи на увазі «той хто представляє Бога». Зараз кількість мусульман коливається в межах від 1,1 - 1,8 мільярдів, що робить іслам другою за чисельністю </a:t>
            </a:r>
            <a:r>
              <a:rPr lang="uk-UA" dirty="0" err="1" smtClean="0"/>
              <a:t>вірян</a:t>
            </a:r>
            <a:r>
              <a:rPr lang="uk-UA" dirty="0" smtClean="0"/>
              <a:t> світовою релігією після християнства.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мусульмани</a:t>
            </a:r>
            <a:r>
              <a:rPr lang="ru-RU" dirty="0" smtClean="0"/>
              <a:t> належать до </a:t>
            </a:r>
            <a:r>
              <a:rPr lang="ru-RU" dirty="0" err="1" smtClean="0"/>
              <a:t>однієї</a:t>
            </a:r>
            <a:r>
              <a:rPr lang="ru-RU" dirty="0" smtClean="0"/>
              <a:t> з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течій</a:t>
            </a:r>
            <a:r>
              <a:rPr lang="ru-RU" dirty="0" smtClean="0"/>
              <a:t>, </a:t>
            </a:r>
            <a:r>
              <a:rPr lang="ru-RU" dirty="0" err="1" smtClean="0"/>
              <a:t>Сунізму</a:t>
            </a:r>
            <a:r>
              <a:rPr lang="ru-RU" dirty="0" smtClean="0"/>
              <a:t> і </a:t>
            </a:r>
            <a:r>
              <a:rPr lang="ru-RU" dirty="0" err="1" smtClean="0"/>
              <a:t>Шиїзму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85% </a:t>
            </a:r>
            <a:r>
              <a:rPr lang="ru-RU" dirty="0" err="1" smtClean="0"/>
              <a:t>сунітів</a:t>
            </a:r>
            <a:r>
              <a:rPr lang="ru-RU" dirty="0" smtClean="0"/>
              <a:t> і 15% — </a:t>
            </a:r>
            <a:r>
              <a:rPr lang="ru-RU" dirty="0" err="1" smtClean="0"/>
              <a:t>шиїтів</a:t>
            </a:r>
            <a:r>
              <a:rPr lang="ru-RU" dirty="0" smtClean="0"/>
              <a:t>. </a:t>
            </a:r>
            <a:r>
              <a:rPr lang="ru-RU" dirty="0" err="1" smtClean="0"/>
              <a:t>Іслам</a:t>
            </a:r>
            <a:r>
              <a:rPr lang="ru-RU" dirty="0" smtClean="0"/>
              <a:t> — </a:t>
            </a:r>
            <a:r>
              <a:rPr lang="ru-RU" dirty="0" err="1" smtClean="0"/>
              <a:t>панівна</a:t>
            </a:r>
            <a:r>
              <a:rPr lang="ru-RU" dirty="0" smtClean="0"/>
              <a:t> </a:t>
            </a:r>
            <a:r>
              <a:rPr lang="ru-RU" dirty="0" err="1" smtClean="0"/>
              <a:t>релігія</a:t>
            </a:r>
            <a:r>
              <a:rPr lang="ru-RU" dirty="0" smtClean="0"/>
              <a:t> на </a:t>
            </a:r>
            <a:r>
              <a:rPr lang="ru-RU" dirty="0" err="1" smtClean="0"/>
              <a:t>Близькому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як і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місцевостях</a:t>
            </a:r>
            <a:r>
              <a:rPr lang="ru-RU" dirty="0" smtClean="0"/>
              <a:t> в </a:t>
            </a:r>
            <a:r>
              <a:rPr lang="ru-RU" dirty="0" err="1" smtClean="0"/>
              <a:t>Африці</a:t>
            </a:r>
            <a:r>
              <a:rPr lang="ru-RU" dirty="0" smtClean="0"/>
              <a:t> і </a:t>
            </a:r>
            <a:r>
              <a:rPr lang="ru-RU" dirty="0" err="1" smtClean="0"/>
              <a:t>Азії</a:t>
            </a:r>
            <a:r>
              <a:rPr lang="ru-RU" dirty="0" smtClean="0"/>
              <a:t>. Велика </a:t>
            </a:r>
            <a:r>
              <a:rPr lang="ru-RU" dirty="0" err="1" smtClean="0"/>
              <a:t>ісламська</a:t>
            </a:r>
            <a:r>
              <a:rPr lang="ru-RU" dirty="0" smtClean="0"/>
              <a:t> громада є в </a:t>
            </a:r>
            <a:r>
              <a:rPr lang="ru-RU" dirty="0" err="1" smtClean="0"/>
              <a:t>Китаї</a:t>
            </a:r>
            <a:r>
              <a:rPr lang="ru-RU" dirty="0" smtClean="0"/>
              <a:t>, на </a:t>
            </a:r>
            <a:r>
              <a:rPr lang="ru-RU" dirty="0" err="1" smtClean="0"/>
              <a:t>Балканському</a:t>
            </a:r>
            <a:r>
              <a:rPr lang="ru-RU" dirty="0" smtClean="0"/>
              <a:t> </a:t>
            </a:r>
            <a:r>
              <a:rPr lang="ru-RU" dirty="0" err="1" smtClean="0"/>
              <a:t>півострові</a:t>
            </a:r>
            <a:r>
              <a:rPr lang="ru-RU" dirty="0" smtClean="0"/>
              <a:t> у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і </a:t>
            </a:r>
            <a:r>
              <a:rPr lang="ru-RU" dirty="0" err="1" smtClean="0"/>
              <a:t>Росії</a:t>
            </a:r>
            <a:r>
              <a:rPr lang="ru-RU" dirty="0" smtClean="0"/>
              <a:t>. Є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ісламські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іммігрантів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як </a:t>
            </a:r>
            <a:r>
              <a:rPr lang="ru-RU" dirty="0" err="1" smtClean="0"/>
              <a:t>наприклад</a:t>
            </a:r>
            <a:r>
              <a:rPr lang="ru-RU" dirty="0" smtClean="0"/>
              <a:t> у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. </a:t>
            </a:r>
            <a:r>
              <a:rPr lang="ru-RU" dirty="0" err="1" smtClean="0"/>
              <a:t>Близько</a:t>
            </a:r>
            <a:r>
              <a:rPr lang="ru-RU" dirty="0" smtClean="0"/>
              <a:t> 20% мусульман </a:t>
            </a:r>
            <a:r>
              <a:rPr lang="ru-RU" dirty="0" err="1" smtClean="0"/>
              <a:t>живуть</a:t>
            </a:r>
            <a:r>
              <a:rPr lang="ru-RU" dirty="0" smtClean="0"/>
              <a:t> у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арабського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18" y="26143"/>
            <a:ext cx="3953485" cy="289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38" y="3140968"/>
            <a:ext cx="2339409" cy="3567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6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9066" y="7894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/>
              <a:t>Індуїзм</a:t>
            </a:r>
            <a:r>
              <a:rPr lang="uk-UA" dirty="0" smtClean="0"/>
              <a:t> — це третя за кількістю послідовників релігія у світі після християнства та ісламу. Індуїзм сповідує понад 1033 </a:t>
            </a:r>
            <a:r>
              <a:rPr lang="uk-UA" dirty="0" err="1" smtClean="0"/>
              <a:t>млн</a:t>
            </a:r>
            <a:r>
              <a:rPr lang="uk-UA" dirty="0" smtClean="0"/>
              <a:t> людей, з яких близько 1000 </a:t>
            </a:r>
            <a:r>
              <a:rPr lang="uk-UA" dirty="0" err="1" smtClean="0"/>
              <a:t>млн</a:t>
            </a:r>
            <a:r>
              <a:rPr lang="uk-UA" dirty="0" smtClean="0"/>
              <a:t> проживають в Індії та Непалі. Серед країн, в яких прихильники індуїзму становлять значну частину населення є Бангладеш, Бахрейн, Бутан, </a:t>
            </a:r>
            <a:r>
              <a:rPr lang="uk-UA" dirty="0" err="1" smtClean="0"/>
              <a:t>Гаяна</a:t>
            </a:r>
            <a:r>
              <a:rPr lang="uk-UA" dirty="0" smtClean="0"/>
              <a:t>, Індія, Катар, Кувейт, Малайзія, Маврикій, Непал, Об'єднані Арабські Емірати, Оман, </a:t>
            </a:r>
            <a:r>
              <a:rPr lang="uk-UA" dirty="0" err="1" smtClean="0"/>
              <a:t>Реюньйон</a:t>
            </a:r>
            <a:r>
              <a:rPr lang="uk-UA" dirty="0" smtClean="0"/>
              <a:t>, Сінгапур, Суринам, Тринідад і Тобаго, Фіджі та </a:t>
            </a:r>
            <a:r>
              <a:rPr lang="uk-UA" dirty="0" err="1" smtClean="0"/>
              <a:t>Шрі</a:t>
            </a:r>
            <a:r>
              <a:rPr lang="uk-UA" dirty="0" smtClean="0"/>
              <a:t> Ланка. Країни в яких прихильників індуїзму більше 1 мільйону також включають Індонезію та Пакистан.</a:t>
            </a:r>
          </a:p>
          <a:p>
            <a:r>
              <a:rPr lang="uk-UA" dirty="0" smtClean="0"/>
              <a:t>Типовими для індуїзму можна визнати такі релігійні положення, як </a:t>
            </a:r>
            <a:r>
              <a:rPr lang="uk-UA" dirty="0" err="1" smtClean="0"/>
              <a:t>дхарма</a:t>
            </a:r>
            <a:r>
              <a:rPr lang="uk-UA" dirty="0" smtClean="0"/>
              <a:t>, карма, </a:t>
            </a:r>
            <a:r>
              <a:rPr lang="uk-UA" dirty="0" err="1" smtClean="0"/>
              <a:t>сансара</a:t>
            </a:r>
            <a:r>
              <a:rPr lang="uk-UA" dirty="0" smtClean="0"/>
              <a:t>, мокша і </a:t>
            </a:r>
            <a:r>
              <a:rPr lang="uk-UA" dirty="0" err="1" smtClean="0"/>
              <a:t>йога.Оскільки</a:t>
            </a:r>
            <a:r>
              <a:rPr lang="uk-UA" dirty="0" smtClean="0"/>
              <a:t> індуїзм поєднує у собі різні вірування й традиції, у нього немає єдиного засновника.</a:t>
            </a:r>
            <a:endParaRPr lang="uk-UA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760"/>
            <a:ext cx="4217546" cy="6440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52920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/>
              <a:t>Конфуціанство</a:t>
            </a:r>
            <a:r>
              <a:rPr lang="vi-VN" dirty="0" smtClean="0"/>
              <a:t> — китайська етично-філософська школа, основа китайського способу життя</a:t>
            </a:r>
            <a:r>
              <a:rPr lang="uk-UA" dirty="0" smtClean="0"/>
              <a:t>, </a:t>
            </a:r>
            <a:r>
              <a:rPr lang="vi-VN" dirty="0" smtClean="0"/>
              <a:t>засновником якої був китайський філософ Кунфу-цзи, відомий на Заході як Конфуцій, який жив у 551—479 роках до н. е. Спираючись на давні традиції, Конфуцій розробив концепцію ідеальної людини, якій притаманні гуманність, почуття обов'язку, повага до старших, любов до людей, скромність, справедливість, стриманість тощо</a:t>
            </a:r>
            <a:r>
              <a:rPr lang="uk-UA" dirty="0" smtClean="0"/>
              <a:t>. </a:t>
            </a:r>
            <a:r>
              <a:rPr lang="vi-VN" dirty="0" smtClean="0"/>
              <a:t>Конфуціанство вважало основою соціального устрою моральне самовдосконалення індивіда й дотримання норм етикету, проголошувало владу правителя священною, а метою державного управління — інтереси народу.</a:t>
            </a:r>
          </a:p>
          <a:p>
            <a:r>
              <a:rPr lang="vi-VN" dirty="0" smtClean="0"/>
              <a:t>Конфуціанство має деякі риси, спільні з релігією - культ предків, ритуали, жертвопринесення.</a:t>
            </a:r>
          </a:p>
          <a:p>
            <a:r>
              <a:rPr lang="vi-VN" dirty="0" smtClean="0"/>
              <a:t>З </a:t>
            </a:r>
            <a:r>
              <a:rPr lang="en-US" dirty="0" smtClean="0"/>
              <a:t>II </a:t>
            </a:r>
            <a:r>
              <a:rPr lang="vi-VN" dirty="0" smtClean="0"/>
              <a:t>ст. до н. е. і до </a:t>
            </a:r>
            <a:r>
              <a:rPr lang="en-US" dirty="0" smtClean="0"/>
              <a:t>XX </a:t>
            </a:r>
            <a:r>
              <a:rPr lang="vi-VN" dirty="0" smtClean="0"/>
              <a:t>ст. конфуціанство було офіційною державною ідеологією Китаю. Нині позиції конфуціанства дещо ослабли під тиском європейських філософських ідей. У різний час конфуціанство поширювалося в Японії, В'єтнамі, Кореї.</a:t>
            </a:r>
            <a:endParaRPr lang="vi-VN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8992"/>
            <a:ext cx="3196952" cy="6493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1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7984" y="26064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/>
              <a:t>Синтоїзм</a:t>
            </a:r>
            <a:r>
              <a:rPr lang="uk-UA" dirty="0" smtClean="0"/>
              <a:t> (31 </a:t>
            </a:r>
            <a:r>
              <a:rPr lang="uk-UA" dirty="0" err="1" smtClean="0"/>
              <a:t>млн</a:t>
            </a:r>
            <a:r>
              <a:rPr lang="uk-UA" dirty="0" smtClean="0"/>
              <a:t> віруючих)</a:t>
            </a:r>
            <a:r>
              <a:rPr lang="uk-UA" dirty="0" err="1" smtClean="0"/>
              <a:t>-традиційна</a:t>
            </a:r>
            <a:r>
              <a:rPr lang="uk-UA" dirty="0" smtClean="0"/>
              <a:t> релігія японців, яка зараз співіснує в Японії з буддизмом, конфуціанством та християнством. Бере початок у </a:t>
            </a:r>
            <a:r>
              <a:rPr lang="en-US" dirty="0" smtClean="0"/>
              <a:t>VI-VIII </a:t>
            </a:r>
            <a:r>
              <a:rPr lang="uk-UA" dirty="0" smtClean="0"/>
              <a:t>ст. н. е.</a:t>
            </a:r>
          </a:p>
          <a:p>
            <a:endParaRPr lang="uk-UA" dirty="0" smtClean="0"/>
          </a:p>
          <a:p>
            <a:r>
              <a:rPr lang="uk-UA" dirty="0" smtClean="0"/>
              <a:t>У центрі культу - Аматерасу, сонячна богиня, ім'я якої означає "та, що освітлює небо", від неї починали свій родовід японські імператори. Важливою особливістю синтоїзму є специфічний культ предків (</a:t>
            </a:r>
            <a:r>
              <a:rPr lang="uk-UA" dirty="0" err="1" smtClean="0"/>
              <a:t>камі</a:t>
            </a:r>
            <a:r>
              <a:rPr lang="uk-UA" dirty="0" smtClean="0"/>
              <a:t>), яких треба вшановувати не тільки з поваги і вдячності, а й з побоювання, щоб вони не наробили лиха нащадкам.</a:t>
            </a:r>
          </a:p>
          <a:p>
            <a:endParaRPr lang="uk-UA" dirty="0" smtClean="0"/>
          </a:p>
          <a:p>
            <a:r>
              <a:rPr lang="uk-UA" dirty="0" smtClean="0"/>
              <a:t>Також існує культ "чистоти", що розуміється і як фізична, і як духовна, з цим культом пов'язані обряди очищення.</a:t>
            </a:r>
            <a:endParaRPr lang="uk-U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0" y="116632"/>
            <a:ext cx="4276725" cy="652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119</Template>
  <TotalTime>106</TotalTime>
  <Words>947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119</vt:lpstr>
      <vt:lpstr>Світові релігії</vt:lpstr>
      <vt:lpstr>Найпоширеніші у світі три релігії, які через це дістали назву світових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Світові релігії</dc:title>
  <dc:creator>Windows User</dc:creator>
  <cp:lastModifiedBy>Windows User</cp:lastModifiedBy>
  <cp:revision>11</cp:revision>
  <dcterms:created xsi:type="dcterms:W3CDTF">2013-11-16T18:06:07Z</dcterms:created>
  <dcterms:modified xsi:type="dcterms:W3CDTF">2014-01-14T18:43:35Z</dcterms:modified>
</cp:coreProperties>
</file>