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02" y="-8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56B651-ABAD-4EE6-9E0E-EA770378DAA7}" type="datetimeFigureOut">
              <a:rPr lang="ru-RU" smtClean="0"/>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56B651-ABAD-4EE6-9E0E-EA770378DAA7}" type="datetimeFigureOut">
              <a:rPr lang="ru-RU" smtClean="0"/>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56B651-ABAD-4EE6-9E0E-EA770378DAA7}" type="datetimeFigureOut">
              <a:rPr lang="ru-RU" smtClean="0"/>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56B651-ABAD-4EE6-9E0E-EA770378DAA7}" type="datetimeFigureOut">
              <a:rPr lang="ru-RU" smtClean="0"/>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56B651-ABAD-4EE6-9E0E-EA770378DAA7}" type="datetimeFigureOut">
              <a:rPr lang="ru-RU" smtClean="0"/>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56B651-ABAD-4EE6-9E0E-EA770378DAA7}" type="datetimeFigureOut">
              <a:rPr lang="ru-RU" smtClean="0"/>
              <a:t>06.03.2012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56B651-ABAD-4EE6-9E0E-EA770378DAA7}" type="datetimeFigureOut">
              <a:rPr lang="ru-RU" smtClean="0"/>
              <a:t>06.03.2012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56B651-ABAD-4EE6-9E0E-EA770378DAA7}" type="datetimeFigureOut">
              <a:rPr lang="ru-RU" smtClean="0"/>
              <a:t>06.03.2012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56B651-ABAD-4EE6-9E0E-EA770378DAA7}" type="datetimeFigureOut">
              <a:rPr lang="ru-RU" smtClean="0"/>
              <a:t>06.03.2012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56B651-ABAD-4EE6-9E0E-EA770378DAA7}" type="datetimeFigureOut">
              <a:rPr lang="ru-RU" smtClean="0"/>
              <a:t>06.03.2012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56B651-ABAD-4EE6-9E0E-EA770378DAA7}" type="datetimeFigureOut">
              <a:rPr lang="ru-RU" smtClean="0"/>
              <a:t>06.03.2012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D38AA0-592B-4ACC-B6D3-DCCB9134845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6B651-ABAD-4EE6-9E0E-EA770378DAA7}" type="datetimeFigureOut">
              <a:rPr lang="ru-RU" smtClean="0"/>
              <a:t>06.03.2012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38AA0-592B-4ACC-B6D3-DCCB9134845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357430"/>
            <a:ext cx="7772400" cy="1470025"/>
          </a:xfrm>
        </p:spPr>
        <p:txBody>
          <a:bodyPr/>
          <a:lstStyle/>
          <a:p>
            <a:r>
              <a:rPr lang="ru-RU" dirty="0" smtClean="0"/>
              <a:t>Симметрия в архитектуре</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rh_bar.jpg"/>
          <p:cNvPicPr>
            <a:picLocks noGrp="1" noChangeAspect="1"/>
          </p:cNvPicPr>
          <p:nvPr>
            <p:ph idx="1"/>
          </p:nvPr>
        </p:nvPicPr>
        <p:blipFill>
          <a:blip r:embed="rId2"/>
          <a:stretch>
            <a:fillRect/>
          </a:stretch>
        </p:blipFill>
        <p:spPr>
          <a:xfrm>
            <a:off x="5214942" y="1142984"/>
            <a:ext cx="3606345" cy="4525963"/>
          </a:xfrm>
        </p:spPr>
      </p:pic>
      <p:sp>
        <p:nvSpPr>
          <p:cNvPr id="5" name="Прямоугольник 4"/>
          <p:cNvSpPr/>
          <p:nvPr/>
        </p:nvSpPr>
        <p:spPr>
          <a:xfrm>
            <a:off x="285720" y="285728"/>
            <a:ext cx="4572000" cy="6370975"/>
          </a:xfrm>
          <a:prstGeom prst="rect">
            <a:avLst/>
          </a:prstGeom>
        </p:spPr>
        <p:txBody>
          <a:bodyPr>
            <a:spAutoFit/>
          </a:bodyPr>
          <a:lstStyle/>
          <a:p>
            <a:r>
              <a:rPr lang="ru-RU" sz="2400" dirty="0" smtClean="0"/>
              <a:t>БАРОККО, пришедший на смену ренессансу, отличается обилием криволинейных форм. Грандиозные архитектурные ансамбли (группа зданий, объединенных общим замыслом) дворцов и вилл, построенных в стиле барокко, поражают воображение обилием украшений на фасадах и внутри зданий. Прямые линии почти отсутствуют. Архитектурные формы изгибаются, громоздятся одна на другую и переплетаются со скульптурой. От этого создается впечатление постоянной подвижности форм.</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19659_paris.jpg"/>
          <p:cNvPicPr>
            <a:picLocks noGrp="1" noChangeAspect="1"/>
          </p:cNvPicPr>
          <p:nvPr>
            <p:ph idx="1"/>
          </p:nvPr>
        </p:nvPicPr>
        <p:blipFill>
          <a:blip r:embed="rId2" cstate="print"/>
          <a:stretch>
            <a:fillRect/>
          </a:stretch>
        </p:blipFill>
        <p:spPr>
          <a:xfrm>
            <a:off x="1714480" y="214290"/>
            <a:ext cx="5214974" cy="3911231"/>
          </a:xfrm>
        </p:spPr>
      </p:pic>
      <p:sp>
        <p:nvSpPr>
          <p:cNvPr id="5" name="Прямоугольник 4"/>
          <p:cNvSpPr/>
          <p:nvPr/>
        </p:nvSpPr>
        <p:spPr>
          <a:xfrm>
            <a:off x="0" y="4286256"/>
            <a:ext cx="9144000" cy="2308324"/>
          </a:xfrm>
          <a:prstGeom prst="rect">
            <a:avLst/>
          </a:prstGeom>
        </p:spPr>
        <p:txBody>
          <a:bodyPr wrap="square">
            <a:spAutoFit/>
          </a:bodyPr>
          <a:lstStyle/>
          <a:p>
            <a:r>
              <a:rPr lang="ru-RU" sz="2400" dirty="0" smtClean="0"/>
              <a:t>Все здания, построенные в стиле КЛАССИЦИЗМ, имеют четкие прямолинейные формы и симметричные композиции. На фоне гладких стен выступают портики и колоннады, которые придают сооружениям торжественную монументальность и парадность. Декоративное убранство из барельефов и статуй оживляют облик зданий.</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c138_94485bc4_L.jpeg"/>
          <p:cNvPicPr>
            <a:picLocks noGrp="1" noChangeAspect="1"/>
          </p:cNvPicPr>
          <p:nvPr>
            <p:ph idx="1"/>
          </p:nvPr>
        </p:nvPicPr>
        <p:blipFill>
          <a:blip r:embed="rId2"/>
          <a:stretch>
            <a:fillRect/>
          </a:stretch>
        </p:blipFill>
        <p:spPr>
          <a:xfrm>
            <a:off x="0" y="857232"/>
            <a:ext cx="4168773" cy="4168773"/>
          </a:xfrm>
        </p:spPr>
      </p:pic>
      <p:sp>
        <p:nvSpPr>
          <p:cNvPr id="5" name="Прямоугольник 4"/>
          <p:cNvSpPr/>
          <p:nvPr/>
        </p:nvSpPr>
        <p:spPr>
          <a:xfrm>
            <a:off x="4357686" y="571480"/>
            <a:ext cx="4572000" cy="4893647"/>
          </a:xfrm>
          <a:prstGeom prst="rect">
            <a:avLst/>
          </a:prstGeom>
        </p:spPr>
        <p:txBody>
          <a:bodyPr>
            <a:spAutoFit/>
          </a:bodyPr>
          <a:lstStyle/>
          <a:p>
            <a:r>
              <a:rPr lang="ru-RU" sz="2400" dirty="0" smtClean="0"/>
              <a:t> В начале XX века появился стиль МОДЕРН. Этот стиль - попытка освободиться от долгого подражания античности, желание создать новые формы из новых строительных материалов - металла, стекла, бетона, керамики. Поиск новых форм и освоение новых материалов привели к новым видам композиций. Стиль не имеет строгих симметричных конструкций</a:t>
            </a:r>
            <a:endParaRPr lang="ru-RU" sz="2400" dirty="0"/>
          </a:p>
        </p:txBody>
      </p:sp>
      <p:sp>
        <p:nvSpPr>
          <p:cNvPr id="6" name="Прямоугольник 5"/>
          <p:cNvSpPr/>
          <p:nvPr/>
        </p:nvSpPr>
        <p:spPr>
          <a:xfrm>
            <a:off x="428596" y="5572140"/>
            <a:ext cx="8358246" cy="830997"/>
          </a:xfrm>
          <a:prstGeom prst="rect">
            <a:avLst/>
          </a:prstGeom>
        </p:spPr>
        <p:txBody>
          <a:bodyPr wrap="square">
            <a:spAutoFit/>
          </a:bodyPr>
          <a:lstStyle/>
          <a:p>
            <a:r>
              <a:rPr lang="ru-RU" sz="2400" dirty="0" smtClean="0"/>
              <a:t>Кроме архитектурных стилей, возникших в истории европейской культуры, существует множество других стилей.</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5989187_1288507890_025.jpg"/>
          <p:cNvPicPr>
            <a:picLocks noGrp="1" noChangeAspect="1"/>
          </p:cNvPicPr>
          <p:nvPr>
            <p:ph idx="1"/>
          </p:nvPr>
        </p:nvPicPr>
        <p:blipFill>
          <a:blip r:embed="rId2"/>
          <a:stretch>
            <a:fillRect/>
          </a:stretch>
        </p:blipFill>
        <p:spPr>
          <a:xfrm>
            <a:off x="1357290" y="2428868"/>
            <a:ext cx="6357982" cy="4238654"/>
          </a:xfrm>
        </p:spPr>
      </p:pic>
      <p:sp>
        <p:nvSpPr>
          <p:cNvPr id="5" name="Прямоугольник 4"/>
          <p:cNvSpPr/>
          <p:nvPr/>
        </p:nvSpPr>
        <p:spPr>
          <a:xfrm>
            <a:off x="0" y="-357214"/>
            <a:ext cx="9144000" cy="2862322"/>
          </a:xfrm>
          <a:prstGeom prst="rect">
            <a:avLst/>
          </a:prstGeom>
        </p:spPr>
        <p:txBody>
          <a:bodyPr wrap="square">
            <a:spAutoFit/>
          </a:bodyPr>
          <a:lstStyle/>
          <a:p>
            <a:endParaRPr lang="ru-RU" dirty="0" smtClean="0"/>
          </a:p>
          <a:p>
            <a:endParaRPr lang="ru-RU" dirty="0" smtClean="0"/>
          </a:p>
          <a:p>
            <a:r>
              <a:rPr lang="ru-RU" dirty="0" smtClean="0"/>
              <a:t>      </a:t>
            </a:r>
            <a:r>
              <a:rPr lang="ru-RU" sz="2400" dirty="0" smtClean="0"/>
              <a:t>Архитектура - удивительная область человеческой деятельности. В ней тесно переплетены и строго уравновешены наука, техника  искусство.  Только соразмерное, гармоничное  единство этих начал делает возводимое человеком сооружение памятником архитектуры, неподвластным времени, подобно памятникам литературы, ваяния, музыки</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64835.jpg"/>
          <p:cNvPicPr>
            <a:picLocks noGrp="1" noChangeAspect="1"/>
          </p:cNvPicPr>
          <p:nvPr>
            <p:ph idx="1"/>
          </p:nvPr>
        </p:nvPicPr>
        <p:blipFill>
          <a:blip r:embed="rId2"/>
          <a:stretch>
            <a:fillRect/>
          </a:stretch>
        </p:blipFill>
        <p:spPr>
          <a:xfrm>
            <a:off x="1857356" y="-1"/>
            <a:ext cx="4929222" cy="3474053"/>
          </a:xfrm>
        </p:spPr>
      </p:pic>
      <p:sp>
        <p:nvSpPr>
          <p:cNvPr id="5" name="Прямоугольник 4"/>
          <p:cNvSpPr/>
          <p:nvPr/>
        </p:nvSpPr>
        <p:spPr>
          <a:xfrm>
            <a:off x="0" y="3441680"/>
            <a:ext cx="9144000" cy="3416320"/>
          </a:xfrm>
          <a:prstGeom prst="rect">
            <a:avLst/>
          </a:prstGeom>
        </p:spPr>
        <p:txBody>
          <a:bodyPr wrap="square">
            <a:spAutoFit/>
          </a:bodyPr>
          <a:lstStyle/>
          <a:p>
            <a:r>
              <a:rPr lang="ru-RU" sz="2400" dirty="0" smtClean="0"/>
              <a:t> Архитектура бесконечно разнообразна.  И все же самый древний храм и современный дом, подобно человеческим лицам, имеют множество общих черт. В своем творчестве архитекторы располагают только строительным материалом и пространством. Все остальное в архитектурном облике здания архитектор создает собственной фантазией. В качестве художественных средств он использует композицию, пропорциональное соотношение здания и его частей, живопись и скульптуру, окружающую природу и застройку.</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lstStyle/>
          <a:p>
            <a:r>
              <a:rPr lang="ru-RU" dirty="0" smtClean="0"/>
              <a:t>Композиция здания</a:t>
            </a:r>
            <a:endParaRPr lang="ru-RU" dirty="0"/>
          </a:p>
        </p:txBody>
      </p:sp>
      <p:pic>
        <p:nvPicPr>
          <p:cNvPr id="4" name="Содержимое 3" descr="russia-blagen.jpg"/>
          <p:cNvPicPr>
            <a:picLocks noGrp="1" noChangeAspect="1"/>
          </p:cNvPicPr>
          <p:nvPr>
            <p:ph idx="1"/>
          </p:nvPr>
        </p:nvPicPr>
        <p:blipFill>
          <a:blip r:embed="rId2"/>
          <a:stretch>
            <a:fillRect/>
          </a:stretch>
        </p:blipFill>
        <p:spPr>
          <a:xfrm>
            <a:off x="5857884" y="1500174"/>
            <a:ext cx="3071802" cy="4619251"/>
          </a:xfrm>
        </p:spPr>
      </p:pic>
      <p:sp>
        <p:nvSpPr>
          <p:cNvPr id="5" name="Прямоугольник 4"/>
          <p:cNvSpPr/>
          <p:nvPr/>
        </p:nvSpPr>
        <p:spPr>
          <a:xfrm>
            <a:off x="214282" y="1428736"/>
            <a:ext cx="5429288" cy="4893647"/>
          </a:xfrm>
          <a:prstGeom prst="rect">
            <a:avLst/>
          </a:prstGeom>
        </p:spPr>
        <p:txBody>
          <a:bodyPr wrap="square">
            <a:spAutoFit/>
          </a:bodyPr>
          <a:lstStyle/>
          <a:p>
            <a:r>
              <a:rPr lang="ru-RU" sz="2400" dirty="0" smtClean="0"/>
              <a:t>Например, собор Василия Блаженного на Красной площади в Москве. Это композиция из десяти различных храмов, каждый храм геометрически симметричен. Однако собор как целое не обладает ни зеркальной, ни поворотной симметрией. Архитектурные формы собора как бы накладываются друг на друга, пересекаются, поднимаются, и завершаются центральным шатром. И все это настолько гармонично, что вызывает ощущение праздника.</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Villa_Rotonda_front.jpg"/>
          <p:cNvPicPr>
            <a:picLocks noGrp="1" noChangeAspect="1"/>
          </p:cNvPicPr>
          <p:nvPr>
            <p:ph idx="1"/>
          </p:nvPr>
        </p:nvPicPr>
        <p:blipFill>
          <a:blip r:embed="rId2"/>
          <a:stretch>
            <a:fillRect/>
          </a:stretch>
        </p:blipFill>
        <p:spPr>
          <a:xfrm>
            <a:off x="1643042" y="0"/>
            <a:ext cx="5574562" cy="3755861"/>
          </a:xfrm>
        </p:spPr>
      </p:pic>
      <p:sp>
        <p:nvSpPr>
          <p:cNvPr id="5" name="Прямоугольник 4"/>
          <p:cNvSpPr/>
          <p:nvPr/>
        </p:nvSpPr>
        <p:spPr>
          <a:xfrm>
            <a:off x="0" y="3714752"/>
            <a:ext cx="9144000" cy="3046988"/>
          </a:xfrm>
          <a:prstGeom prst="rect">
            <a:avLst/>
          </a:prstGeom>
        </p:spPr>
        <p:txBody>
          <a:bodyPr wrap="square">
            <a:spAutoFit/>
          </a:bodyPr>
          <a:lstStyle/>
          <a:p>
            <a:r>
              <a:rPr lang="ru-RU" sz="2400" dirty="0" smtClean="0"/>
              <a:t>Впечатление от здания во многом зависит от ритма, т.е. от четкого распределения и повторения в определенном порядке объемов зданий или отдельных архитектурных форм на здании (колонн, окон, рельефов и т.д.). Преобладание элементов вертикального ритма - колонн, арок, проемов, пилястр - создает впечатление облегченности, устремленности вверх. Наоборот, горизонтальный ритм - карнизы, фризы, пояса и тяги - придает зданию впечатление приземистости, устойчивости</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49726-thumb.jpg"/>
          <p:cNvPicPr>
            <a:picLocks noGrp="1" noChangeAspect="1"/>
          </p:cNvPicPr>
          <p:nvPr>
            <p:ph idx="1"/>
          </p:nvPr>
        </p:nvPicPr>
        <p:blipFill>
          <a:blip r:embed="rId2"/>
          <a:stretch>
            <a:fillRect/>
          </a:stretch>
        </p:blipFill>
        <p:spPr>
          <a:xfrm>
            <a:off x="428596" y="1214422"/>
            <a:ext cx="3001914" cy="4525963"/>
          </a:xfrm>
        </p:spPr>
      </p:pic>
      <p:sp>
        <p:nvSpPr>
          <p:cNvPr id="5" name="Прямоугольник 4"/>
          <p:cNvSpPr/>
          <p:nvPr/>
        </p:nvSpPr>
        <p:spPr>
          <a:xfrm>
            <a:off x="3929058" y="1643050"/>
            <a:ext cx="4572000" cy="3108543"/>
          </a:xfrm>
          <a:prstGeom prst="rect">
            <a:avLst/>
          </a:prstGeom>
        </p:spPr>
        <p:txBody>
          <a:bodyPr>
            <a:spAutoFit/>
          </a:bodyPr>
          <a:lstStyle/>
          <a:p>
            <a:r>
              <a:rPr lang="ru-RU" sz="2800" dirty="0" smtClean="0"/>
              <a:t>В архитектуре, как и в других видах искусства, существует понятие стиля, т.е. исторически сложившейся совокупности художественных средств и приемов.</a:t>
            </a: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nt1.jpg"/>
          <p:cNvPicPr>
            <a:picLocks noGrp="1" noChangeAspect="1"/>
          </p:cNvPicPr>
          <p:nvPr>
            <p:ph idx="1"/>
          </p:nvPr>
        </p:nvPicPr>
        <p:blipFill>
          <a:blip r:embed="rId2"/>
          <a:stretch>
            <a:fillRect/>
          </a:stretch>
        </p:blipFill>
        <p:spPr>
          <a:xfrm>
            <a:off x="285720" y="1142984"/>
            <a:ext cx="3857652" cy="4619942"/>
          </a:xfrm>
        </p:spPr>
      </p:pic>
      <p:sp>
        <p:nvSpPr>
          <p:cNvPr id="5" name="Прямоугольник 4"/>
          <p:cNvSpPr/>
          <p:nvPr/>
        </p:nvSpPr>
        <p:spPr>
          <a:xfrm>
            <a:off x="4357686" y="1357298"/>
            <a:ext cx="4572000" cy="3416320"/>
          </a:xfrm>
          <a:prstGeom prst="rect">
            <a:avLst/>
          </a:prstGeom>
        </p:spPr>
        <p:txBody>
          <a:bodyPr>
            <a:spAutoFit/>
          </a:bodyPr>
          <a:lstStyle/>
          <a:p>
            <a:r>
              <a:rPr lang="ru-RU" sz="2400" dirty="0" smtClean="0"/>
              <a:t>Греческие зодчие впервые в истории строительства создали архитектурный ордер, т.е. установили четкие правила художественной обработки внешней формы конструкций, определили порядок размещения деталей и их размеры.</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5961518_1211985398_SHartrskiy_sobor.jpg"/>
          <p:cNvPicPr>
            <a:picLocks noGrp="1" noChangeAspect="1"/>
          </p:cNvPicPr>
          <p:nvPr>
            <p:ph idx="1"/>
          </p:nvPr>
        </p:nvPicPr>
        <p:blipFill>
          <a:blip r:embed="rId2"/>
          <a:stretch>
            <a:fillRect/>
          </a:stretch>
        </p:blipFill>
        <p:spPr>
          <a:xfrm>
            <a:off x="5143504" y="928670"/>
            <a:ext cx="3643338" cy="4857784"/>
          </a:xfrm>
        </p:spPr>
      </p:pic>
      <p:sp>
        <p:nvSpPr>
          <p:cNvPr id="5" name="Прямоугольник 4"/>
          <p:cNvSpPr/>
          <p:nvPr/>
        </p:nvSpPr>
        <p:spPr>
          <a:xfrm>
            <a:off x="357158" y="857232"/>
            <a:ext cx="4572000" cy="5262979"/>
          </a:xfrm>
          <a:prstGeom prst="rect">
            <a:avLst/>
          </a:prstGeom>
        </p:spPr>
        <p:txBody>
          <a:bodyPr>
            <a:spAutoFit/>
          </a:bodyPr>
          <a:lstStyle/>
          <a:p>
            <a:r>
              <a:rPr lang="ru-RU" sz="2400" dirty="0" smtClean="0"/>
              <a:t> В средние века возник ГОТИЧЕСКИЙ стиль. Готические здания отличаются обилием ажурных, как кружева, украшений, скульптур, орнаментов, поэтому и снаружи, и внутри они производят впечатление  легкости и воздушности. Окна, порталы, своды имеют характерную стрельчатую форму. Фасады сооружений обладали зеркальной (осевой) симметрией.</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uomo_Firenze.jpg"/>
          <p:cNvPicPr>
            <a:picLocks noGrp="1" noChangeAspect="1"/>
          </p:cNvPicPr>
          <p:nvPr>
            <p:ph idx="1"/>
          </p:nvPr>
        </p:nvPicPr>
        <p:blipFill>
          <a:blip r:embed="rId2"/>
          <a:stretch>
            <a:fillRect/>
          </a:stretch>
        </p:blipFill>
        <p:spPr>
          <a:xfrm>
            <a:off x="1357290" y="2786058"/>
            <a:ext cx="6256026" cy="3794400"/>
          </a:xfrm>
        </p:spPr>
      </p:pic>
      <p:sp>
        <p:nvSpPr>
          <p:cNvPr id="5" name="Прямоугольник 4"/>
          <p:cNvSpPr/>
          <p:nvPr/>
        </p:nvSpPr>
        <p:spPr>
          <a:xfrm>
            <a:off x="0" y="0"/>
            <a:ext cx="9144000" cy="2677656"/>
          </a:xfrm>
          <a:prstGeom prst="rect">
            <a:avLst/>
          </a:prstGeom>
        </p:spPr>
        <p:txBody>
          <a:bodyPr wrap="square">
            <a:spAutoFit/>
          </a:bodyPr>
          <a:lstStyle/>
          <a:p>
            <a:r>
              <a:rPr lang="ru-RU" sz="2400" dirty="0" smtClean="0"/>
              <a:t>Архитекторы Возрождения создали стиль - РЕНЕССАНС, в котором использовали наследие античного искусства, греческие архитектурные ордеры. Правда, они применили их по-новому, более свободно, с отступлением от античных канонов, в других пропорциях и размерах, в сочетании с другими архитектурными элементами. Здания в стиле ренессанс были строгими по форме, с четкими прямыми линиями. Сохраняется симметрия фасадов.</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614</Words>
  <Application>Microsoft Office PowerPoint</Application>
  <PresentationFormat>Экран (4:3)</PresentationFormat>
  <Paragraphs>16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Симметрия в архитектуре</vt:lpstr>
      <vt:lpstr>Слайд 2</vt:lpstr>
      <vt:lpstr>Слайд 3</vt:lpstr>
      <vt:lpstr>Композиция здания</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Симметрия в архитектуре</dc:title>
  <dc:creator>карина</dc:creator>
  <cp:lastModifiedBy>карина</cp:lastModifiedBy>
  <cp:revision>3</cp:revision>
  <dcterms:created xsi:type="dcterms:W3CDTF">2012-03-06T17:44:55Z</dcterms:created>
  <dcterms:modified xsi:type="dcterms:W3CDTF">2012-03-06T18:08:56Z</dcterms:modified>
</cp:coreProperties>
</file>