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0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27.11.2013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ransition spd="slow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1285860"/>
            <a:ext cx="7681938" cy="2786082"/>
          </a:xfrm>
        </p:spPr>
        <p:txBody>
          <a:bodyPr/>
          <a:lstStyle/>
          <a:p>
            <a:pPr algn="ctr"/>
            <a:r>
              <a:rPr lang="uk-UA" i="1" dirty="0" smtClean="0">
                <a:solidFill>
                  <a:schemeClr val="tx1"/>
                </a:solidFill>
              </a:rPr>
              <a:t>Види грошей</a:t>
            </a:r>
            <a:endParaRPr lang="uk-UA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0"/>
            <a:ext cx="8229600" cy="714356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Кредитна картка</a:t>
            </a:r>
            <a:endParaRPr lang="uk-UA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2714644"/>
          </a:xfrm>
        </p:spPr>
        <p:txBody>
          <a:bodyPr/>
          <a:lstStyle/>
          <a:p>
            <a:pPr>
              <a:buNone/>
            </a:pPr>
            <a:r>
              <a:rPr lang="uk-UA" b="1" i="1" dirty="0" smtClean="0"/>
              <a:t>		</a:t>
            </a:r>
            <a:r>
              <a:rPr lang="uk-UA" sz="3200" b="1" i="1" dirty="0" smtClean="0">
                <a:latin typeface="Times New Roman" pitchFamily="18" charset="0"/>
                <a:cs typeface="Times New Roman" pitchFamily="18" charset="0"/>
              </a:rPr>
              <a:t>Кредитна картка </a:t>
            </a: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(платіжна картка) – стандартизований пластиковій документ, який дає можливість власникові розрахуватися коштами, що є на його рахунку.</a:t>
            </a:r>
            <a:endParaRPr lang="uk-UA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F:\ИРКЕВИЧ\УНИВЕР\3\фінансі\Credit-card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28" y="3714752"/>
            <a:ext cx="3919538" cy="293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 descr="C:\Users\admin\Desktop\7916202fe49edb29f26246c11883635f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44" y="3429000"/>
            <a:ext cx="4457700" cy="288607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0"/>
            <a:ext cx="8229600" cy="714356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Банківський рахунок</a:t>
            </a:r>
            <a:endParaRPr lang="uk-UA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857232"/>
            <a:ext cx="8229600" cy="35719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uk-UA" b="1" dirty="0" smtClean="0"/>
              <a:t>		</a:t>
            </a:r>
            <a:r>
              <a:rPr lang="vi-VN" b="1" dirty="0" smtClean="0"/>
              <a:t>Б</a:t>
            </a:r>
            <a:r>
              <a:rPr lang="uk-UA" b="1" dirty="0" smtClean="0"/>
              <a:t>а</a:t>
            </a:r>
            <a:r>
              <a:rPr lang="vi-VN" b="1" dirty="0" smtClean="0"/>
              <a:t>нківський рах</a:t>
            </a:r>
            <a:r>
              <a:rPr lang="uk-UA" b="1" dirty="0" smtClean="0"/>
              <a:t>у</a:t>
            </a:r>
            <a:r>
              <a:rPr lang="vi-VN" b="1" dirty="0" smtClean="0"/>
              <a:t>нок</a:t>
            </a:r>
            <a:r>
              <a:rPr lang="vi-VN" dirty="0" smtClean="0"/>
              <a:t> — рахунок, на якому обліковуються власні кошти, вимоги, зобов'язання банку стосовно його клієнтів і контрагентів та які дають можливість здійснювати переказ коштів за допомогою банківських платіжних інструментів.</a:t>
            </a:r>
          </a:p>
          <a:p>
            <a:pPr>
              <a:buNone/>
            </a:pPr>
            <a:r>
              <a:rPr lang="uk-UA" dirty="0" smtClean="0"/>
              <a:t>	</a:t>
            </a:r>
            <a:r>
              <a:rPr lang="vi-VN" dirty="0" smtClean="0"/>
              <a:t>Операції по банківському рахунку проводять відповідно до Закону України «Про платіжні системи та переказ коштів в Україні» та підзаконних актів Національного банку України.</a:t>
            </a:r>
          </a:p>
          <a:p>
            <a:endParaRPr lang="uk-UA" dirty="0"/>
          </a:p>
        </p:txBody>
      </p:sp>
      <p:pic>
        <p:nvPicPr>
          <p:cNvPr id="3074" name="Picture 2" descr="C:\Users\admin\Desktop\8528daa5f569343a0025bbf25ddfaee5_M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4286256"/>
            <a:ext cx="3643338" cy="2340144"/>
          </a:xfrm>
          <a:prstGeom prst="rect">
            <a:avLst/>
          </a:prstGeom>
          <a:noFill/>
        </p:spPr>
      </p:pic>
      <p:pic>
        <p:nvPicPr>
          <p:cNvPr id="3075" name="Picture 3" descr="C:\Users\admin\Desktop\завантаження (1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29124" y="4071942"/>
            <a:ext cx="4559917" cy="264320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blinds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785794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“ Майже гроші ”</a:t>
            </a:r>
            <a:endParaRPr lang="uk-UA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785794"/>
            <a:ext cx="8229600" cy="3286148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"Майже гроші" - це визначені високоліквідні фінансові активи, такі, як безчекові ощадні рахунки, строкові вклади і короткострокові державні цінні папери, що хоча і не функціонують безпосередньо як засіб звертання, але можуть легко і без ризику фінансових утрат переводитися в чи готівку чекові рахунки.</a:t>
            </a:r>
            <a:endParaRPr lang="uk-UA" dirty="0"/>
          </a:p>
        </p:txBody>
      </p:sp>
      <p:pic>
        <p:nvPicPr>
          <p:cNvPr id="4098" name="Picture 2" descr="C:\Users\admin\Desktop\1364037914_bank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3174" y="3786190"/>
            <a:ext cx="3571900" cy="285752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lus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621510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3600" b="1" i="1" dirty="0" smtClean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600" b="1" i="1" dirty="0" smtClean="0">
                <a:latin typeface="Times New Roman" pitchFamily="18" charset="0"/>
                <a:cs typeface="Times New Roman" pitchFamily="18" charset="0"/>
              </a:rPr>
              <a:t>Гроші</a:t>
            </a: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 – це специфічний товар, що має властивість обмінюватись на будь-який інший товар, тобто є загальним еквівалентом та посередником при обміні на інші товари.</a:t>
            </a:r>
            <a:endParaRPr lang="uk-UA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admin\Desktop\20081026012055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84" y="3357562"/>
            <a:ext cx="4762500" cy="311467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edg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F:\ИРКЕВИЧ\УНИВЕР\3\фінансі\0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2" y="357166"/>
            <a:ext cx="8827146" cy="62319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0"/>
            <a:ext cx="8229600" cy="1143000"/>
          </a:xfrm>
        </p:spPr>
        <p:txBody>
          <a:bodyPr>
            <a:normAutofit/>
          </a:bodyPr>
          <a:lstStyle/>
          <a:p>
            <a:r>
              <a:rPr lang="uk-UA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Існує декілька видів грошей за матеріальними носіями,а саме:</a:t>
            </a:r>
            <a:endParaRPr lang="uk-UA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472518" cy="542928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uk-UA" sz="3200" dirty="0" smtClean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► Монети	</a:t>
            </a:r>
          </a:p>
          <a:p>
            <a:pPr>
              <a:buNone/>
            </a:pP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 ► Паперові гроші</a:t>
            </a:r>
          </a:p>
          <a:p>
            <a:pPr>
              <a:buNone/>
            </a:pP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 ► Чек</a:t>
            </a:r>
          </a:p>
          <a:p>
            <a:pPr>
              <a:buNone/>
            </a:pP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 ► Вексель</a:t>
            </a:r>
          </a:p>
          <a:p>
            <a:pPr>
              <a:buNone/>
            </a:pP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 ► Банкнота</a:t>
            </a:r>
          </a:p>
          <a:p>
            <a:pPr>
              <a:buNone/>
            </a:pP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 ► Кредитна картка</a:t>
            </a:r>
          </a:p>
          <a:p>
            <a:pPr>
              <a:buNone/>
            </a:pP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 ► Банківський рахунок</a:t>
            </a:r>
          </a:p>
          <a:p>
            <a:pPr>
              <a:buNone/>
            </a:pP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 ►“ Майже гроші ”</a:t>
            </a:r>
            <a:endParaRPr lang="uk-UA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blinds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785810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Монети</a:t>
            </a:r>
            <a:endParaRPr lang="uk-UA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928670"/>
            <a:ext cx="8229600" cy="4389120"/>
          </a:xfrm>
        </p:spPr>
        <p:txBody>
          <a:bodyPr/>
          <a:lstStyle/>
          <a:p>
            <a:pPr>
              <a:spcBef>
                <a:spcPts val="580"/>
              </a:spcBef>
              <a:buNone/>
              <a:defRPr/>
            </a:pPr>
            <a:r>
              <a:rPr lang="uk-UA" b="1" i="1" dirty="0" smtClean="0"/>
              <a:t> 		</a:t>
            </a:r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Монети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грошовий знак, виготовлений з металу (золота, срібла, міді або сплавів) встановлених законом ваги і форми, що використовуються як засіб грошового обігу та платежу.</a:t>
            </a:r>
          </a:p>
          <a:p>
            <a:pPr>
              <a:spcBef>
                <a:spcPts val="580"/>
              </a:spcBef>
              <a:buNone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	Перші монети з'явилися майже двадцять шість </a:t>
            </a:r>
          </a:p>
          <a:p>
            <a:pPr marL="0">
              <a:spcBef>
                <a:spcPts val="0"/>
              </a:spcBef>
              <a:buNone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століть тому в Стародавньому Китаї</a:t>
            </a:r>
          </a:p>
          <a:p>
            <a:pPr marL="0">
              <a:spcBef>
                <a:spcPts val="0"/>
              </a:spcBef>
              <a:buNone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і Лідійській державі.</a:t>
            </a:r>
          </a:p>
          <a:p>
            <a:pPr marL="0">
              <a:spcBef>
                <a:spcPts val="0"/>
              </a:spcBef>
              <a:buNone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В Київській Русі перші карбовані</a:t>
            </a:r>
          </a:p>
          <a:p>
            <a:pPr marL="0">
              <a:spcBef>
                <a:spcPts val="0"/>
              </a:spcBef>
              <a:buNone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монети датуються ІХ-Х століття</a:t>
            </a:r>
            <a:r>
              <a:rPr lang="ru-RU" sz="2400" dirty="0" smtClean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м.</a:t>
            </a:r>
            <a:endParaRPr lang="uk-UA" sz="2400" dirty="0">
              <a:solidFill>
                <a:schemeClr val="tx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1" name="Picture 3" descr="C:\Users\admin\Desktop\131168358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8" y="3429000"/>
            <a:ext cx="3286148" cy="328614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randomBar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857232"/>
          </a:xfrm>
        </p:spPr>
        <p:txBody>
          <a:bodyPr/>
          <a:lstStyle/>
          <a:p>
            <a:pPr algn="ctr"/>
            <a:r>
              <a:rPr lang="uk-UA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Паперові гроші </a:t>
            </a:r>
            <a:endParaRPr lang="uk-UA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207170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uk-UA" sz="2800" b="1" i="1" dirty="0" smtClean="0">
                <a:latin typeface="Times New Roman" pitchFamily="18" charset="0"/>
                <a:cs typeface="Times New Roman" pitchFamily="18" charset="0"/>
              </a:rPr>
              <a:t>Паперові гроші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– це нерозмінні на метал знаки вартості, що випускаються державою для покриття своїх (бюджетних) витрат і наділяються нею примусовим курсом, визнаються законодавчо обов'язковими до приймання у всі види платежів.</a:t>
            </a:r>
            <a:endParaRPr lang="uk-UA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5" name="Picture 3" descr="C:\Users\admin\Desktop\Scho-take-Hroshi-300x22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3504" y="3143248"/>
            <a:ext cx="3786214" cy="3571900"/>
          </a:xfrm>
          <a:prstGeom prst="rect">
            <a:avLst/>
          </a:prstGeom>
          <a:noFill/>
        </p:spPr>
      </p:pic>
      <p:pic>
        <p:nvPicPr>
          <p:cNvPr id="8" name="Picture 2" descr="F:\ИРКЕВИЧ\УНИВЕР\3\фінансі\86.jpg"/>
          <p:cNvPicPr>
            <a:picLocks noChangeAspect="1" noChangeArrowheads="1"/>
          </p:cNvPicPr>
          <p:nvPr/>
        </p:nvPicPr>
        <p:blipFill>
          <a:blip r:embed="rId3">
            <a:lum bright="4000" contrast="-4000"/>
          </a:blip>
          <a:srcRect/>
          <a:stretch>
            <a:fillRect/>
          </a:stretch>
        </p:blipFill>
        <p:spPr bwMode="auto">
          <a:xfrm>
            <a:off x="142844" y="3643314"/>
            <a:ext cx="4908550" cy="285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785794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Чек</a:t>
            </a:r>
            <a:endParaRPr lang="uk-UA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714356"/>
            <a:ext cx="8229600" cy="1428760"/>
          </a:xfrm>
        </p:spPr>
        <p:txBody>
          <a:bodyPr/>
          <a:lstStyle/>
          <a:p>
            <a:pPr>
              <a:buNone/>
            </a:pPr>
            <a:r>
              <a:rPr lang="uk-UA" sz="2800" b="1" dirty="0" smtClean="0">
                <a:solidFill>
                  <a:schemeClr val="tx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		</a:t>
            </a:r>
            <a:r>
              <a:rPr lang="uk-UA" sz="2800" b="1" i="1" dirty="0" smtClean="0">
                <a:latin typeface="Times New Roman" pitchFamily="18" charset="0"/>
                <a:cs typeface="Times New Roman" pitchFamily="18" charset="0"/>
              </a:rPr>
              <a:t>Чек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– стандартизоване письмове розпорядження платника своєму банку виплатити зазначену суму грошей пред'явнику  чеку.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F:\ИРКЕВИЧ\УНИВЕР\3\фінансі\4write_a_check_step4_writing.jpg"/>
          <p:cNvPicPr>
            <a:picLocks noChangeAspect="1" noChangeArrowheads="1"/>
          </p:cNvPicPr>
          <p:nvPr/>
        </p:nvPicPr>
        <p:blipFill>
          <a:blip r:embed="rId2">
            <a:lum bright="-6000" contrast="-2000"/>
          </a:blip>
          <a:srcRect/>
          <a:stretch>
            <a:fillRect/>
          </a:stretch>
        </p:blipFill>
        <p:spPr bwMode="auto">
          <a:xfrm rot="20613223">
            <a:off x="150140" y="4765113"/>
            <a:ext cx="3722687" cy="1598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214282" y="2071678"/>
            <a:ext cx="400052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274320">
              <a:lnSpc>
                <a:spcPct val="120000"/>
              </a:lnSpc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Вперше  чеки з'явилися в обігу в XVI - ХVIІ століттях  у  Великобританії та   Нідерландах.</a:t>
            </a:r>
          </a:p>
          <a:p>
            <a:pPr indent="-274320">
              <a:lnSpc>
                <a:spcPct val="120000"/>
              </a:lnSpc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 розвитком кредитної системи</a:t>
            </a:r>
          </a:p>
          <a:p>
            <a:pPr indent="-274320">
              <a:lnSpc>
                <a:spcPct val="120000"/>
              </a:lnSpc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вони отримали широке  </a:t>
            </a:r>
          </a:p>
          <a:p>
            <a:pPr indent="-274320">
              <a:lnSpc>
                <a:spcPct val="120000"/>
              </a:lnSpc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розповсюдження.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286248" y="2000240"/>
            <a:ext cx="4572000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274320">
              <a:spcBef>
                <a:spcPts val="580"/>
              </a:spcBef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Розрізняють три основні види чеків:</a:t>
            </a:r>
          </a:p>
          <a:p>
            <a:pPr marL="274320" indent="-274320">
              <a:spcBef>
                <a:spcPts val="580"/>
              </a:spcBef>
              <a:buFont typeface="Wingdings 2"/>
              <a:buChar char=""/>
              <a:defRPr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>
              <a:spcBef>
                <a:spcPts val="580"/>
              </a:spcBef>
              <a:buFont typeface="Wingdings 2"/>
              <a:buChar char=""/>
              <a:defRPr/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іменний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– чек на певну суму без права передачі;</a:t>
            </a:r>
          </a:p>
          <a:p>
            <a:pPr marL="274320" indent="-274320">
              <a:spcBef>
                <a:spcPts val="580"/>
              </a:spcBef>
              <a:buFont typeface="Wingdings 2"/>
              <a:buChar char=""/>
              <a:defRPr/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на пред'явника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– чек без вказівки одержувача;</a:t>
            </a:r>
          </a:p>
          <a:p>
            <a:pPr marL="274320" indent="-274320">
              <a:spcBef>
                <a:spcPts val="580"/>
              </a:spcBef>
              <a:buFont typeface="Wingdings 2"/>
              <a:buChar char=""/>
              <a:defRPr/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ордерний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– чек на певну суму з правом передачі шляхом індосаменту на звороті документу.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642918"/>
          </a:xfrm>
        </p:spPr>
        <p:txBody>
          <a:bodyPr>
            <a:noAutofit/>
          </a:bodyPr>
          <a:lstStyle/>
          <a:p>
            <a:pPr algn="ctr"/>
            <a:r>
              <a:rPr lang="uk-UA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Вексель</a:t>
            </a:r>
            <a:endParaRPr lang="uk-UA" sz="4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642918"/>
            <a:ext cx="8229600" cy="307183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uk-UA" sz="2800" b="1" i="1" dirty="0" smtClean="0"/>
              <a:t>		Вексель </a:t>
            </a:r>
            <a:r>
              <a:rPr lang="uk-UA" sz="2800" dirty="0" smtClean="0"/>
              <a:t>– строго стандартизований документ, виключно на паперовому носії, який містить безумовне, безспірне абстрактне зобов'язання (для прямого векселя) чи такий самий наказ (для переказного векселя) сплатити забезпечену грошами суму пред'явнику векселя в певний строк. </a:t>
            </a:r>
          </a:p>
          <a:p>
            <a:endParaRPr lang="uk-UA" dirty="0"/>
          </a:p>
        </p:txBody>
      </p:sp>
      <p:pic>
        <p:nvPicPr>
          <p:cNvPr id="4" name="Picture 2" descr="F:\ИРКЕВИЧ\УНИВЕР\3\фінансі\be_5_4_2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3357562"/>
            <a:ext cx="3571868" cy="1703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 descr="F:\ИРКЕВИЧ\УНИВЕР\3\фінансі\be_5_4_3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5072074"/>
            <a:ext cx="3593603" cy="1785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8" name="Picture 2" descr="C:\Users\admin\Desktop\59564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00562" y="3500438"/>
            <a:ext cx="4420905" cy="2995613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0"/>
            <a:ext cx="8229600" cy="500042"/>
          </a:xfrm>
        </p:spPr>
        <p:txBody>
          <a:bodyPr>
            <a:noAutofit/>
          </a:bodyPr>
          <a:lstStyle/>
          <a:p>
            <a:pPr algn="ctr"/>
            <a:r>
              <a:rPr lang="uk-UA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Банкнота</a:t>
            </a:r>
            <a:endParaRPr lang="uk-UA" sz="4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500042"/>
            <a:ext cx="8229600" cy="438912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uk-UA" b="1" dirty="0" smtClean="0"/>
              <a:t>		</a:t>
            </a:r>
            <a:r>
              <a:rPr lang="vi-VN" b="1" dirty="0" smtClean="0"/>
              <a:t>Банкн</a:t>
            </a:r>
            <a:r>
              <a:rPr lang="uk-UA" b="1" dirty="0" smtClean="0"/>
              <a:t>о</a:t>
            </a:r>
            <a:r>
              <a:rPr lang="vi-VN" b="1" dirty="0" smtClean="0"/>
              <a:t>та</a:t>
            </a:r>
            <a:r>
              <a:rPr lang="vi-VN" dirty="0" smtClean="0"/>
              <a:t>  — банківські білети, кредитні знаки грошей, безтермінові грошові зобов'язання</a:t>
            </a:r>
            <a:r>
              <a:rPr lang="uk-UA" dirty="0" smtClean="0"/>
              <a:t> </a:t>
            </a:r>
            <a:r>
              <a:rPr lang="vi-VN" dirty="0" smtClean="0"/>
              <a:t>емісійного банку, виготовлені з паперу або пластика, зазвичай прямокутної форми. Банкноти випускаються центральними банкамидержав і обов'язкові до прийому на всій їх території нарівні з монетами.</a:t>
            </a:r>
            <a:r>
              <a:rPr lang="uk-UA" dirty="0" smtClean="0"/>
              <a:t>	</a:t>
            </a:r>
          </a:p>
          <a:p>
            <a:pPr>
              <a:buNone/>
            </a:pPr>
            <a:r>
              <a:rPr lang="uk-UA" dirty="0" smtClean="0"/>
              <a:t>		</a:t>
            </a:r>
            <a:r>
              <a:rPr lang="vi-VN" dirty="0" smtClean="0"/>
              <a:t>Банкноти, грошові знаки, що їх випускають в обіг центральніемісійні банки, на даний час — основний вид паперових грошей.</a:t>
            </a:r>
          </a:p>
          <a:p>
            <a:pPr>
              <a:buNone/>
            </a:pPr>
            <a:r>
              <a:rPr lang="uk-UA" dirty="0" smtClean="0"/>
              <a:t>		</a:t>
            </a:r>
            <a:r>
              <a:rPr lang="vi-VN" dirty="0" smtClean="0"/>
              <a:t>Банкноти класифікуються починаючи з </a:t>
            </a:r>
            <a:r>
              <a:rPr lang="en-US" dirty="0" smtClean="0"/>
              <a:t>XIX </a:t>
            </a:r>
            <a:r>
              <a:rPr lang="vi-VN" dirty="0" smtClean="0"/>
              <a:t>століття за своїми особливостями на:</a:t>
            </a:r>
          </a:p>
          <a:p>
            <a:pPr>
              <a:buNone/>
            </a:pPr>
            <a:r>
              <a:rPr lang="vi-VN" dirty="0" smtClean="0"/>
              <a:t>●</a:t>
            </a:r>
            <a:r>
              <a:rPr lang="uk-UA" dirty="0" smtClean="0"/>
              <a:t>  </a:t>
            </a:r>
            <a:r>
              <a:rPr lang="vi-VN" dirty="0" smtClean="0"/>
              <a:t>класичні (</a:t>
            </a:r>
            <a:r>
              <a:rPr lang="vi-VN" i="1" dirty="0" smtClean="0"/>
              <a:t>розмінні</a:t>
            </a:r>
            <a:r>
              <a:rPr lang="vi-VN" dirty="0" smtClean="0"/>
              <a:t>) банкноти, що підлягають розміну на золото чи срібло, випуск яких дозволяється лише при умові наявності у емісійного банку металевого забезпечення (золотий запас банку);</a:t>
            </a:r>
          </a:p>
          <a:p>
            <a:pPr>
              <a:buNone/>
            </a:pPr>
            <a:r>
              <a:rPr lang="vi-VN" dirty="0" smtClean="0"/>
              <a:t>●</a:t>
            </a:r>
            <a:r>
              <a:rPr lang="uk-UA" dirty="0" smtClean="0"/>
              <a:t>  </a:t>
            </a:r>
            <a:r>
              <a:rPr lang="vi-VN" dirty="0" smtClean="0"/>
              <a:t>кредитні зобов'язання, облігації, що мали за деяким виключенням силу законного платіжного засобу: чверть податків мала бути, наприклад у Прусії в </a:t>
            </a:r>
            <a:r>
              <a:rPr lang="en-US" dirty="0" smtClean="0"/>
              <a:t>XIX </a:t>
            </a:r>
            <a:r>
              <a:rPr lang="vi-VN" dirty="0" smtClean="0"/>
              <a:t>столітті, виплачуватись у казначейських зобов'язаннях, замінених згодом на касові паперові гроші;</a:t>
            </a:r>
          </a:p>
          <a:p>
            <a:pPr>
              <a:buNone/>
            </a:pPr>
            <a:r>
              <a:rPr lang="vi-VN" dirty="0" smtClean="0"/>
              <a:t>●</a:t>
            </a:r>
            <a:r>
              <a:rPr lang="uk-UA" dirty="0" smtClean="0"/>
              <a:t>  </a:t>
            </a:r>
            <a:r>
              <a:rPr lang="vi-VN" dirty="0" smtClean="0"/>
              <a:t>зобов'язання позикової каси чи державні кредитні білети, що мали як державні кредитні гроші силу законного платіжного засобу лише щодо громадських кас. Їх розмін мав проводитись у майбутньому, або імперський банк повинен був викуповувати за готівкові гроші;</a:t>
            </a:r>
          </a:p>
          <a:p>
            <a:pPr>
              <a:buNone/>
            </a:pPr>
            <a:r>
              <a:rPr lang="vi-VN" dirty="0" smtClean="0"/>
              <a:t>●</a:t>
            </a:r>
            <a:r>
              <a:rPr lang="uk-UA" dirty="0" smtClean="0"/>
              <a:t>  </a:t>
            </a:r>
            <a:r>
              <a:rPr lang="vi-VN" dirty="0" smtClean="0"/>
              <a:t>звичайні паперові гроші, тобто грошові знаки з установленим державою примусовим курсом (законна платіжна спроможність), випущені нерозмінними на метал.</a:t>
            </a:r>
          </a:p>
          <a:p>
            <a:pPr>
              <a:buNone/>
            </a:pPr>
            <a:endParaRPr lang="uk-UA" dirty="0"/>
          </a:p>
        </p:txBody>
      </p:sp>
      <p:pic>
        <p:nvPicPr>
          <p:cNvPr id="1026" name="Picture 2" descr="C:\Users\admin\Desktop\завантаження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4857760"/>
            <a:ext cx="4357718" cy="184413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plit dir="in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</TotalTime>
  <Words>208</Words>
  <PresentationFormat>Экран (4:3)</PresentationFormat>
  <Paragraphs>48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Поток</vt:lpstr>
      <vt:lpstr>Види грошей</vt:lpstr>
      <vt:lpstr>Слайд 2</vt:lpstr>
      <vt:lpstr>Слайд 3</vt:lpstr>
      <vt:lpstr>Існує декілька видів грошей за матеріальними носіями,а саме:</vt:lpstr>
      <vt:lpstr>Монети</vt:lpstr>
      <vt:lpstr>Паперові гроші </vt:lpstr>
      <vt:lpstr>Чек</vt:lpstr>
      <vt:lpstr>Вексель</vt:lpstr>
      <vt:lpstr>Банкнота</vt:lpstr>
      <vt:lpstr>Кредитна картка</vt:lpstr>
      <vt:lpstr>Банківський рахунок</vt:lpstr>
      <vt:lpstr>“ Майже гроші ”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Види грошей</dc:title>
  <dc:creator>admin</dc:creator>
  <cp:lastModifiedBy>admin</cp:lastModifiedBy>
  <cp:revision>13</cp:revision>
  <dcterms:created xsi:type="dcterms:W3CDTF">2013-11-27T18:30:51Z</dcterms:created>
  <dcterms:modified xsi:type="dcterms:W3CDTF">2013-11-27T19:29:16Z</dcterms:modified>
</cp:coreProperties>
</file>