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B3014-E6DC-4391-AF42-E7DAC4AC5310}" type="datetimeFigureOut">
              <a:rPr lang="uk-UA" smtClean="0"/>
              <a:t>14.02.2015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D614-2AE7-4D1D-8B60-15AA55665C8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B3014-E6DC-4391-AF42-E7DAC4AC5310}" type="datetimeFigureOut">
              <a:rPr lang="uk-UA" smtClean="0"/>
              <a:t>14.02.2015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D614-2AE7-4D1D-8B60-15AA55665C8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B3014-E6DC-4391-AF42-E7DAC4AC5310}" type="datetimeFigureOut">
              <a:rPr lang="uk-UA" smtClean="0"/>
              <a:t>14.02.2015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D614-2AE7-4D1D-8B60-15AA55665C8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B3014-E6DC-4391-AF42-E7DAC4AC5310}" type="datetimeFigureOut">
              <a:rPr lang="uk-UA" smtClean="0"/>
              <a:t>14.02.2015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D614-2AE7-4D1D-8B60-15AA55665C8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B3014-E6DC-4391-AF42-E7DAC4AC5310}" type="datetimeFigureOut">
              <a:rPr lang="uk-UA" smtClean="0"/>
              <a:t>14.02.2015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D614-2AE7-4D1D-8B60-15AA55665C8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B3014-E6DC-4391-AF42-E7DAC4AC5310}" type="datetimeFigureOut">
              <a:rPr lang="uk-UA" smtClean="0"/>
              <a:t>14.02.2015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D614-2AE7-4D1D-8B60-15AA55665C8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B3014-E6DC-4391-AF42-E7DAC4AC5310}" type="datetimeFigureOut">
              <a:rPr lang="uk-UA" smtClean="0"/>
              <a:t>14.02.2015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D614-2AE7-4D1D-8B60-15AA55665C8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B3014-E6DC-4391-AF42-E7DAC4AC5310}" type="datetimeFigureOut">
              <a:rPr lang="uk-UA" smtClean="0"/>
              <a:t>14.02.2015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D614-2AE7-4D1D-8B60-15AA55665C8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B3014-E6DC-4391-AF42-E7DAC4AC5310}" type="datetimeFigureOut">
              <a:rPr lang="uk-UA" smtClean="0"/>
              <a:t>14.02.2015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D614-2AE7-4D1D-8B60-15AA55665C8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B3014-E6DC-4391-AF42-E7DAC4AC5310}" type="datetimeFigureOut">
              <a:rPr lang="uk-UA" smtClean="0"/>
              <a:t>14.02.2015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D614-2AE7-4D1D-8B60-15AA55665C8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B3014-E6DC-4391-AF42-E7DAC4AC5310}" type="datetimeFigureOut">
              <a:rPr lang="uk-UA" smtClean="0"/>
              <a:t>14.02.2015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D614-2AE7-4D1D-8B60-15AA55665C8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B3014-E6DC-4391-AF42-E7DAC4AC5310}" type="datetimeFigureOut">
              <a:rPr lang="uk-UA" smtClean="0"/>
              <a:t>14.02.2015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FD614-2AE7-4D1D-8B60-15AA55665C82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F510\Desktop\аудитор\36290_01_nomorerack_com_reportedly_hit_by_data_breach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2492896"/>
            <a:ext cx="6404248" cy="1656184"/>
          </a:xfrm>
        </p:spPr>
        <p:txBody>
          <a:bodyPr>
            <a:normAutofit/>
          </a:bodyPr>
          <a:lstStyle/>
          <a:p>
            <a:r>
              <a:rPr lang="uk-UA" sz="6600" b="1" dirty="0" smtClean="0">
                <a:solidFill>
                  <a:schemeClr val="accent2">
                    <a:lumMod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BatangChe" pitchFamily="49" charset="-127"/>
                <a:ea typeface="BatangChe" pitchFamily="49" charset="-127"/>
              </a:rPr>
              <a:t>АУДИТОР</a:t>
            </a:r>
            <a:endParaRPr lang="uk-UA" sz="6600" b="1" dirty="0">
              <a:solidFill>
                <a:schemeClr val="accent2">
                  <a:lumMod val="50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BatangChe" pitchFamily="49" charset="-127"/>
              <a:ea typeface="BatangChe" pitchFamily="49" charset="-127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76256" y="5661248"/>
            <a:ext cx="1832248" cy="936104"/>
          </a:xfrm>
        </p:spPr>
        <p:txBody>
          <a:bodyPr>
            <a:normAutofit fontScale="47500" lnSpcReduction="20000"/>
          </a:bodyPr>
          <a:lstStyle/>
          <a:p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Робота на урок економіки</a:t>
            </a:r>
            <a:b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учня 11- А класу</a:t>
            </a:r>
          </a:p>
          <a:p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Кармазіна Антона</a:t>
            </a:r>
            <a:endParaRPr lang="uk-UA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RF510\Desktop\аудитор\235346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16000" contrast="-5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764704"/>
            <a:ext cx="6491064" cy="490066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accent2">
                    <a:lumMod val="50000"/>
                  </a:schemeClr>
                </a:solidFill>
                <a:latin typeface="BatangChe" pitchFamily="49" charset="-127"/>
                <a:ea typeface="BatangChe" pitchFamily="49" charset="-127"/>
              </a:rPr>
              <a:t>Хто такий аудитор?</a:t>
            </a:r>
            <a:br>
              <a:rPr lang="uk-UA" b="1" dirty="0">
                <a:solidFill>
                  <a:schemeClr val="accent2">
                    <a:lumMod val="50000"/>
                  </a:schemeClr>
                </a:solidFill>
                <a:latin typeface="BatangChe" pitchFamily="49" charset="-127"/>
                <a:ea typeface="BatangChe" pitchFamily="49" charset="-127"/>
              </a:rPr>
            </a:br>
            <a:endParaRPr lang="uk-UA" dirty="0">
              <a:solidFill>
                <a:schemeClr val="accent2">
                  <a:lumMod val="50000"/>
                </a:schemeClr>
              </a:solidFill>
              <a:latin typeface="BatangChe" pitchFamily="49" charset="-127"/>
              <a:ea typeface="BatangChe" pitchFamily="49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33056" y="1916832"/>
            <a:ext cx="5410944" cy="4525963"/>
          </a:xfrm>
        </p:spPr>
        <p:txBody>
          <a:bodyPr>
            <a:normAutofit fontScale="85000" lnSpcReduction="20000"/>
          </a:bodyPr>
          <a:lstStyle/>
          <a:p>
            <a:pPr algn="r">
              <a:buNone/>
            </a:pP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    </a:t>
            </a:r>
            <a:r>
              <a:rPr lang="vi-VN" b="1" dirty="0" smtClean="0">
                <a:solidFill>
                  <a:schemeClr val="accent2">
                    <a:lumMod val="50000"/>
                  </a:schemeClr>
                </a:solidFill>
              </a:rPr>
              <a:t>Аудитор</a:t>
            </a:r>
            <a:r>
              <a:rPr lang="vi-VN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vi-VN" b="1" dirty="0" smtClean="0">
                <a:solidFill>
                  <a:schemeClr val="accent2">
                    <a:lumMod val="50000"/>
                  </a:schemeClr>
                </a:solidFill>
              </a:rPr>
              <a:t>— </a:t>
            </a:r>
            <a:r>
              <a:rPr lang="vi-VN" b="1" dirty="0">
                <a:solidFill>
                  <a:schemeClr val="accent2">
                    <a:lumMod val="50000"/>
                  </a:schemeClr>
                </a:solidFill>
              </a:rPr>
              <a:t>фізична особа, що має право перевіряти стан фінансово-господарської діяльності організацій та </a:t>
            </a:r>
            <a:r>
              <a:rPr lang="vi-VN" b="1" dirty="0" smtClean="0">
                <a:solidFill>
                  <a:schemeClr val="accent2">
                    <a:lumMod val="50000"/>
                  </a:schemeClr>
                </a:solidFill>
              </a:rPr>
              <a:t>установ</a:t>
            </a: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vi-VN" b="1" dirty="0" smtClean="0">
                <a:solidFill>
                  <a:schemeClr val="accent2">
                    <a:lumMod val="50000"/>
                  </a:schemeClr>
                </a:solidFill>
              </a:rPr>
              <a:t>на </a:t>
            </a:r>
            <a:r>
              <a:rPr lang="vi-VN" b="1" dirty="0">
                <a:solidFill>
                  <a:schemeClr val="accent2">
                    <a:lumMod val="50000"/>
                  </a:schemeClr>
                </a:solidFill>
              </a:rPr>
              <a:t>основі контракту, укладеного з </a:t>
            </a:r>
            <a:r>
              <a:rPr lang="vi-VN" b="1" dirty="0" smtClean="0">
                <a:solidFill>
                  <a:schemeClr val="accent2">
                    <a:lumMod val="50000"/>
                  </a:schemeClr>
                </a:solidFill>
              </a:rPr>
              <a:t>підприємством</a:t>
            </a:r>
            <a:r>
              <a:rPr lang="vi-VN" b="1" dirty="0">
                <a:solidFill>
                  <a:schemeClr val="accent2">
                    <a:lumMod val="50000"/>
                  </a:schemeClr>
                </a:solidFill>
              </a:rPr>
              <a:t> за визначену плату та в ході перевірки складати аудиторський висновок, який має юридичну силу в суді.</a:t>
            </a:r>
            <a:endParaRPr lang="uk-UA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RF510\Desktop\аудитор\auditornews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4644008" cy="5256583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uk-UA" b="1" dirty="0" smtClean="0"/>
              <a:t>      </a:t>
            </a: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Аудитор </a:t>
            </a:r>
            <a:r>
              <a:rPr lang="uk-UA" b="1" dirty="0">
                <a:solidFill>
                  <a:schemeClr val="accent2">
                    <a:lumMod val="50000"/>
                  </a:schemeClr>
                </a:solidFill>
              </a:rPr>
              <a:t>– це професія, яка має суспільне значення. Аудиторів офіційно призначають. Але спершу потрібно довести, що дана особа підходить для цієї професії і володіє фаховими знаннями та навичками, що підтверджено процедурами допуску до іспиту та його складання.</a:t>
            </a:r>
          </a:p>
          <a:p>
            <a:pPr algn="ctr">
              <a:buNone/>
            </a:pP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       Аудитор </a:t>
            </a:r>
            <a:r>
              <a:rPr lang="uk-UA" b="1" dirty="0">
                <a:solidFill>
                  <a:schemeClr val="accent2">
                    <a:lumMod val="50000"/>
                  </a:schemeClr>
                </a:solidFill>
              </a:rPr>
              <a:t>повинен мати вищу економічну освіту, необхідний досвід роботи. Це фахівець, який володіє широким кругозором у сфері економіки та фінансів, здатний брати відповідальність на себе.</a:t>
            </a:r>
          </a:p>
          <a:p>
            <a:pPr algn="ctr"/>
            <a:endParaRPr lang="uk-UA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</a:schemeClr>
            </a:gs>
            <a:gs pos="50000">
              <a:schemeClr val="tx2">
                <a:lumMod val="75000"/>
              </a:schemeClr>
            </a:gs>
            <a:gs pos="100000">
              <a:schemeClr val="tx2">
                <a:lumMod val="60000"/>
                <a:lumOff val="40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RF510\Desktop\аудитор\audit-complian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3429000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3645024"/>
            <a:ext cx="7715200" cy="2913187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uk-UA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     До обов'язків аудитора, зокрема, належать: проведення </a:t>
            </a:r>
            <a:r>
              <a:rPr lang="uk-UA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перевірки </a:t>
            </a:r>
            <a:r>
              <a:rPr lang="uk-UA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правильності бухгалтерського обліку підприємства, підтвердження повноти та достовірності річної фінансової звітності підприємства. Користувачами аудиторських висновків можуть бути засновники підприємства, державні регуляторні органи, інвестори, держава, суспільство.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RF510\Desktop\аудитор\auditor_banka_715.jpg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060848"/>
            <a:ext cx="4032448" cy="85010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У </a:t>
            </a:r>
            <a:r>
              <a:rPr lang="ru-RU" b="1" dirty="0" err="1">
                <a:solidFill>
                  <a:schemeClr val="bg2">
                    <a:lumMod val="10000"/>
                  </a:schemeClr>
                </a:solidFill>
              </a:rPr>
              <a:t>яких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2">
                    <a:lumMod val="10000"/>
                  </a:schemeClr>
                </a:solidFill>
              </a:rPr>
              <a:t>установах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2">
                    <a:lumMod val="10000"/>
                  </a:schemeClr>
                </a:solidFill>
              </a:rPr>
              <a:t>може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2">
                    <a:lumMod val="10000"/>
                  </a:schemeClr>
                </a:solidFill>
              </a:rPr>
              <a:t>працювати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 аудитор?</a:t>
            </a:r>
            <a:r>
              <a:rPr lang="ru-RU" b="1" dirty="0"/>
              <a:t/>
            </a:r>
            <a:br>
              <a:rPr lang="ru-RU" b="1" dirty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4008" y="1700808"/>
            <a:ext cx="4042792" cy="4425355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/>
              <a:t>     Приватна </a:t>
            </a:r>
            <a:r>
              <a:rPr lang="ru-RU" b="1" dirty="0"/>
              <a:t>практика, </a:t>
            </a:r>
            <a:r>
              <a:rPr lang="ru-RU" b="1" dirty="0" err="1"/>
              <a:t>аудиторські</a:t>
            </a:r>
            <a:r>
              <a:rPr lang="ru-RU" b="1" dirty="0"/>
              <a:t> </a:t>
            </a:r>
            <a:r>
              <a:rPr lang="ru-RU" b="1" dirty="0" err="1"/>
              <a:t>компанії</a:t>
            </a:r>
            <a:r>
              <a:rPr lang="ru-RU" b="1" dirty="0"/>
              <a:t>, </a:t>
            </a:r>
            <a:r>
              <a:rPr lang="ru-RU" b="1" dirty="0" err="1"/>
              <a:t>крупні</a:t>
            </a:r>
            <a:r>
              <a:rPr lang="ru-RU" b="1" dirty="0"/>
              <a:t> </a:t>
            </a:r>
            <a:r>
              <a:rPr lang="ru-RU" b="1" dirty="0" err="1"/>
              <a:t>фінансово-промислові</a:t>
            </a:r>
            <a:r>
              <a:rPr lang="ru-RU" b="1" dirty="0"/>
              <a:t> </a:t>
            </a:r>
            <a:r>
              <a:rPr lang="ru-RU" b="1" dirty="0" err="1"/>
              <a:t>групи</a:t>
            </a:r>
            <a:r>
              <a:rPr lang="ru-RU" b="1" dirty="0"/>
              <a:t> (на </a:t>
            </a:r>
            <a:r>
              <a:rPr lang="ru-RU" b="1" dirty="0" err="1"/>
              <a:t>позиції</a:t>
            </a:r>
            <a:r>
              <a:rPr lang="ru-RU" b="1" dirty="0"/>
              <a:t> </a:t>
            </a:r>
            <a:r>
              <a:rPr lang="ru-RU" b="1" dirty="0" err="1"/>
              <a:t>внутрішнього</a:t>
            </a:r>
            <a:r>
              <a:rPr lang="ru-RU" b="1" dirty="0"/>
              <a:t> аудитора), </a:t>
            </a:r>
            <a:r>
              <a:rPr lang="ru-RU" b="1" dirty="0" err="1"/>
              <a:t>державні</a:t>
            </a:r>
            <a:r>
              <a:rPr lang="ru-RU" b="1" dirty="0"/>
              <a:t> </a:t>
            </a:r>
            <a:r>
              <a:rPr lang="ru-RU" b="1" dirty="0" err="1"/>
              <a:t>регуляторні</a:t>
            </a:r>
            <a:r>
              <a:rPr lang="ru-RU" b="1" dirty="0"/>
              <a:t> </a:t>
            </a:r>
            <a:r>
              <a:rPr lang="ru-RU" b="1" dirty="0" err="1"/>
              <a:t>органи</a:t>
            </a:r>
            <a:r>
              <a:rPr lang="ru-RU" b="1" dirty="0"/>
              <a:t> </a:t>
            </a:r>
            <a:r>
              <a:rPr lang="ru-RU" b="1" dirty="0" err="1"/>
              <a:t>тощо</a:t>
            </a:r>
            <a:r>
              <a:rPr lang="ru-RU" b="1" dirty="0"/>
              <a:t>.</a:t>
            </a:r>
            <a:endParaRPr lang="uk-U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1000"/>
            <a:lum/>
          </a:blip>
          <a:srcRect/>
          <a:stretch>
            <a:fillRect l="-49000" r="-4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RF510\Desktop\аудитор\Services_IT Audit.jpg"/>
          <p:cNvPicPr>
            <a:picLocks noChangeAspect="1" noChangeArrowheads="1"/>
          </p:cNvPicPr>
          <p:nvPr/>
        </p:nvPicPr>
        <p:blipFill>
          <a:blip r:embed="rId2" cstate="print">
            <a:lum bright="100000" contrast="-100000"/>
          </a:blip>
          <a:srcRect/>
          <a:stretch>
            <a:fillRect/>
          </a:stretch>
        </p:blipFill>
        <p:spPr bwMode="auto">
          <a:xfrm>
            <a:off x="0" y="1412776"/>
            <a:ext cx="9144000" cy="3717032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211144" cy="77809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</a:t>
            </a:r>
            <a:r>
              <a:rPr lang="ru-RU" b="1" dirty="0" err="1" smtClean="0"/>
              <a:t>Плюси</a:t>
            </a:r>
            <a:r>
              <a:rPr lang="ru-RU" b="1" dirty="0" smtClean="0"/>
              <a:t> </a:t>
            </a:r>
            <a:r>
              <a:rPr lang="ru-RU" b="1" dirty="0"/>
              <a:t>та </a:t>
            </a:r>
            <a:r>
              <a:rPr lang="ru-RU" b="1" dirty="0" err="1"/>
              <a:t>мінуси</a:t>
            </a:r>
            <a:r>
              <a:rPr lang="ru-RU" b="1" dirty="0"/>
              <a:t> </a:t>
            </a:r>
            <a:r>
              <a:rPr lang="ru-RU" b="1" dirty="0" err="1"/>
              <a:t>професії</a:t>
            </a:r>
            <a:r>
              <a:rPr lang="ru-RU" b="1" dirty="0"/>
              <a:t> аудитора</a:t>
            </a:r>
            <a:br>
              <a:rPr lang="ru-RU" b="1" dirty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5069160"/>
          </a:xfrm>
        </p:spPr>
        <p:txBody>
          <a:bodyPr numCol="2">
            <a:normAutofit fontScale="77500" lnSpcReduction="20000"/>
          </a:bodyPr>
          <a:lstStyle/>
          <a:p>
            <a:pPr>
              <a:buNone/>
            </a:pP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    Переваги</a:t>
            </a:r>
            <a:r>
              <a:rPr lang="uk-UA" b="1" dirty="0">
                <a:solidFill>
                  <a:schemeClr val="accent2">
                    <a:lumMod val="75000"/>
                  </a:schemeClr>
                </a:solidFill>
                <a:effectLst/>
              </a:rPr>
              <a:t>: постійне вдосконалення професійних навичок та знань, знайомство із різноманітними видами бізнесу, відчуття значущості професії, гордість за власні знання та досягнення.</a:t>
            </a:r>
          </a:p>
          <a:p>
            <a:endParaRPr lang="uk-UA" b="1" dirty="0" smtClean="0">
              <a:solidFill>
                <a:schemeClr val="accent2">
                  <a:lumMod val="75000"/>
                </a:schemeClr>
              </a:solidFill>
              <a:effectLst/>
            </a:endParaRPr>
          </a:p>
          <a:p>
            <a:endParaRPr lang="uk-UA" b="1" dirty="0">
              <a:solidFill>
                <a:schemeClr val="accent2">
                  <a:lumMod val="75000"/>
                </a:schemeClr>
              </a:solidFill>
              <a:effectLst/>
            </a:endParaRPr>
          </a:p>
          <a:p>
            <a:endParaRPr lang="uk-UA" b="1" dirty="0" smtClean="0">
              <a:solidFill>
                <a:schemeClr val="accent2">
                  <a:lumMod val="75000"/>
                </a:schemeClr>
              </a:solidFill>
              <a:effectLst/>
            </a:endParaRPr>
          </a:p>
          <a:p>
            <a:endParaRPr lang="uk-UA" b="1" dirty="0">
              <a:solidFill>
                <a:schemeClr val="accent2">
                  <a:lumMod val="75000"/>
                </a:schemeClr>
              </a:solidFill>
              <a:effectLst/>
            </a:endParaRPr>
          </a:p>
          <a:p>
            <a:endParaRPr lang="uk-UA" b="1" dirty="0" smtClean="0">
              <a:solidFill>
                <a:schemeClr val="accent2">
                  <a:lumMod val="75000"/>
                </a:schemeClr>
              </a:solidFill>
              <a:effectLst/>
            </a:endParaRPr>
          </a:p>
          <a:p>
            <a:pPr>
              <a:buNone/>
            </a:pPr>
            <a:r>
              <a:rPr lang="uk-UA" b="1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   Вимоги</a:t>
            </a:r>
            <a:r>
              <a:rPr lang="uk-UA" b="1" dirty="0">
                <a:solidFill>
                  <a:schemeClr val="accent2">
                    <a:lumMod val="75000"/>
                  </a:schemeClr>
                </a:solidFill>
                <a:effectLst/>
              </a:rPr>
              <a:t>: необхідність постійного інвестування у власні знання (постійне підвищення кваліфікації, навчання, самоосвіта, обмеження власного часу), часто ненормований робочий день, публічність, висока персональна відповідальність, неможливість займатися іншим бізнесом (аудит – виключний вид діяльності).</a:t>
            </a:r>
          </a:p>
          <a:p>
            <a:endParaRPr lang="uk-UA" dirty="0"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5" descr="C:\Users\RF510\Desktop\аудитор\TMS-TMCM-Home-Banner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992" y="2564904"/>
            <a:ext cx="4413176" cy="1143000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Якими</a:t>
            </a:r>
            <a:r>
              <a:rPr lang="ru-RU" b="1" dirty="0"/>
              <a:t> </a:t>
            </a:r>
            <a:r>
              <a:rPr lang="ru-RU" b="1" dirty="0" err="1"/>
              <a:t>особистими</a:t>
            </a:r>
            <a:r>
              <a:rPr lang="ru-RU" b="1" dirty="0"/>
              <a:t> </a:t>
            </a:r>
            <a:r>
              <a:rPr lang="ru-RU" b="1" dirty="0" err="1"/>
              <a:t>якостями</a:t>
            </a:r>
            <a:r>
              <a:rPr lang="ru-RU" b="1" dirty="0"/>
              <a:t>, на Вашу думку, повинен </a:t>
            </a:r>
            <a:r>
              <a:rPr lang="ru-RU" b="1" dirty="0" err="1"/>
              <a:t>володіти</a:t>
            </a:r>
            <a:r>
              <a:rPr lang="ru-RU" b="1" dirty="0"/>
              <a:t> аудитор?</a:t>
            </a:r>
            <a:br>
              <a:rPr lang="ru-RU" b="1" dirty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4427984" cy="5534075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uk-UA" dirty="0" smtClean="0"/>
              <a:t>     </a:t>
            </a:r>
            <a:r>
              <a:rPr lang="uk-UA" b="1" dirty="0" smtClean="0"/>
              <a:t>Аудитор </a:t>
            </a:r>
            <a:r>
              <a:rPr lang="uk-UA" b="1" dirty="0"/>
              <a:t>має бути високоосвіченим, професійним, мати широкий кругозір, високі аналітичні здібності, залишатися завжди незалежним, чесним, послідовним, здатним до постійної самоосвіти, дотримуватися високих етичних стандартів, бути стриманим, дипломатичним.</a:t>
            </a: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RF510\Desktop\аудитор\9104361_m1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3366FF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24744"/>
            <a:ext cx="6779096" cy="4525963"/>
          </a:xfrm>
          <a:effectLst>
            <a:reflection blurRad="6350" stA="50000" endA="300" endPos="55500" dist="101600" dir="5400000" sy="-100000" algn="bl" rotWithShape="0"/>
          </a:effectLst>
        </p:spPr>
        <p:txBody>
          <a:bodyPr/>
          <a:lstStyle/>
          <a:p>
            <a:pPr algn="ctr">
              <a:buNone/>
            </a:pPr>
            <a:r>
              <a:rPr lang="uk-UA" dirty="0" smtClean="0">
                <a:effectLst>
                  <a:reflection blurRad="6350" stA="60000" endA="900" endPos="60000" dist="29997" dir="5400000" sy="-100000" algn="bl" rotWithShape="0"/>
                </a:effectLst>
              </a:rPr>
              <a:t> </a:t>
            </a:r>
            <a:r>
              <a:rPr lang="uk-UA" sz="8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ДЯКУЮ ЗА УВАГУ!</a:t>
            </a:r>
            <a:endParaRPr lang="uk-UA" sz="8800" dirty="0">
              <a:effectLst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222</Words>
  <Application>Microsoft Office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АУДИТОР</vt:lpstr>
      <vt:lpstr>Хто такий аудитор? </vt:lpstr>
      <vt:lpstr>Слайд 3</vt:lpstr>
      <vt:lpstr>Слайд 4</vt:lpstr>
      <vt:lpstr>У яких установах може працювати аудитор? </vt:lpstr>
      <vt:lpstr> Плюси та мінуси професії аудитора </vt:lpstr>
      <vt:lpstr>Якими особистими якостями, на Вашу думку, повинен володіти аудитор? 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АУДИТОР</dc:title>
  <dc:creator>Катя</dc:creator>
  <cp:lastModifiedBy>Катя</cp:lastModifiedBy>
  <cp:revision>3</cp:revision>
  <dcterms:created xsi:type="dcterms:W3CDTF">2015-02-14T13:50:06Z</dcterms:created>
  <dcterms:modified xsi:type="dcterms:W3CDTF">2015-02-14T14:19:02Z</dcterms:modified>
</cp:coreProperties>
</file>