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A9C58-F474-4CEC-90B2-97CF5F0A57FA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D168-C291-4D79-86EC-D3BD300202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D168-C291-4D79-86EC-D3BD3002023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E5BCD9-D309-4410-B0D6-64E27F24B59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BA3080-2359-47C4-B438-97827F4E05F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Михайлівський</a:t>
            </a:r>
            <a:r>
              <a:rPr lang="ru-RU" dirty="0" smtClean="0"/>
              <a:t> Золотоверхий </a:t>
            </a:r>
            <a:r>
              <a:rPr lang="ru-RU" dirty="0" err="1" smtClean="0"/>
              <a:t>монастир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52"/>
            <a:ext cx="385762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імператора</a:t>
            </a:r>
            <a:r>
              <a:rPr lang="ru-RU" dirty="0" smtClean="0"/>
              <a:t> Петра </a:t>
            </a:r>
            <a:r>
              <a:rPr lang="en-US" dirty="0" smtClean="0"/>
              <a:t>I  </a:t>
            </a:r>
            <a:r>
              <a:rPr lang="ru-RU" dirty="0" err="1" smtClean="0"/>
              <a:t>невисокі</a:t>
            </a:r>
            <a:r>
              <a:rPr lang="ru-RU" dirty="0" smtClean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добудовано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вони </a:t>
            </a:r>
            <a:r>
              <a:rPr lang="ru-RU" dirty="0" err="1" smtClean="0"/>
              <a:t>зрівнялись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стінами</a:t>
            </a:r>
            <a:r>
              <a:rPr lang="ru-RU" dirty="0" smtClean="0"/>
              <a:t> головного храму. В 1713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/>
              <a:t>кам'яну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в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Іоанна</a:t>
            </a:r>
            <a:r>
              <a:rPr lang="ru-RU" dirty="0" smtClean="0"/>
              <a:t> Богослова, а у 1716-1719 роках  </a:t>
            </a:r>
            <a:r>
              <a:rPr lang="ru-RU" dirty="0" err="1" smtClean="0"/>
              <a:t>ігумен</a:t>
            </a:r>
            <a:r>
              <a:rPr lang="ru-RU" dirty="0" smtClean="0"/>
              <a:t> </a:t>
            </a:r>
            <a:r>
              <a:rPr lang="ru-RU" dirty="0" err="1" smtClean="0"/>
              <a:t>Варлаам</a:t>
            </a:r>
            <a:r>
              <a:rPr lang="ru-RU" dirty="0" smtClean="0"/>
              <a:t> </a:t>
            </a:r>
            <a:r>
              <a:rPr lang="ru-RU" dirty="0" err="1" smtClean="0"/>
              <a:t>Ленецький</a:t>
            </a:r>
            <a:r>
              <a:rPr lang="ru-RU" dirty="0" smtClean="0"/>
              <a:t> </a:t>
            </a:r>
            <a:r>
              <a:rPr lang="ru-RU" dirty="0" err="1" smtClean="0"/>
              <a:t>побудував</a:t>
            </a:r>
            <a:r>
              <a:rPr lang="ru-RU" dirty="0" smtClean="0"/>
              <a:t> </a:t>
            </a:r>
            <a:r>
              <a:rPr lang="ru-RU" dirty="0" err="1" smtClean="0"/>
              <a:t>кам'яну</a:t>
            </a:r>
            <a:r>
              <a:rPr lang="ru-RU" dirty="0" smtClean="0"/>
              <a:t> </a:t>
            </a:r>
            <a:r>
              <a:rPr lang="ru-RU" dirty="0" err="1" smtClean="0"/>
              <a:t>дзвіницю</a:t>
            </a:r>
            <a:r>
              <a:rPr lang="ru-RU" dirty="0" smtClean="0"/>
              <a:t>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ihaylovsky_sobor_m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429256" cy="621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6215082"/>
            <a:ext cx="498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  </a:t>
            </a:r>
            <a:r>
              <a:rPr lang="ru-RU" i="1" dirty="0" err="1"/>
              <a:t>Михайлівський</a:t>
            </a:r>
            <a:r>
              <a:rPr lang="ru-RU" i="1" dirty="0"/>
              <a:t> собор початок XX </a:t>
            </a:r>
            <a:r>
              <a:rPr lang="ru-RU" i="1" dirty="0" err="1"/>
              <a:t>століття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_1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631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2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0"/>
            <a:ext cx="50720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35719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скасування</a:t>
            </a:r>
            <a:r>
              <a:rPr lang="ru-RU" sz="2000" dirty="0"/>
              <a:t> </a:t>
            </a:r>
            <a:r>
              <a:rPr lang="ru-RU" sz="2000" dirty="0" err="1"/>
              <a:t>монастирських</a:t>
            </a:r>
            <a:r>
              <a:rPr lang="ru-RU" sz="2000" dirty="0"/>
              <a:t> </a:t>
            </a:r>
            <a:r>
              <a:rPr lang="ru-RU" sz="2000" dirty="0" err="1"/>
              <a:t>володінь</a:t>
            </a:r>
            <a:r>
              <a:rPr lang="ru-RU" sz="2000" dirty="0"/>
              <a:t> наказом </a:t>
            </a:r>
            <a:r>
              <a:rPr lang="ru-RU" sz="2000" dirty="0" err="1"/>
              <a:t>імператриці</a:t>
            </a:r>
            <a:r>
              <a:rPr lang="ru-RU" sz="2000" dirty="0"/>
              <a:t> </a:t>
            </a:r>
            <a:r>
              <a:rPr lang="ru-RU" sz="2000" dirty="0" err="1"/>
              <a:t>Катерини</a:t>
            </a:r>
            <a:r>
              <a:rPr lang="ru-RU" sz="2000" dirty="0"/>
              <a:t> ІІ у 1786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монастир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зараховано</a:t>
            </a:r>
            <a:r>
              <a:rPr lang="ru-RU" sz="2000" dirty="0"/>
              <a:t> першим </a:t>
            </a:r>
            <a:r>
              <a:rPr lang="ru-RU" sz="2000" dirty="0" err="1"/>
              <a:t>класом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затверджено</a:t>
            </a:r>
            <a:r>
              <a:rPr lang="ru-RU" sz="2000" dirty="0"/>
              <a:t> штат у 33 насельника. </a:t>
            </a:r>
            <a:r>
              <a:rPr lang="ru-RU" sz="2000" dirty="0" err="1"/>
              <a:t>Монастир</a:t>
            </a:r>
            <a:r>
              <a:rPr lang="ru-RU" sz="2000" dirty="0"/>
              <a:t> </a:t>
            </a:r>
            <a:r>
              <a:rPr lang="ru-RU" sz="2000" dirty="0" err="1"/>
              <a:t>замість</a:t>
            </a:r>
            <a:r>
              <a:rPr lang="ru-RU" sz="2000" dirty="0"/>
              <a:t> </a:t>
            </a:r>
            <a:r>
              <a:rPr lang="ru-RU" sz="2000" dirty="0" err="1"/>
              <a:t>прибутку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колишніх</a:t>
            </a:r>
            <a:r>
              <a:rPr lang="ru-RU" sz="2000" dirty="0"/>
              <a:t> </a:t>
            </a:r>
            <a:r>
              <a:rPr lang="ru-RU" sz="2000" dirty="0" err="1"/>
              <a:t>володінь</a:t>
            </a:r>
            <a:r>
              <a:rPr lang="ru-RU" sz="2000" dirty="0"/>
              <a:t> почав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казни </a:t>
            </a:r>
            <a:r>
              <a:rPr lang="ru-RU" sz="2000" dirty="0" err="1"/>
              <a:t>щорічно</a:t>
            </a:r>
            <a:r>
              <a:rPr lang="ru-RU" sz="2000" dirty="0"/>
              <a:t> суму на </a:t>
            </a:r>
            <a:r>
              <a:rPr lang="ru-RU" sz="2000" dirty="0" err="1"/>
              <a:t>утримання</a:t>
            </a:r>
            <a:r>
              <a:rPr lang="ru-RU" sz="2000" dirty="0"/>
              <a:t> </a:t>
            </a:r>
            <a:r>
              <a:rPr lang="ru-RU" sz="2000" dirty="0" err="1"/>
              <a:t>монастиря</a:t>
            </a:r>
            <a:r>
              <a:rPr lang="ru-RU" sz="2000" dirty="0"/>
              <a:t> у </a:t>
            </a:r>
            <a:r>
              <a:rPr lang="ru-RU" sz="2000" dirty="0" err="1"/>
              <a:t>розмірі</a:t>
            </a:r>
            <a:r>
              <a:rPr lang="ru-RU" sz="2000" dirty="0"/>
              <a:t> 2300 </a:t>
            </a:r>
            <a:r>
              <a:rPr lang="ru-RU" sz="2000" dirty="0" err="1"/>
              <a:t>карбованців</a:t>
            </a:r>
            <a:r>
              <a:rPr lang="ru-RU" sz="2000" dirty="0"/>
              <a:t>. В 1880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Михайлівський</a:t>
            </a:r>
            <a:r>
              <a:rPr lang="ru-RU" sz="2000" dirty="0"/>
              <a:t> </a:t>
            </a:r>
            <a:r>
              <a:rPr lang="ru-RU" sz="2000" dirty="0" err="1"/>
              <a:t>монастир</a:t>
            </a:r>
            <a:r>
              <a:rPr lang="ru-RU" sz="2000" dirty="0"/>
              <a:t> - </a:t>
            </a:r>
            <a:r>
              <a:rPr lang="ru-RU" sz="2000" dirty="0" err="1"/>
              <a:t>осередок</a:t>
            </a:r>
            <a:r>
              <a:rPr lang="ru-RU" sz="2000" dirty="0"/>
              <a:t> </a:t>
            </a:r>
            <a:r>
              <a:rPr lang="ru-RU" sz="2000" dirty="0" err="1"/>
              <a:t>місцеперебування</a:t>
            </a:r>
            <a:r>
              <a:rPr lang="ru-RU" sz="2000" dirty="0"/>
              <a:t> </a:t>
            </a:r>
            <a:r>
              <a:rPr lang="ru-RU" sz="2000" dirty="0" err="1"/>
              <a:t>Київських</a:t>
            </a:r>
            <a:r>
              <a:rPr lang="ru-RU" sz="2000" dirty="0"/>
              <a:t> </a:t>
            </a:r>
            <a:r>
              <a:rPr lang="ru-RU" sz="2000" dirty="0" err="1"/>
              <a:t>вікаріїв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_1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577" y="0"/>
            <a:ext cx="5824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300037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 </a:t>
            </a:r>
            <a:r>
              <a:rPr lang="ru-RU" sz="2800" i="1" dirty="0" err="1"/>
              <a:t>Дзвінниця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_1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14290"/>
            <a:ext cx="4000496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4786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приходу </a:t>
            </a:r>
            <a:r>
              <a:rPr lang="ru-RU" sz="2000" dirty="0" err="1"/>
              <a:t>більшовицької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у 1922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Михайлівський</a:t>
            </a:r>
            <a:r>
              <a:rPr lang="ru-RU" sz="2000" dirty="0"/>
              <a:t> </a:t>
            </a:r>
            <a:r>
              <a:rPr lang="ru-RU" sz="2000" dirty="0" err="1"/>
              <a:t>монастир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ліквідовано</a:t>
            </a:r>
            <a:r>
              <a:rPr lang="ru-RU" sz="2000" dirty="0"/>
              <a:t>. 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/>
              <a:t> стали </a:t>
            </a:r>
            <a:r>
              <a:rPr lang="ru-RU" sz="2000" dirty="0" err="1"/>
              <a:t>найгіршими</a:t>
            </a:r>
            <a:r>
              <a:rPr lang="ru-RU" sz="2000" dirty="0"/>
              <a:t> в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величного</a:t>
            </a:r>
            <a:r>
              <a:rPr lang="ru-RU" sz="2000" dirty="0"/>
              <a:t> духовного комплекса.  </a:t>
            </a:r>
            <a:r>
              <a:rPr lang="ru-RU" sz="2000" dirty="0" err="1"/>
              <a:t>Спочатку</a:t>
            </a:r>
            <a:r>
              <a:rPr lang="ru-RU" sz="2000" dirty="0"/>
              <a:t> почали </a:t>
            </a:r>
            <a:r>
              <a:rPr lang="ru-RU" sz="2000" dirty="0" err="1"/>
              <a:t>знімати</a:t>
            </a:r>
            <a:r>
              <a:rPr lang="ru-RU" sz="2000" dirty="0"/>
              <a:t> фрески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стін</a:t>
            </a:r>
            <a:r>
              <a:rPr lang="ru-RU" sz="2000" dirty="0"/>
              <a:t> церкви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зняли</a:t>
            </a:r>
            <a:r>
              <a:rPr lang="ru-RU" sz="2000" dirty="0"/>
              <a:t> </a:t>
            </a:r>
            <a:r>
              <a:rPr lang="ru-RU" sz="2000" dirty="0" err="1"/>
              <a:t>барокові</a:t>
            </a:r>
            <a:r>
              <a:rPr lang="ru-RU" sz="2000" dirty="0"/>
              <a:t> </a:t>
            </a:r>
            <a:r>
              <a:rPr lang="ru-RU" sz="2000" dirty="0" err="1"/>
              <a:t>бані</a:t>
            </a:r>
            <a:r>
              <a:rPr lang="ru-RU" sz="2000" dirty="0"/>
              <a:t> та </a:t>
            </a:r>
            <a:r>
              <a:rPr lang="ru-RU" sz="2000" dirty="0" err="1"/>
              <a:t>іконостас</a:t>
            </a:r>
            <a:r>
              <a:rPr lang="ru-RU" sz="2000" dirty="0"/>
              <a:t>. 1935-1936 роках </a:t>
            </a:r>
            <a:r>
              <a:rPr lang="ru-RU" sz="2000" dirty="0" err="1"/>
              <a:t>Михайлівський</a:t>
            </a:r>
            <a:r>
              <a:rPr lang="ru-RU" sz="2000" dirty="0"/>
              <a:t> собор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дзвінницею</a:t>
            </a:r>
            <a:r>
              <a:rPr lang="ru-RU" sz="2000" dirty="0"/>
              <a:t> та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спорудами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знесені</a:t>
            </a:r>
            <a:r>
              <a:rPr lang="ru-RU" sz="2000" dirty="0"/>
              <a:t> у </a:t>
            </a:r>
            <a:r>
              <a:rPr lang="ru-RU" sz="2000" dirty="0" err="1"/>
              <a:t>звязку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проектом </a:t>
            </a:r>
            <a:r>
              <a:rPr lang="ru-RU" sz="2000" dirty="0" err="1"/>
              <a:t>створення</a:t>
            </a:r>
            <a:r>
              <a:rPr lang="ru-RU" sz="2000" dirty="0"/>
              <a:t> на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урядового</a:t>
            </a:r>
            <a:r>
              <a:rPr lang="ru-RU" sz="2000" dirty="0"/>
              <a:t> центру. Перед </a:t>
            </a:r>
            <a:r>
              <a:rPr lang="ru-RU" sz="2000" dirty="0" err="1"/>
              <a:t>руйнацією</a:t>
            </a:r>
            <a:r>
              <a:rPr lang="ru-RU" sz="2000" dirty="0"/>
              <a:t> собору та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знищення</a:t>
            </a:r>
            <a:r>
              <a:rPr lang="ru-RU" sz="2000" dirty="0"/>
              <a:t> </a:t>
            </a:r>
            <a:r>
              <a:rPr lang="ru-RU" sz="2000" dirty="0" err="1"/>
              <a:t>професор</a:t>
            </a:r>
            <a:r>
              <a:rPr lang="ru-RU" sz="2000" dirty="0"/>
              <a:t> І.В. </a:t>
            </a:r>
            <a:r>
              <a:rPr lang="ru-RU" sz="2000" dirty="0" err="1"/>
              <a:t>Моргілевський</a:t>
            </a:r>
            <a:r>
              <a:rPr lang="ru-RU" sz="2000" dirty="0"/>
              <a:t> </a:t>
            </a:r>
            <a:r>
              <a:rPr lang="ru-RU" sz="2000" dirty="0" err="1"/>
              <a:t>дослідив</a:t>
            </a:r>
            <a:r>
              <a:rPr lang="ru-RU" sz="2000" dirty="0"/>
              <a:t> </a:t>
            </a:r>
            <a:r>
              <a:rPr lang="ru-RU" sz="2000" dirty="0" err="1"/>
              <a:t>архітектурно-будівельні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собору. Без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</a:t>
            </a:r>
            <a:r>
              <a:rPr lang="ru-RU" sz="2000" dirty="0" err="1"/>
              <a:t>відтворення</a:t>
            </a:r>
            <a:r>
              <a:rPr lang="ru-RU" sz="2000" dirty="0"/>
              <a:t> </a:t>
            </a:r>
            <a:r>
              <a:rPr lang="ru-RU" sz="2000" dirty="0" err="1"/>
              <a:t>зруйнованого</a:t>
            </a:r>
            <a:r>
              <a:rPr lang="ru-RU" sz="2000" dirty="0"/>
              <a:t> собору </a:t>
            </a:r>
            <a:r>
              <a:rPr lang="ru-RU" sz="2000" dirty="0" err="1"/>
              <a:t>було</a:t>
            </a:r>
            <a:r>
              <a:rPr lang="ru-RU" sz="2000" dirty="0"/>
              <a:t> б </a:t>
            </a:r>
            <a:r>
              <a:rPr lang="ru-RU" sz="2000" dirty="0" err="1"/>
              <a:t>неможливим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44" y="285728"/>
            <a:ext cx="5229204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Фрески, </a:t>
            </a:r>
            <a:r>
              <a:rPr lang="ru-RU" sz="2000" dirty="0" err="1" smtClean="0"/>
              <a:t>мозаїки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перевезені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музеїв</a:t>
            </a:r>
            <a:r>
              <a:rPr lang="ru-RU" sz="2000" dirty="0" smtClean="0"/>
              <a:t> </a:t>
            </a:r>
            <a:r>
              <a:rPr lang="ru-RU" sz="2000" dirty="0" err="1" smtClean="0"/>
              <a:t>Москви</a:t>
            </a:r>
            <a:r>
              <a:rPr lang="ru-RU" sz="2000" dirty="0" smtClean="0"/>
              <a:t>, </a:t>
            </a:r>
            <a:r>
              <a:rPr lang="ru-RU" sz="2000" dirty="0" err="1" smtClean="0"/>
              <a:t>Ленінграду</a:t>
            </a:r>
            <a:r>
              <a:rPr lang="ru-RU" sz="2000" dirty="0" smtClean="0"/>
              <a:t>, Новгорода. А </a:t>
            </a:r>
            <a:r>
              <a:rPr lang="ru-RU" sz="2000" dirty="0" err="1" smtClean="0"/>
              <a:t>мозаїчну</a:t>
            </a:r>
            <a:r>
              <a:rPr lang="ru-RU" sz="2000" dirty="0" smtClean="0"/>
              <a:t> фреску "</a:t>
            </a:r>
            <a:r>
              <a:rPr lang="ru-RU" sz="2000" dirty="0" err="1" smtClean="0"/>
              <a:t>Євхаристія</a:t>
            </a:r>
            <a:r>
              <a:rPr lang="ru-RU" sz="2000" dirty="0" smtClean="0"/>
              <a:t>"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перенесено до </a:t>
            </a:r>
            <a:r>
              <a:rPr lang="ru-RU" sz="2000" dirty="0" err="1" smtClean="0"/>
              <a:t>Софійського</a:t>
            </a:r>
            <a:r>
              <a:rPr lang="ru-RU" sz="2000" dirty="0" smtClean="0"/>
              <a:t> собору.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смальтові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розписи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потрапили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Киево-Печерської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Лаври</a:t>
            </a:r>
            <a:r>
              <a:rPr lang="ru-RU" sz="2000" dirty="0" smtClean="0"/>
              <a:t>. План  </a:t>
            </a:r>
            <a:r>
              <a:rPr lang="ru-RU" sz="2000" dirty="0" err="1" smtClean="0"/>
              <a:t>побудови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Урядового</a:t>
            </a:r>
            <a:r>
              <a:rPr lang="ru-RU" sz="2000" dirty="0" smtClean="0"/>
              <a:t> центру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здійснений</a:t>
            </a:r>
            <a:r>
              <a:rPr lang="ru-RU" sz="2000" dirty="0" smtClean="0"/>
              <a:t>. В роки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фрески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вивезені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звідки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потрапили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Ермітажу</a:t>
            </a:r>
            <a:r>
              <a:rPr lang="ru-RU" sz="2000" dirty="0" smtClean="0"/>
              <a:t> у </a:t>
            </a:r>
            <a:r>
              <a:rPr lang="ru-RU" sz="2000" dirty="0" err="1" smtClean="0"/>
              <a:t>Ленінграді</a:t>
            </a:r>
            <a:r>
              <a:rPr lang="ru-RU" sz="2000" dirty="0" smtClean="0"/>
              <a:t>. В </a:t>
            </a:r>
            <a:r>
              <a:rPr lang="ru-RU" sz="2000" dirty="0" err="1" smtClean="0"/>
              <a:t>Софійському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соборі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зберігалися</a:t>
            </a:r>
            <a:r>
              <a:rPr lang="ru-RU" sz="2000" dirty="0" smtClean="0"/>
              <a:t>: «</a:t>
            </a:r>
            <a:r>
              <a:rPr lang="ru-RU" sz="2000" dirty="0" err="1" smtClean="0"/>
              <a:t>Євхаристія</a:t>
            </a:r>
            <a:r>
              <a:rPr lang="ru-RU" sz="2000" dirty="0" smtClean="0"/>
              <a:t>», «Стефан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Фаддей</a:t>
            </a:r>
            <a:r>
              <a:rPr lang="ru-RU" sz="2000" dirty="0" smtClean="0"/>
              <a:t>» — </a:t>
            </a:r>
            <a:r>
              <a:rPr lang="ru-RU" sz="2000" dirty="0" err="1" smtClean="0"/>
              <a:t>фрагменти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святих</a:t>
            </a:r>
            <a:r>
              <a:rPr lang="ru-RU" sz="2000" dirty="0" smtClean="0"/>
              <a:t>; фрески — </a:t>
            </a:r>
            <a:r>
              <a:rPr lang="ru-RU" sz="2000" dirty="0" err="1" smtClean="0"/>
              <a:t>сцени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«</a:t>
            </a:r>
            <a:r>
              <a:rPr lang="ru-RU" sz="2000" dirty="0" err="1" smtClean="0"/>
              <a:t>Благовіщення</a:t>
            </a:r>
            <a:r>
              <a:rPr lang="ru-RU" sz="2000" dirty="0" smtClean="0"/>
              <a:t>», </a:t>
            </a:r>
            <a:r>
              <a:rPr lang="ru-RU" sz="2000" dirty="0" err="1" smtClean="0"/>
              <a:t>постать</a:t>
            </a:r>
            <a:r>
              <a:rPr lang="ru-RU" sz="2000" dirty="0" smtClean="0"/>
              <a:t> святого </a:t>
            </a:r>
            <a:r>
              <a:rPr lang="ru-RU" sz="2000" dirty="0" err="1" smtClean="0"/>
              <a:t>Захарії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Мозаїка</a:t>
            </a:r>
            <a:r>
              <a:rPr lang="ru-RU" sz="2000" dirty="0" smtClean="0"/>
              <a:t> «</a:t>
            </a:r>
            <a:r>
              <a:rPr lang="ru-RU" sz="2000" dirty="0" err="1" smtClean="0"/>
              <a:t>Дмитро</a:t>
            </a:r>
            <a:r>
              <a:rPr lang="ru-RU" sz="2000" dirty="0" smtClean="0"/>
              <a:t> </a:t>
            </a:r>
            <a:r>
              <a:rPr lang="ru-RU" sz="2000" dirty="0" err="1" smtClean="0"/>
              <a:t>Солунський</a:t>
            </a:r>
            <a:r>
              <a:rPr lang="ru-RU" sz="2000" dirty="0" smtClean="0"/>
              <a:t>»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фрескової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Самуїла</a:t>
            </a:r>
            <a:r>
              <a:rPr lang="ru-RU" sz="2000" dirty="0" smtClean="0"/>
              <a:t> — в </a:t>
            </a:r>
            <a:r>
              <a:rPr lang="ru-RU" sz="2000" dirty="0" err="1" smtClean="0"/>
              <a:t>Третьяковській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галереї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музеї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Санкт-Петербурзі</a:t>
            </a:r>
            <a:r>
              <a:rPr lang="ru-RU" sz="2000" dirty="0" smtClean="0"/>
              <a:t>.</a:t>
            </a:r>
          </a:p>
        </p:txBody>
      </p:sp>
      <p:pic>
        <p:nvPicPr>
          <p:cNvPr id="7" name="Рисунок 6" descr="9_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368499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_10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7241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85789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/>
              <a:t>Трапезна</a:t>
            </a:r>
            <a:r>
              <a:rPr lang="ru-RU" i="1" dirty="0"/>
              <a:t>  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786214" cy="505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9" y="1044990"/>
            <a:ext cx="4143372" cy="552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515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600076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Фрагмент іконостасу Михайлівського Золотоверхого собору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1500174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головний</a:t>
            </a:r>
            <a:r>
              <a:rPr lang="ru-RU" sz="2400" dirty="0"/>
              <a:t> </a:t>
            </a:r>
            <a:r>
              <a:rPr lang="ru-RU" sz="2400" dirty="0" err="1"/>
              <a:t>іконостас</a:t>
            </a:r>
            <a:r>
              <a:rPr lang="ru-RU" sz="2400" dirty="0"/>
              <a:t> </a:t>
            </a:r>
            <a:r>
              <a:rPr lang="ru-RU" sz="2400" dirty="0" err="1"/>
              <a:t>Миколаївського</a:t>
            </a:r>
            <a:r>
              <a:rPr lang="ru-RU" sz="2400" dirty="0"/>
              <a:t> собору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smtClean="0"/>
              <a:t>поставлено </a:t>
            </a:r>
            <a:r>
              <a:rPr lang="ru-RU" sz="2400" dirty="0"/>
              <a:t>в 1696 р. коштом </a:t>
            </a:r>
            <a:r>
              <a:rPr lang="ru-RU" sz="2400" dirty="0" err="1"/>
              <a:t>київського</a:t>
            </a:r>
            <a:r>
              <a:rPr lang="ru-RU" sz="2400" dirty="0"/>
              <a:t> </a:t>
            </a:r>
            <a:r>
              <a:rPr lang="ru-RU" sz="2400" dirty="0" err="1"/>
              <a:t>міщанина</a:t>
            </a:r>
            <a:r>
              <a:rPr lang="ru-RU" sz="2400" dirty="0"/>
              <a:t> </a:t>
            </a:r>
            <a:r>
              <a:rPr lang="ru-RU" sz="2400" dirty="0" err="1"/>
              <a:t>Созонта</a:t>
            </a:r>
            <a:r>
              <a:rPr lang="ru-RU" sz="2400" dirty="0"/>
              <a:t> </a:t>
            </a:r>
            <a:r>
              <a:rPr lang="ru-RU" sz="2400" dirty="0" err="1"/>
              <a:t>Балики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575-img-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56"/>
            <a:ext cx="9144000" cy="686631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580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Скульптури на теріторії монастиря</a:t>
            </a:r>
            <a:endParaRPr lang="ru-RU" dirty="0"/>
          </a:p>
        </p:txBody>
      </p:sp>
      <p:pic>
        <p:nvPicPr>
          <p:cNvPr id="5" name="Рисунок 4" descr="22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8311" y="785794"/>
            <a:ext cx="3855689" cy="51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571315"/>
            <a:ext cx="3213407" cy="428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8229600" cy="66437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початку 90-их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монастиря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1995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smtClean="0"/>
              <a:t>Президент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Леонід</a:t>
            </a:r>
            <a:r>
              <a:rPr lang="ru-RU" dirty="0" smtClean="0"/>
              <a:t> </a:t>
            </a:r>
            <a:r>
              <a:rPr lang="ru-RU" dirty="0" smtClean="0"/>
              <a:t>Кучма </a:t>
            </a:r>
            <a:r>
              <a:rPr lang="ru-RU" dirty="0" smtClean="0"/>
              <a:t>видав</a:t>
            </a:r>
          </a:p>
          <a:p>
            <a:pPr>
              <a:buNone/>
            </a:pPr>
            <a:r>
              <a:rPr lang="ru-RU" dirty="0" smtClean="0"/>
              <a:t>  указ </a:t>
            </a:r>
            <a:r>
              <a:rPr lang="ru-RU" dirty="0" smtClean="0"/>
              <a:t>на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відбудову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Михайлівського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Златоверхого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. </a:t>
            </a:r>
            <a:r>
              <a:rPr lang="ru-RU" dirty="0" err="1" smtClean="0"/>
              <a:t>Першою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відбудована</a:t>
            </a:r>
            <a:r>
              <a:rPr lang="ru-RU" dirty="0" smtClean="0"/>
              <a:t> </a:t>
            </a:r>
            <a:r>
              <a:rPr lang="ru-RU" dirty="0" err="1" smtClean="0"/>
              <a:t>дзвінниця</a:t>
            </a:r>
            <a:r>
              <a:rPr lang="ru-RU" dirty="0" smtClean="0"/>
              <a:t> в 1998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У лютому 2001 року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повернуті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Ермітажу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фрески </a:t>
            </a:r>
            <a:r>
              <a:rPr lang="en-US" dirty="0" smtClean="0"/>
              <a:t>XII </a:t>
            </a:r>
            <a:r>
              <a:rPr lang="ru-RU" dirty="0" err="1" smtClean="0"/>
              <a:t>століття</a:t>
            </a:r>
            <a:r>
              <a:rPr lang="ru-RU" dirty="0" smtClean="0"/>
              <a:t>.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повернуто </a:t>
            </a:r>
            <a:r>
              <a:rPr lang="ru-RU" dirty="0" err="1" smtClean="0"/>
              <a:t>решту</a:t>
            </a:r>
            <a:r>
              <a:rPr lang="ru-RU" dirty="0" smtClean="0"/>
              <a:t> фресок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Ермітажу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8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3" y="214290"/>
            <a:ext cx="5715007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Mixaylovskiy_s_kolokoln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357166"/>
            <a:ext cx="3929090" cy="862034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5143536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err="1" smtClean="0"/>
              <a:t>Він</a:t>
            </a:r>
            <a:r>
              <a:rPr lang="ru-RU" sz="2500" dirty="0" smtClean="0"/>
              <a:t> </a:t>
            </a:r>
            <a:r>
              <a:rPr lang="ru-RU" sz="2500" dirty="0" err="1" smtClean="0"/>
              <a:t>був</a:t>
            </a:r>
            <a:r>
              <a:rPr lang="ru-RU" sz="2500" dirty="0" smtClean="0"/>
              <a:t> </a:t>
            </a:r>
            <a:r>
              <a:rPr lang="ru-RU" sz="2500" dirty="0" err="1" smtClean="0"/>
              <a:t>споруджений</a:t>
            </a:r>
            <a:r>
              <a:rPr lang="ru-RU" sz="2500" dirty="0" smtClean="0"/>
              <a:t> в 1108-1113 роках внуком Ярослава Мудрого князем </a:t>
            </a:r>
            <a:r>
              <a:rPr lang="ru-RU" sz="2500" dirty="0" err="1" smtClean="0"/>
              <a:t>київським</a:t>
            </a:r>
            <a:r>
              <a:rPr lang="ru-RU" sz="2500" dirty="0" smtClean="0"/>
              <a:t> Святополком. </a:t>
            </a:r>
            <a:r>
              <a:rPr lang="ru-RU" sz="2500" dirty="0" err="1" smtClean="0"/>
              <a:t>Михайлівська</a:t>
            </a:r>
            <a:r>
              <a:rPr lang="ru-RU" sz="2500" dirty="0" smtClean="0"/>
              <a:t> </a:t>
            </a:r>
            <a:r>
              <a:rPr lang="ru-RU" sz="2500" dirty="0" err="1" smtClean="0"/>
              <a:t>церква</a:t>
            </a:r>
            <a:r>
              <a:rPr lang="ru-RU" sz="2500" dirty="0" smtClean="0"/>
              <a:t> </a:t>
            </a:r>
            <a:r>
              <a:rPr lang="ru-RU" sz="2500" dirty="0" err="1" smtClean="0"/>
              <a:t>була</a:t>
            </a:r>
            <a:r>
              <a:rPr lang="ru-RU" sz="2500" dirty="0" smtClean="0"/>
              <a:t> на той час </a:t>
            </a:r>
            <a:r>
              <a:rPr lang="ru-RU" sz="2500" dirty="0" err="1" smtClean="0"/>
              <a:t>єдиною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мала </a:t>
            </a:r>
            <a:r>
              <a:rPr lang="ru-RU" sz="2500" dirty="0" err="1" smtClean="0"/>
              <a:t>золотий</a:t>
            </a:r>
            <a:r>
              <a:rPr lang="ru-RU" sz="2500" dirty="0" smtClean="0"/>
              <a:t> купол, через </a:t>
            </a:r>
            <a:r>
              <a:rPr lang="ru-RU" sz="2500" dirty="0" err="1" smtClean="0"/>
              <a:t>це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дістала</a:t>
            </a:r>
            <a:r>
              <a:rPr lang="ru-RU" sz="2500" dirty="0" smtClean="0"/>
              <a:t> </a:t>
            </a:r>
            <a:r>
              <a:rPr lang="ru-RU" sz="2500" dirty="0" err="1" smtClean="0"/>
              <a:t>назву</a:t>
            </a:r>
            <a:r>
              <a:rPr lang="ru-RU" sz="2500" dirty="0" smtClean="0"/>
              <a:t> </a:t>
            </a:r>
            <a:r>
              <a:rPr lang="ru-RU" sz="2500" dirty="0" err="1" smtClean="0"/>
              <a:t>Златоверхої</a:t>
            </a:r>
            <a:r>
              <a:rPr lang="ru-RU" sz="2500" dirty="0" smtClean="0"/>
              <a:t>. </a:t>
            </a:r>
            <a:r>
              <a:rPr lang="ru-RU" sz="2500" dirty="0" err="1" smtClean="0"/>
              <a:t>Хоча</a:t>
            </a:r>
            <a:r>
              <a:rPr lang="ru-RU" sz="2500" dirty="0" smtClean="0"/>
              <a:t> </a:t>
            </a:r>
            <a:r>
              <a:rPr lang="ru-RU" sz="2500" dirty="0" err="1" smtClean="0"/>
              <a:t>раніше</a:t>
            </a:r>
            <a:r>
              <a:rPr lang="ru-RU" sz="2500" dirty="0" smtClean="0"/>
              <a:t> </a:t>
            </a:r>
            <a:r>
              <a:rPr lang="ru-RU" sz="2500" dirty="0" err="1" smtClean="0"/>
              <a:t>Михайлівська</a:t>
            </a:r>
            <a:r>
              <a:rPr lang="ru-RU" sz="2500" dirty="0" smtClean="0"/>
              <a:t> </a:t>
            </a:r>
            <a:r>
              <a:rPr lang="ru-RU" sz="2500" dirty="0" err="1" smtClean="0"/>
              <a:t>церква</a:t>
            </a:r>
            <a:r>
              <a:rPr lang="ru-RU" sz="2500" dirty="0" smtClean="0"/>
              <a:t> </a:t>
            </a:r>
            <a:r>
              <a:rPr lang="ru-RU" sz="2500" dirty="0" err="1" smtClean="0"/>
              <a:t>була</a:t>
            </a:r>
            <a:r>
              <a:rPr lang="ru-RU" sz="2500" dirty="0" smtClean="0"/>
              <a:t> невеликою за </a:t>
            </a:r>
            <a:r>
              <a:rPr lang="ru-RU" sz="2500" dirty="0" err="1" smtClean="0"/>
              <a:t>розмірами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дерев'яною</a:t>
            </a:r>
            <a:r>
              <a:rPr lang="ru-RU" sz="2500" dirty="0" smtClean="0"/>
              <a:t>. Святополк </a:t>
            </a:r>
            <a:r>
              <a:rPr lang="ru-RU" sz="2500" dirty="0" err="1" smtClean="0"/>
              <a:t>Ізяслович</a:t>
            </a:r>
            <a:r>
              <a:rPr lang="ru-RU" sz="2500" dirty="0" smtClean="0"/>
              <a:t> </a:t>
            </a:r>
            <a:r>
              <a:rPr lang="ru-RU" sz="2500" dirty="0" err="1" smtClean="0"/>
              <a:t>будує</a:t>
            </a:r>
            <a:r>
              <a:rPr lang="ru-RU" sz="2500" dirty="0" smtClean="0"/>
              <a:t> </a:t>
            </a:r>
            <a:r>
              <a:rPr lang="ru-RU" sz="2500" dirty="0" err="1" smtClean="0"/>
              <a:t>нову</a:t>
            </a:r>
            <a:r>
              <a:rPr lang="ru-RU" sz="2500" dirty="0" smtClean="0"/>
              <a:t> </a:t>
            </a:r>
            <a:r>
              <a:rPr lang="ru-RU" sz="2500" dirty="0" err="1" smtClean="0"/>
              <a:t>з</a:t>
            </a:r>
            <a:r>
              <a:rPr lang="ru-RU" sz="2500" dirty="0" smtClean="0"/>
              <a:t> </a:t>
            </a:r>
            <a:r>
              <a:rPr lang="ru-RU" sz="2500" dirty="0" err="1" smtClean="0"/>
              <a:t>цегли</a:t>
            </a:r>
            <a:r>
              <a:rPr lang="ru-RU" sz="2500" dirty="0" smtClean="0"/>
              <a:t> та </a:t>
            </a:r>
            <a:r>
              <a:rPr lang="ru-RU" sz="2500" dirty="0" err="1" smtClean="0"/>
              <a:t>каменю</a:t>
            </a:r>
            <a:r>
              <a:rPr lang="ru-RU" sz="2500" dirty="0" smtClean="0"/>
              <a:t> </a:t>
            </a:r>
            <a:r>
              <a:rPr lang="ru-RU" sz="2500" dirty="0" err="1" smtClean="0"/>
              <a:t>з</a:t>
            </a:r>
            <a:r>
              <a:rPr lang="ru-RU" sz="2500" dirty="0" smtClean="0"/>
              <a:t> </a:t>
            </a:r>
            <a:r>
              <a:rPr lang="ru-RU" sz="2500" dirty="0" err="1" smtClean="0"/>
              <a:t>вишуканими</a:t>
            </a:r>
            <a:r>
              <a:rPr lang="ru-RU" sz="2500" dirty="0" smtClean="0"/>
              <a:t> </a:t>
            </a:r>
            <a:r>
              <a:rPr lang="ru-RU" sz="2500" dirty="0" err="1" smtClean="0"/>
              <a:t>мозаїками</a:t>
            </a:r>
            <a:r>
              <a:rPr lang="ru-RU" sz="2500" dirty="0" smtClean="0"/>
              <a:t> </a:t>
            </a:r>
            <a:r>
              <a:rPr lang="ru-RU" sz="2500" dirty="0" err="1" smtClean="0"/>
              <a:t>та</a:t>
            </a:r>
            <a:r>
              <a:rPr lang="ru-RU" sz="2500" dirty="0" smtClean="0"/>
              <a:t> фресками, </a:t>
            </a:r>
            <a:r>
              <a:rPr lang="ru-RU" sz="2500" dirty="0" err="1" smtClean="0"/>
              <a:t>гарними</a:t>
            </a:r>
            <a:r>
              <a:rPr lang="ru-RU" sz="2500" dirty="0" smtClean="0"/>
              <a:t> </a:t>
            </a:r>
            <a:r>
              <a:rPr lang="ru-RU" sz="2500" dirty="0" err="1" smtClean="0"/>
              <a:t>іконами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pic>
        <p:nvPicPr>
          <p:cNvPr id="4" name="Рисунок 3" descr="Michael_of_salo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57166"/>
            <a:ext cx="342902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092" y="357166"/>
            <a:ext cx="4714908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історики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Ізяслав</a:t>
            </a:r>
            <a:r>
              <a:rPr lang="ru-RU" dirty="0" smtClean="0"/>
              <a:t> Ярославович, </a:t>
            </a:r>
            <a:r>
              <a:rPr lang="ru-RU" dirty="0" err="1" smtClean="0"/>
              <a:t>чиє</a:t>
            </a:r>
            <a:r>
              <a:rPr lang="ru-RU" dirty="0" smtClean="0"/>
              <a:t> </a:t>
            </a:r>
            <a:r>
              <a:rPr lang="ru-RU" dirty="0" err="1" smtClean="0"/>
              <a:t>християнське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Дмитрій</a:t>
            </a:r>
            <a:r>
              <a:rPr lang="ru-RU" dirty="0" smtClean="0"/>
              <a:t>, </a:t>
            </a:r>
            <a:r>
              <a:rPr lang="ru-RU" dirty="0" err="1" smtClean="0"/>
              <a:t>збудував</a:t>
            </a:r>
            <a:r>
              <a:rPr lang="ru-RU" dirty="0" smtClean="0"/>
              <a:t> </a:t>
            </a:r>
            <a:r>
              <a:rPr lang="ru-RU" dirty="0" err="1" smtClean="0"/>
              <a:t>монстир</a:t>
            </a:r>
            <a:r>
              <a:rPr lang="ru-RU" dirty="0" smtClean="0"/>
              <a:t> Святого </a:t>
            </a:r>
            <a:r>
              <a:rPr lang="ru-RU" dirty="0" err="1" smtClean="0"/>
              <a:t>Дмитрія</a:t>
            </a:r>
            <a:r>
              <a:rPr lang="ru-RU" dirty="0" smtClean="0"/>
              <a:t> та </a:t>
            </a:r>
            <a:r>
              <a:rPr lang="ru-RU" dirty="0" err="1" smtClean="0"/>
              <a:t>церкву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Софієвського</a:t>
            </a:r>
            <a:r>
              <a:rPr lang="ru-RU" dirty="0" smtClean="0"/>
              <a:t> собору 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1050-их </a:t>
            </a:r>
            <a:r>
              <a:rPr lang="ru-RU" dirty="0" err="1" smtClean="0"/>
              <a:t>років</a:t>
            </a:r>
            <a:r>
              <a:rPr lang="ru-RU" dirty="0" smtClean="0"/>
              <a:t>, а через </a:t>
            </a:r>
            <a:r>
              <a:rPr lang="ru-RU" dirty="0" err="1" smtClean="0"/>
              <a:t>півстоліття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Святополк </a:t>
            </a:r>
            <a:r>
              <a:rPr lang="en-US" dirty="0" smtClean="0"/>
              <a:t>II </a:t>
            </a:r>
            <a:r>
              <a:rPr lang="ru-RU" dirty="0" err="1" smtClean="0"/>
              <a:t>Ізяславович</a:t>
            </a:r>
            <a:r>
              <a:rPr lang="ru-RU" dirty="0" smtClean="0"/>
              <a:t> </a:t>
            </a:r>
            <a:r>
              <a:rPr lang="ru-RU" dirty="0" err="1" smtClean="0"/>
              <a:t>побудував</a:t>
            </a:r>
            <a:r>
              <a:rPr lang="ru-RU" dirty="0" smtClean="0"/>
              <a:t>  </a:t>
            </a:r>
            <a:r>
              <a:rPr lang="ru-RU" dirty="0" err="1" smtClean="0"/>
              <a:t>монастирську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(1108-1113 </a:t>
            </a:r>
            <a:r>
              <a:rPr lang="ru-RU" dirty="0" err="1" smtClean="0"/>
              <a:t>рр</a:t>
            </a:r>
            <a:r>
              <a:rPr lang="ru-RU" dirty="0" smtClean="0"/>
              <a:t>.), </a:t>
            </a:r>
            <a:r>
              <a:rPr lang="ru-RU" dirty="0" err="1" smtClean="0"/>
              <a:t>присвятивши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архангелу </a:t>
            </a:r>
            <a:r>
              <a:rPr lang="ru-RU" dirty="0" err="1" smtClean="0"/>
              <a:t>Михаїлу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mihaylovsky_sobor_mm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7582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4572008"/>
            <a:ext cx="35004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err="1"/>
              <a:t>Михайлівський</a:t>
            </a:r>
            <a:r>
              <a:rPr lang="ru-RU" sz="1700" dirty="0"/>
              <a:t> собор у ХІІ </a:t>
            </a:r>
            <a:r>
              <a:rPr lang="ru-RU" sz="1700" dirty="0" err="1"/>
              <a:t>столітті</a:t>
            </a:r>
            <a:r>
              <a:rPr lang="ru-RU" sz="1700" dirty="0"/>
              <a:t>. </a:t>
            </a:r>
            <a:r>
              <a:rPr lang="ru-RU" sz="1700" dirty="0" err="1"/>
              <a:t>Реконструкція</a:t>
            </a:r>
            <a:r>
              <a:rPr lang="ru-RU" sz="1700" dirty="0"/>
              <a:t> </a:t>
            </a:r>
            <a:r>
              <a:rPr lang="ru-RU" sz="1700" dirty="0" err="1"/>
              <a:t>Андрія</a:t>
            </a:r>
            <a:r>
              <a:rPr lang="ru-RU" sz="1700" dirty="0"/>
              <a:t> Реутова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4286280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відбулась</a:t>
            </a:r>
            <a:r>
              <a:rPr lang="ru-RU" dirty="0" smtClean="0"/>
              <a:t> навала монголо-татар у 1240-их роках, 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відчутно</a:t>
            </a:r>
            <a:r>
              <a:rPr lang="ru-RU" dirty="0" smtClean="0"/>
              <a:t> </a:t>
            </a:r>
            <a:r>
              <a:rPr lang="ru-RU" dirty="0" err="1" smtClean="0"/>
              <a:t>постраждав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золотих</a:t>
            </a:r>
            <a:r>
              <a:rPr lang="ru-RU" dirty="0" smtClean="0"/>
              <a:t> </a:t>
            </a:r>
            <a:r>
              <a:rPr lang="ru-RU" dirty="0" err="1" smtClean="0"/>
              <a:t>куполів</a:t>
            </a:r>
            <a:r>
              <a:rPr lang="ru-RU" dirty="0" smtClean="0"/>
              <a:t> не </a:t>
            </a:r>
            <a:r>
              <a:rPr lang="ru-RU" dirty="0" err="1" smtClean="0"/>
              <a:t>залишилось</a:t>
            </a:r>
            <a:r>
              <a:rPr lang="ru-RU" dirty="0" smtClean="0"/>
              <a:t>. В 1496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відроджений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перейменований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Святого </a:t>
            </a:r>
            <a:r>
              <a:rPr lang="ru-RU" dirty="0" err="1" smtClean="0"/>
              <a:t>Дмитрія</a:t>
            </a:r>
            <a:r>
              <a:rPr lang="ru-RU" dirty="0" smtClean="0"/>
              <a:t> на Святого </a:t>
            </a:r>
            <a:r>
              <a:rPr lang="ru-RU" dirty="0" err="1" smtClean="0"/>
              <a:t>Михаїла</a:t>
            </a:r>
            <a:r>
              <a:rPr lang="ru-RU" dirty="0" smtClean="0"/>
              <a:t>.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відбудови</a:t>
            </a:r>
            <a:r>
              <a:rPr lang="ru-RU" dirty="0" smtClean="0"/>
              <a:t> та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та </a:t>
            </a:r>
            <a:r>
              <a:rPr lang="ru-RU" dirty="0" err="1" smtClean="0"/>
              <a:t>найбільших</a:t>
            </a:r>
            <a:r>
              <a:rPr lang="ru-RU" dirty="0" smtClean="0"/>
              <a:t> на той час. </a:t>
            </a:r>
            <a:r>
              <a:rPr lang="ru-RU" dirty="0" err="1" smtClean="0"/>
              <a:t>Замість</a:t>
            </a:r>
            <a:r>
              <a:rPr lang="ru-RU" dirty="0" smtClean="0"/>
              <a:t> одного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куполів</a:t>
            </a:r>
            <a:r>
              <a:rPr lang="ru-RU" dirty="0" smtClean="0"/>
              <a:t>. З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собор оточили </a:t>
            </a:r>
            <a:r>
              <a:rPr lang="ru-RU" dirty="0" err="1" smtClean="0"/>
              <a:t>добудови</a:t>
            </a:r>
            <a:r>
              <a:rPr lang="ru-RU" dirty="0" smtClean="0"/>
              <a:t>, а </a:t>
            </a:r>
            <a:r>
              <a:rPr lang="ru-RU" dirty="0" err="1" smtClean="0"/>
              <a:t>стіни</a:t>
            </a:r>
            <a:r>
              <a:rPr lang="ru-RU" dirty="0" smtClean="0"/>
              <a:t> </a:t>
            </a:r>
            <a:r>
              <a:rPr lang="ru-RU" dirty="0" err="1" smtClean="0"/>
              <a:t>укріпили</a:t>
            </a:r>
            <a:r>
              <a:rPr lang="ru-RU" dirty="0" smtClean="0"/>
              <a:t> контрфорсами.</a:t>
            </a:r>
            <a:endParaRPr lang="ru-RU" dirty="0"/>
          </a:p>
        </p:txBody>
      </p:sp>
      <p:pic>
        <p:nvPicPr>
          <p:cNvPr id="4" name="Рисунок 3" descr="25_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0"/>
            <a:ext cx="4643438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6000768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Краєвид</a:t>
            </a:r>
            <a:r>
              <a:rPr lang="ru-RU" i="1" dirty="0"/>
              <a:t> на </a:t>
            </a:r>
            <a:r>
              <a:rPr lang="ru-RU" i="1" dirty="0" err="1"/>
              <a:t>Михайлівський</a:t>
            </a:r>
            <a:r>
              <a:rPr lang="ru-RU" i="1" dirty="0"/>
              <a:t> Златоверхий </a:t>
            </a:r>
            <a:r>
              <a:rPr lang="ru-RU" i="1" dirty="0" err="1"/>
              <a:t>монастир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Софієвської</a:t>
            </a:r>
            <a:r>
              <a:rPr lang="ru-RU" i="1" dirty="0"/>
              <a:t> </a:t>
            </a:r>
            <a:r>
              <a:rPr lang="ru-RU" i="1" dirty="0" err="1"/>
              <a:t>дзвінниці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_1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341201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14744" y="214290"/>
            <a:ext cx="5572132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18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фасади</a:t>
            </a:r>
            <a:r>
              <a:rPr lang="ru-RU" dirty="0" smtClean="0"/>
              <a:t> храму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прикрашені</a:t>
            </a:r>
            <a:r>
              <a:rPr lang="ru-RU" dirty="0" smtClean="0"/>
              <a:t> </a:t>
            </a:r>
            <a:r>
              <a:rPr lang="ru-RU" dirty="0" err="1" smtClean="0"/>
              <a:t>ліпними</a:t>
            </a:r>
            <a:r>
              <a:rPr lang="ru-RU" dirty="0" smtClean="0"/>
              <a:t> прикрасами - </a:t>
            </a:r>
            <a:r>
              <a:rPr lang="ru-RU" dirty="0" err="1" smtClean="0"/>
              <a:t>облицюваннями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орнаментом - </a:t>
            </a:r>
            <a:r>
              <a:rPr lang="ru-RU" dirty="0" err="1" smtClean="0"/>
              <a:t>виконаними</a:t>
            </a:r>
            <a:r>
              <a:rPr lang="ru-RU" dirty="0" smtClean="0"/>
              <a:t>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київським</a:t>
            </a:r>
            <a:r>
              <a:rPr lang="ru-RU" dirty="0" smtClean="0"/>
              <a:t> </a:t>
            </a:r>
            <a:r>
              <a:rPr lang="ru-RU" dirty="0" err="1" smtClean="0"/>
              <a:t>архітектором</a:t>
            </a:r>
            <a:r>
              <a:rPr lang="ru-RU" dirty="0" smtClean="0"/>
              <a:t> </a:t>
            </a:r>
            <a:r>
              <a:rPr lang="ru-RU" dirty="0" err="1" smtClean="0"/>
              <a:t>Іваном</a:t>
            </a:r>
            <a:r>
              <a:rPr lang="ru-RU" dirty="0" smtClean="0"/>
              <a:t> </a:t>
            </a:r>
            <a:r>
              <a:rPr lang="ru-RU" dirty="0" err="1" smtClean="0"/>
              <a:t>Григоровичем-Барським</a:t>
            </a:r>
            <a:r>
              <a:rPr lang="ru-RU" dirty="0" smtClean="0"/>
              <a:t>. Славу </a:t>
            </a:r>
            <a:r>
              <a:rPr lang="ru-RU" dirty="0" err="1" smtClean="0"/>
              <a:t>Михайлівському</a:t>
            </a:r>
            <a:r>
              <a:rPr lang="ru-RU" dirty="0" smtClean="0"/>
              <a:t> Золотоверхому собору принесли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мозаїки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фрески. </a:t>
            </a:r>
            <a:r>
              <a:rPr lang="ru-RU" dirty="0" smtClean="0"/>
              <a:t>"</a:t>
            </a:r>
            <a:r>
              <a:rPr lang="ru-RU" dirty="0" err="1" smtClean="0"/>
              <a:t>Мерехтливим</a:t>
            </a:r>
            <a:r>
              <a:rPr lang="ru-RU" dirty="0" smtClean="0"/>
              <a:t> </a:t>
            </a:r>
            <a:r>
              <a:rPr lang="ru-RU" dirty="0" err="1" smtClean="0"/>
              <a:t>живописом</a:t>
            </a:r>
            <a:r>
              <a:rPr lang="ru-RU" dirty="0" smtClean="0"/>
              <a:t>"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мозаїки</a:t>
            </a:r>
            <a:r>
              <a:rPr lang="ru-RU" dirty="0" smtClean="0"/>
              <a:t> </a:t>
            </a:r>
            <a:r>
              <a:rPr lang="ru-RU" dirty="0" err="1" smtClean="0"/>
              <a:t>Михайлівського</a:t>
            </a:r>
            <a:r>
              <a:rPr lang="ru-RU" dirty="0" smtClean="0"/>
              <a:t> собору - вони, </a:t>
            </a:r>
            <a:r>
              <a:rPr lang="ru-RU" dirty="0" err="1" smtClean="0"/>
              <a:t>немов</a:t>
            </a:r>
            <a:r>
              <a:rPr lang="ru-RU" dirty="0" smtClean="0"/>
              <a:t> маревом, </a:t>
            </a:r>
            <a:r>
              <a:rPr lang="ru-RU" dirty="0" err="1" smtClean="0"/>
              <a:t>обволікали</a:t>
            </a:r>
            <a:r>
              <a:rPr lang="ru-RU" dirty="0" smtClean="0"/>
              <a:t> весь </a:t>
            </a:r>
            <a:r>
              <a:rPr lang="ru-RU" dirty="0" err="1" smtClean="0"/>
              <a:t>простір</a:t>
            </a:r>
            <a:r>
              <a:rPr lang="ru-RU" dirty="0" smtClean="0"/>
              <a:t> храму </a:t>
            </a:r>
            <a:r>
              <a:rPr lang="ru-RU" dirty="0" err="1" smtClean="0"/>
              <a:t>своїм</a:t>
            </a:r>
            <a:r>
              <a:rPr lang="ru-RU" dirty="0" smtClean="0"/>
              <a:t> то </a:t>
            </a:r>
            <a:r>
              <a:rPr lang="ru-RU" dirty="0" err="1" smtClean="0"/>
              <a:t>затухаючим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спалахуючим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новою силою </a:t>
            </a:r>
            <a:r>
              <a:rPr lang="ru-RU" dirty="0" err="1" smtClean="0"/>
              <a:t>сяйвом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витончені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, </a:t>
            </a:r>
            <a:r>
              <a:rPr lang="ru-RU" dirty="0" err="1" smtClean="0"/>
              <a:t>мозаїки</a:t>
            </a:r>
            <a:r>
              <a:rPr lang="ru-RU" dirty="0" smtClean="0"/>
              <a:t> </a:t>
            </a:r>
            <a:r>
              <a:rPr lang="ru-RU" dirty="0" err="1" smtClean="0"/>
              <a:t>Михайлівського</a:t>
            </a:r>
            <a:r>
              <a:rPr lang="ru-RU" dirty="0" smtClean="0"/>
              <a:t> собору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твором</a:t>
            </a:r>
            <a:r>
              <a:rPr lang="ru-RU" dirty="0" smtClean="0"/>
              <a:t> </a:t>
            </a:r>
            <a:r>
              <a:rPr lang="ru-RU" dirty="0" err="1" smtClean="0"/>
              <a:t>староруського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переконливо</a:t>
            </a:r>
            <a:r>
              <a:rPr lang="ru-RU" dirty="0" smtClean="0"/>
              <a:t> </a:t>
            </a:r>
            <a:r>
              <a:rPr lang="ru-RU" dirty="0" err="1" smtClean="0"/>
              <a:t>свідчили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того часу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</a:t>
            </a:r>
            <a:r>
              <a:rPr lang="ru-RU" dirty="0" err="1" smtClean="0"/>
              <a:t>національна</a:t>
            </a:r>
            <a:r>
              <a:rPr lang="ru-RU" dirty="0" smtClean="0"/>
              <a:t> школа </a:t>
            </a:r>
            <a:r>
              <a:rPr lang="ru-RU" dirty="0" err="1" smtClean="0"/>
              <a:t>образотворчого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вільна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Візантії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mihaylovsky_monasty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5732724" cy="381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414338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Михайлівський</a:t>
            </a:r>
            <a:r>
              <a:rPr lang="ru-RU" i="1" dirty="0"/>
              <a:t> Златоверхий </a:t>
            </a:r>
            <a:r>
              <a:rPr lang="ru-RU" i="1" dirty="0" err="1"/>
              <a:t>монастир</a:t>
            </a:r>
            <a:r>
              <a:rPr lang="ru-RU" i="1" dirty="0"/>
              <a:t> початок XX </a:t>
            </a:r>
            <a:r>
              <a:rPr lang="ru-RU" i="1" dirty="0" err="1"/>
              <a:t>століття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571504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Митрополит </a:t>
            </a:r>
            <a:r>
              <a:rPr lang="ru-RU" dirty="0" err="1" smtClean="0"/>
              <a:t>Іов</a:t>
            </a:r>
            <a:r>
              <a:rPr lang="ru-RU" dirty="0" smtClean="0"/>
              <a:t> </a:t>
            </a:r>
            <a:r>
              <a:rPr lang="ru-RU" dirty="0" err="1" smtClean="0"/>
              <a:t>Борецький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Михайлівський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резиденцією</a:t>
            </a:r>
            <a:r>
              <a:rPr lang="ru-RU" dirty="0" smtClean="0"/>
              <a:t> </a:t>
            </a:r>
            <a:r>
              <a:rPr lang="ru-RU" dirty="0" err="1" smtClean="0"/>
              <a:t>православної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митрополії</a:t>
            </a:r>
            <a:r>
              <a:rPr lang="ru-RU" dirty="0" smtClean="0"/>
              <a:t>. Як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Борецький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 священником в </a:t>
            </a:r>
            <a:r>
              <a:rPr lang="ru-RU" dirty="0" err="1" smtClean="0"/>
              <a:t>Свято-Воскресінської</a:t>
            </a:r>
            <a:r>
              <a:rPr lang="ru-RU" dirty="0" smtClean="0"/>
              <a:t> церкви, а </a:t>
            </a:r>
            <a:r>
              <a:rPr lang="ru-RU" dirty="0" err="1" smtClean="0"/>
              <a:t>потім</a:t>
            </a:r>
            <a:r>
              <a:rPr lang="ru-RU" dirty="0" smtClean="0"/>
              <a:t> став першим ректором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братської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(у 1615-1618 роках). У 1619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чернечий</a:t>
            </a:r>
            <a:r>
              <a:rPr lang="ru-RU" dirty="0" smtClean="0"/>
              <a:t> постриг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імям</a:t>
            </a:r>
            <a:r>
              <a:rPr lang="ru-RU" dirty="0" smtClean="0"/>
              <a:t> </a:t>
            </a:r>
            <a:r>
              <a:rPr lang="ru-RU" dirty="0" err="1" smtClean="0"/>
              <a:t>Іова</a:t>
            </a:r>
            <a:r>
              <a:rPr lang="ru-RU" dirty="0" smtClean="0"/>
              <a:t> та став </a:t>
            </a:r>
            <a:r>
              <a:rPr lang="ru-RU" dirty="0" err="1" smtClean="0"/>
              <a:t>ігуменом</a:t>
            </a:r>
            <a:r>
              <a:rPr lang="ru-RU" dirty="0" smtClean="0"/>
              <a:t> </a:t>
            </a:r>
            <a:r>
              <a:rPr lang="ru-RU" dirty="0" err="1" smtClean="0"/>
              <a:t>Михайлівського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357298"/>
            <a:ext cx="3071834" cy="415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0"/>
            <a:ext cx="3571900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За </a:t>
            </a:r>
            <a:r>
              <a:rPr lang="ru-RU" sz="2100" dirty="0" err="1" smtClean="0"/>
              <a:t>часів</a:t>
            </a:r>
            <a:r>
              <a:rPr lang="ru-RU" sz="2100" dirty="0" smtClean="0"/>
              <a:t> Богдана </a:t>
            </a:r>
            <a:r>
              <a:rPr lang="ru-RU" sz="2100" dirty="0" err="1" smtClean="0"/>
              <a:t>Хмельницького</a:t>
            </a:r>
            <a:r>
              <a:rPr lang="ru-RU" sz="2100" dirty="0" smtClean="0"/>
              <a:t> позолоту на центральному </a:t>
            </a:r>
            <a:r>
              <a:rPr lang="ru-RU" sz="2100" dirty="0" err="1" smtClean="0"/>
              <a:t>куполі</a:t>
            </a:r>
            <a:r>
              <a:rPr lang="ru-RU" sz="2100" dirty="0" smtClean="0"/>
              <a:t> </a:t>
            </a:r>
            <a:r>
              <a:rPr lang="ru-RU" sz="2100" dirty="0" err="1" smtClean="0"/>
              <a:t>було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відновлено</a:t>
            </a:r>
            <a:r>
              <a:rPr lang="ru-RU" sz="2100" dirty="0" smtClean="0"/>
              <a:t>. А в 1718 </a:t>
            </a:r>
            <a:r>
              <a:rPr lang="ru-RU" sz="2100" dirty="0" err="1" smtClean="0"/>
              <a:t>році</a:t>
            </a:r>
            <a:r>
              <a:rPr lang="ru-RU" sz="2100" dirty="0" smtClean="0"/>
              <a:t> </a:t>
            </a:r>
            <a:r>
              <a:rPr lang="ru-RU" sz="2100" dirty="0" err="1" smtClean="0"/>
              <a:t>гетьман</a:t>
            </a:r>
            <a:r>
              <a:rPr lang="ru-RU" sz="2100" dirty="0" smtClean="0"/>
              <a:t> </a:t>
            </a:r>
            <a:r>
              <a:rPr lang="ru-RU" sz="2100" dirty="0" err="1" smtClean="0"/>
              <a:t>Скоропадський</a:t>
            </a:r>
            <a:r>
              <a:rPr lang="ru-RU" sz="2100" dirty="0" smtClean="0"/>
              <a:t> </a:t>
            </a:r>
            <a:r>
              <a:rPr lang="ru-RU" sz="2100" dirty="0" err="1" smtClean="0"/>
              <a:t>встановив</a:t>
            </a:r>
            <a:r>
              <a:rPr lang="ru-RU" sz="2100" dirty="0" smtClean="0"/>
              <a:t> </a:t>
            </a:r>
            <a:r>
              <a:rPr lang="ru-RU" sz="2100" dirty="0" err="1" smtClean="0"/>
              <a:t>новий</a:t>
            </a:r>
            <a:r>
              <a:rPr lang="ru-RU" sz="2100" dirty="0" smtClean="0"/>
              <a:t> </a:t>
            </a:r>
            <a:r>
              <a:rPr lang="ru-RU" sz="2100" dirty="0" err="1" smtClean="0"/>
              <a:t>іконостас</a:t>
            </a:r>
            <a:r>
              <a:rPr lang="ru-RU" sz="2100" dirty="0" smtClean="0"/>
              <a:t> в </a:t>
            </a:r>
            <a:r>
              <a:rPr lang="ru-RU" sz="2100" dirty="0" err="1" smtClean="0"/>
              <a:t>головній</a:t>
            </a:r>
            <a:r>
              <a:rPr lang="ru-RU" sz="2100" dirty="0" smtClean="0"/>
              <a:t> </a:t>
            </a:r>
            <a:r>
              <a:rPr lang="ru-RU" sz="2100" dirty="0" err="1" smtClean="0"/>
              <a:t>церкві</a:t>
            </a:r>
            <a:r>
              <a:rPr lang="ru-RU" sz="2100" dirty="0" smtClean="0"/>
              <a:t>. </a:t>
            </a:r>
            <a:r>
              <a:rPr lang="ru-RU" sz="2100" dirty="0" err="1" smtClean="0"/>
              <a:t>Іван</a:t>
            </a:r>
            <a:r>
              <a:rPr lang="ru-RU" sz="2100" dirty="0" smtClean="0"/>
              <a:t> Мазепа </a:t>
            </a:r>
            <a:r>
              <a:rPr lang="ru-RU" sz="2100" dirty="0" err="1" smtClean="0"/>
              <a:t>офірував</a:t>
            </a:r>
            <a:r>
              <a:rPr lang="ru-RU" sz="2100" dirty="0" smtClean="0"/>
              <a:t> для мощей </a:t>
            </a:r>
            <a:r>
              <a:rPr lang="ru-RU" sz="2100" dirty="0" err="1" smtClean="0"/>
              <a:t>Святої</a:t>
            </a:r>
            <a:r>
              <a:rPr lang="ru-RU" sz="2100" dirty="0" smtClean="0"/>
              <a:t> </a:t>
            </a:r>
            <a:r>
              <a:rPr lang="ru-RU" sz="2100" dirty="0" err="1" smtClean="0"/>
              <a:t>Варвари</a:t>
            </a:r>
            <a:r>
              <a:rPr lang="ru-RU" sz="2100" dirty="0" smtClean="0"/>
              <a:t> </a:t>
            </a:r>
            <a:r>
              <a:rPr lang="ru-RU" sz="2100" dirty="0" err="1" smtClean="0"/>
              <a:t>срібні</a:t>
            </a:r>
            <a:r>
              <a:rPr lang="ru-RU" sz="2100" dirty="0" smtClean="0"/>
              <a:t> раку та </a:t>
            </a:r>
            <a:r>
              <a:rPr lang="ru-RU" sz="2100" dirty="0" err="1" smtClean="0"/>
              <a:t>панікадило</a:t>
            </a:r>
            <a:r>
              <a:rPr lang="ru-RU" sz="2100" dirty="0" smtClean="0"/>
              <a:t>. </a:t>
            </a:r>
            <a:r>
              <a:rPr lang="ru-RU" sz="2100" dirty="0" err="1" smtClean="0"/>
              <a:t>Військовий</a:t>
            </a:r>
            <a:r>
              <a:rPr lang="ru-RU" sz="2100" dirty="0" smtClean="0"/>
              <a:t> </a:t>
            </a:r>
            <a:r>
              <a:rPr lang="ru-RU" sz="2100" dirty="0" err="1" smtClean="0"/>
              <a:t>суддя</a:t>
            </a:r>
            <a:r>
              <a:rPr lang="ru-RU" sz="2100" dirty="0" smtClean="0"/>
              <a:t> </a:t>
            </a:r>
            <a:r>
              <a:rPr lang="ru-RU" sz="2100" dirty="0" err="1" smtClean="0"/>
              <a:t>Михаїл</a:t>
            </a:r>
            <a:r>
              <a:rPr lang="ru-RU" sz="2100" dirty="0" smtClean="0"/>
              <a:t> </a:t>
            </a:r>
            <a:r>
              <a:rPr lang="ru-RU" sz="2100" dirty="0" err="1" smtClean="0"/>
              <a:t>Вуяхевич</a:t>
            </a:r>
            <a:r>
              <a:rPr lang="ru-RU" sz="2100" dirty="0" smtClean="0"/>
              <a:t>, </a:t>
            </a:r>
            <a:r>
              <a:rPr lang="ru-RU" sz="2100" dirty="0" err="1" smtClean="0"/>
              <a:t>відомий</a:t>
            </a:r>
            <a:r>
              <a:rPr lang="ru-RU" sz="2100" dirty="0" smtClean="0"/>
              <a:t> </a:t>
            </a:r>
            <a:r>
              <a:rPr lang="ru-RU" sz="2100" dirty="0" err="1" smtClean="0"/>
              <a:t>пізніше</a:t>
            </a:r>
            <a:r>
              <a:rPr lang="ru-RU" sz="2100" dirty="0" smtClean="0"/>
              <a:t> як </a:t>
            </a:r>
            <a:r>
              <a:rPr lang="ru-RU" sz="2100" dirty="0" err="1" smtClean="0"/>
              <a:t>печерський</a:t>
            </a:r>
            <a:r>
              <a:rPr lang="ru-RU" sz="2100" dirty="0" smtClean="0"/>
              <a:t> </a:t>
            </a:r>
            <a:r>
              <a:rPr lang="ru-RU" sz="2100" dirty="0" err="1" smtClean="0"/>
              <a:t>архімандрит</a:t>
            </a:r>
            <a:r>
              <a:rPr lang="ru-RU" sz="2100" dirty="0" smtClean="0"/>
              <a:t> </a:t>
            </a:r>
            <a:r>
              <a:rPr lang="ru-RU" sz="2100" dirty="0" err="1" smtClean="0"/>
              <a:t>Мелетій</a:t>
            </a:r>
            <a:r>
              <a:rPr lang="ru-RU" sz="2100" dirty="0" smtClean="0"/>
              <a:t>, </a:t>
            </a:r>
            <a:r>
              <a:rPr lang="ru-RU" sz="2100" dirty="0" err="1" smtClean="0"/>
              <a:t>добудував</a:t>
            </a:r>
            <a:r>
              <a:rPr lang="ru-RU" sz="2100" dirty="0" smtClean="0"/>
              <a:t> до </a:t>
            </a:r>
            <a:r>
              <a:rPr lang="ru-RU" sz="2100" dirty="0" err="1" smtClean="0"/>
              <a:t>старої</a:t>
            </a:r>
            <a:r>
              <a:rPr lang="ru-RU" sz="2100" dirty="0" smtClean="0"/>
              <a:t> </a:t>
            </a:r>
            <a:r>
              <a:rPr lang="ru-RU" sz="2100" dirty="0" err="1" smtClean="0"/>
              <a:t>архангельської</a:t>
            </a:r>
            <a:r>
              <a:rPr lang="ru-RU" sz="2100" dirty="0" smtClean="0"/>
              <a:t> церкви невеликий </a:t>
            </a:r>
            <a:r>
              <a:rPr lang="ru-RU" sz="2100" dirty="0" err="1" smtClean="0"/>
              <a:t>прибудову</a:t>
            </a:r>
            <a:r>
              <a:rPr lang="ru-RU" sz="2100" dirty="0" smtClean="0"/>
              <a:t>, </a:t>
            </a:r>
            <a:r>
              <a:rPr lang="ru-RU" sz="2100" dirty="0" err="1" smtClean="0"/>
              <a:t>спеціально</a:t>
            </a:r>
            <a:r>
              <a:rPr lang="ru-RU" sz="2100" dirty="0" smtClean="0"/>
              <a:t> для мощей </a:t>
            </a:r>
            <a:r>
              <a:rPr lang="ru-RU" sz="2100" dirty="0" err="1" smtClean="0"/>
              <a:t>Святої</a:t>
            </a:r>
            <a:r>
              <a:rPr lang="ru-RU" sz="2100" dirty="0" smtClean="0"/>
              <a:t> </a:t>
            </a:r>
            <a:r>
              <a:rPr lang="ru-RU" sz="2100" dirty="0" err="1" smtClean="0"/>
              <a:t>Варвари</a:t>
            </a:r>
            <a:r>
              <a:rPr lang="ru-RU" sz="2100" dirty="0" smtClean="0"/>
              <a:t>. </a:t>
            </a:r>
            <a:endParaRPr lang="ru-RU" sz="2100" dirty="0"/>
          </a:p>
        </p:txBody>
      </p:sp>
      <p:pic>
        <p:nvPicPr>
          <p:cNvPr id="4" name="Рисунок 3" descr="16_1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0"/>
            <a:ext cx="5429256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523</Words>
  <Application>Microsoft Office PowerPoint</Application>
  <PresentationFormat>Экран (4:3)</PresentationFormat>
  <Paragraphs>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Михайлівський Золотоверхий монастир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Скульптури на теріторії монастиря</vt:lpstr>
      <vt:lpstr>Слайд 21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Михайлівський Золотоверхий монастир</dc:title>
  <dc:creator>Vlad</dc:creator>
  <cp:lastModifiedBy>Vlad</cp:lastModifiedBy>
  <cp:revision>10</cp:revision>
  <dcterms:created xsi:type="dcterms:W3CDTF">2012-10-07T06:47:47Z</dcterms:created>
  <dcterms:modified xsi:type="dcterms:W3CDTF">2012-10-07T08:26:59Z</dcterms:modified>
</cp:coreProperties>
</file>