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2" r:id="rId2"/>
    <p:sldId id="256" r:id="rId3"/>
    <p:sldId id="257" r:id="rId4"/>
    <p:sldId id="258" r:id="rId5"/>
    <p:sldId id="259" r:id="rId6"/>
    <p:sldId id="260" r:id="rId7"/>
    <p:sldId id="261" r:id="rId8"/>
    <p:sldId id="263" r:id="rId9"/>
    <p:sldId id="264" r:id="rId10"/>
    <p:sldId id="265" r:id="rId11"/>
    <p:sldId id="267" r:id="rId12"/>
    <p:sldId id="266"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74C"/>
    <a:srgbClr val="00FFFF"/>
    <a:srgbClr val="996633"/>
    <a:srgbClr val="000099"/>
    <a:srgbClr val="CC0099"/>
    <a:srgbClr val="36F29D"/>
    <a:srgbClr val="0028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6" autoAdjust="0"/>
  </p:normalViewPr>
  <p:slideViewPr>
    <p:cSldViewPr>
      <p:cViewPr>
        <p:scale>
          <a:sx n="98" d="100"/>
          <a:sy n="98" d="100"/>
        </p:scale>
        <p:origin x="-3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CA3F9-0E94-4F61-B06E-A2E5D4B7010D}" type="datetimeFigureOut">
              <a:rPr lang="ru-RU" smtClean="0"/>
              <a:t>25.12.2011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BE495-2FF7-465E-BAC3-6E8F7027BCF0}" type="slidenum">
              <a:rPr lang="ru-RU" smtClean="0"/>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04BE495-2FF7-465E-BAC3-6E8F7027BCF0}" type="slidenum">
              <a:rPr lang="ru-RU" smtClean="0"/>
              <a:t>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25.12.2011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25.12.2011</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928670"/>
            <a:ext cx="6929486" cy="2123658"/>
          </a:xfrm>
          <a:prstGeom prst="rect">
            <a:avLst/>
          </a:prstGeom>
          <a:effectLst>
            <a:innerShdw blurRad="63500" dist="50800" dir="18900000">
              <a:prstClr val="black">
                <a:alpha val="50000"/>
              </a:prstClr>
            </a:innerShdw>
          </a:effectLst>
        </p:spPr>
        <p:txBody>
          <a:bodyPr wrap="square">
            <a:spAutoFit/>
          </a:bodyPr>
          <a:lstStyle/>
          <a:p>
            <a:r>
              <a:rPr lang="uk-UA" sz="4400" dirty="0" smtClean="0">
                <a:solidFill>
                  <a:srgbClr val="000099"/>
                </a:solidFill>
                <a:effectLst>
                  <a:outerShdw blurRad="38100" dist="38100" dir="2700000" algn="tl">
                    <a:srgbClr val="000000">
                      <a:alpha val="43137"/>
                    </a:srgbClr>
                  </a:outerShdw>
                </a:effectLst>
              </a:rPr>
              <a:t>Презентація  на  тему:  « Художні стилі.  </a:t>
            </a:r>
            <a:r>
              <a:rPr lang="uk-UA" sz="4400" dirty="0" smtClean="0">
                <a:solidFill>
                  <a:srgbClr val="000099"/>
                </a:solidFill>
                <a:effectLst>
                  <a:outerShdw blurRad="38100" dist="38100" dir="2700000" algn="tl">
                    <a:srgbClr val="000000">
                      <a:alpha val="43137"/>
                    </a:srgbClr>
                  </a:outerShdw>
                </a:effectLst>
              </a:rPr>
              <a:t>  Класицизм </a:t>
            </a:r>
            <a:r>
              <a:rPr lang="uk-UA" sz="4400" dirty="0" smtClean="0">
                <a:solidFill>
                  <a:srgbClr val="000099"/>
                </a:solidFill>
                <a:effectLst>
                  <a:outerShdw blurRad="38100" dist="38100" dir="2700000" algn="tl">
                    <a:srgbClr val="000000">
                      <a:alpha val="43137"/>
                    </a:srgbClr>
                  </a:outerShdw>
                </a:effectLst>
              </a:rPr>
              <a:t>»</a:t>
            </a:r>
            <a:endParaRPr lang="ru-RU" sz="4400" dirty="0">
              <a:solidFill>
                <a:srgbClr val="000099"/>
              </a:solidFill>
              <a:effectLst>
                <a:outerShdw blurRad="38100" dist="38100" dir="2700000" algn="tl">
                  <a:srgbClr val="000000">
                    <a:alpha val="43137"/>
                  </a:srgbClr>
                </a:outerShdw>
              </a:effectLst>
            </a:endParaRPr>
          </a:p>
        </p:txBody>
      </p:sp>
      <p:sp>
        <p:nvSpPr>
          <p:cNvPr id="1025" name="Rectangle 1"/>
          <p:cNvSpPr>
            <a:spLocks noChangeArrowheads="1"/>
          </p:cNvSpPr>
          <p:nvPr/>
        </p:nvSpPr>
        <p:spPr bwMode="auto">
          <a:xfrm>
            <a:off x="5000628" y="4429132"/>
            <a:ext cx="3605474"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Виконала</a:t>
            </a:r>
            <a:endParaRPr kumimoji="0" lang="ru-RU"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учениця 9-А класу </a:t>
            </a:r>
            <a:endParaRPr kumimoji="0" lang="ru-RU"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Кравчук Анастасія</a:t>
            </a:r>
            <a:endParaRPr kumimoji="0" lang="uk-UA" sz="3200" b="0" i="1" u="none" strike="noStrike" cap="none" normalizeH="0" baseline="0" dirty="0" smtClean="0">
              <a:ln>
                <a:noFill/>
              </a:ln>
              <a:solidFill>
                <a:srgbClr val="36F29D"/>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214290"/>
            <a:ext cx="6643734" cy="179950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rgbClr val="000099"/>
                </a:solidFill>
                <a:effectLst/>
              </a:rPr>
              <a:t>Класицизм в </a:t>
            </a:r>
            <a:r>
              <a:rPr lang="ru-RU" sz="5400" b="1" cap="none" spc="0" dirty="0" smtClean="0">
                <a:ln w="50800"/>
                <a:solidFill>
                  <a:srgbClr val="000099"/>
                </a:solidFill>
                <a:effectLst/>
              </a:rPr>
              <a:t>Російській</a:t>
            </a:r>
            <a:r>
              <a:rPr lang="ru-RU" sz="5400" b="1" cap="none" spc="0" dirty="0" smtClean="0">
                <a:ln w="50800"/>
                <a:solidFill>
                  <a:srgbClr val="000099"/>
                </a:solidFill>
                <a:effectLst/>
              </a:rPr>
              <a:t> </a:t>
            </a:r>
            <a:r>
              <a:rPr lang="ru-RU" sz="5400" b="1" cap="none" spc="0" dirty="0" smtClean="0">
                <a:ln w="50800"/>
                <a:solidFill>
                  <a:srgbClr val="000099"/>
                </a:solidFill>
                <a:effectLst/>
              </a:rPr>
              <a:t>імперії</a:t>
            </a:r>
            <a:endParaRPr lang="ru-RU" sz="5400" b="1" cap="none" spc="0" dirty="0">
              <a:ln w="50800"/>
              <a:solidFill>
                <a:srgbClr val="000099"/>
              </a:solidFill>
              <a:effectLst/>
            </a:endParaRPr>
          </a:p>
        </p:txBody>
      </p:sp>
      <p:sp>
        <p:nvSpPr>
          <p:cNvPr id="6" name="Прямоугольник 5"/>
          <p:cNvSpPr/>
          <p:nvPr/>
        </p:nvSpPr>
        <p:spPr>
          <a:xfrm>
            <a:off x="428596" y="2000240"/>
            <a:ext cx="8501122" cy="4154984"/>
          </a:xfrm>
          <a:prstGeom prst="rect">
            <a:avLst/>
          </a:prstGeom>
        </p:spPr>
        <p:txBody>
          <a:bodyPr wrap="square">
            <a:spAutoFit/>
          </a:bodyPr>
          <a:lstStyle/>
          <a:p>
            <a:r>
              <a:rPr lang="ru-RU" sz="1200" dirty="0" smtClean="0">
                <a:solidFill>
                  <a:srgbClr val="92D050"/>
                </a:solidFill>
              </a:rPr>
              <a:t>Вже</a:t>
            </a:r>
            <a:r>
              <a:rPr lang="ru-RU" sz="1200" dirty="0" smtClean="0">
                <a:solidFill>
                  <a:srgbClr val="92D050"/>
                </a:solidFill>
              </a:rPr>
              <a:t> з 1760-хрр. в </a:t>
            </a:r>
            <a:r>
              <a:rPr lang="ru-RU" sz="1200" dirty="0" smtClean="0">
                <a:solidFill>
                  <a:srgbClr val="92D050"/>
                </a:solidFill>
              </a:rPr>
              <a:t>мистецтві</a:t>
            </a:r>
            <a:r>
              <a:rPr lang="ru-RU" sz="1200" dirty="0" smtClean="0">
                <a:solidFill>
                  <a:srgbClr val="92D050"/>
                </a:solidFill>
              </a:rPr>
              <a:t> </a:t>
            </a:r>
            <a:r>
              <a:rPr lang="ru-RU" sz="1200" dirty="0" smtClean="0">
                <a:solidFill>
                  <a:srgbClr val="92D050"/>
                </a:solidFill>
              </a:rPr>
              <a:t>Російської</a:t>
            </a:r>
            <a:r>
              <a:rPr lang="ru-RU" sz="1200" dirty="0" smtClean="0">
                <a:solidFill>
                  <a:srgbClr val="92D050"/>
                </a:solidFill>
              </a:rPr>
              <a:t> </a:t>
            </a:r>
            <a:r>
              <a:rPr lang="ru-RU" sz="1200" dirty="0" smtClean="0">
                <a:solidFill>
                  <a:srgbClr val="92D050"/>
                </a:solidFill>
              </a:rPr>
              <a:t>імперії</a:t>
            </a:r>
            <a:r>
              <a:rPr lang="ru-RU" sz="1200" dirty="0" smtClean="0">
                <a:solidFill>
                  <a:srgbClr val="92D050"/>
                </a:solidFill>
              </a:rPr>
              <a:t> </a:t>
            </a:r>
            <a:r>
              <a:rPr lang="ru-RU" sz="1200" dirty="0" smtClean="0">
                <a:solidFill>
                  <a:srgbClr val="92D050"/>
                </a:solidFill>
              </a:rPr>
              <a:t>почався</a:t>
            </a:r>
            <a:r>
              <a:rPr lang="ru-RU" sz="1200" dirty="0" smtClean="0">
                <a:solidFill>
                  <a:srgbClr val="92D050"/>
                </a:solidFill>
              </a:rPr>
              <a:t> поворот до класицизму. </a:t>
            </a:r>
            <a:r>
              <a:rPr lang="ru-RU" sz="1200" dirty="0" smtClean="0">
                <a:solidFill>
                  <a:srgbClr val="92D050"/>
                </a:solidFill>
              </a:rPr>
              <a:t>Він</a:t>
            </a:r>
            <a:r>
              <a:rPr lang="ru-RU" sz="1200" dirty="0" smtClean="0">
                <a:solidFill>
                  <a:srgbClr val="92D050"/>
                </a:solidFill>
              </a:rPr>
              <a:t> </a:t>
            </a:r>
            <a:r>
              <a:rPr lang="ru-RU" sz="1200" dirty="0" smtClean="0">
                <a:solidFill>
                  <a:srgbClr val="92D050"/>
                </a:solidFill>
              </a:rPr>
              <a:t>мав</a:t>
            </a:r>
            <a:r>
              <a:rPr lang="ru-RU" sz="1200" dirty="0" smtClean="0">
                <a:solidFill>
                  <a:srgbClr val="92D050"/>
                </a:solidFill>
              </a:rPr>
              <a:t> </a:t>
            </a:r>
            <a:r>
              <a:rPr lang="ru-RU" sz="1200" dirty="0" smtClean="0">
                <a:solidFill>
                  <a:srgbClr val="92D050"/>
                </a:solidFill>
              </a:rPr>
              <a:t>потужну</a:t>
            </a:r>
            <a:r>
              <a:rPr lang="ru-RU" sz="1200" dirty="0" smtClean="0">
                <a:solidFill>
                  <a:srgbClr val="92D050"/>
                </a:solidFill>
              </a:rPr>
              <a:t> </a:t>
            </a:r>
            <a:r>
              <a:rPr lang="ru-RU" sz="1200" dirty="0" smtClean="0">
                <a:solidFill>
                  <a:srgbClr val="92D050"/>
                </a:solidFill>
              </a:rPr>
              <a:t>підтримку</a:t>
            </a:r>
            <a:r>
              <a:rPr lang="ru-RU" sz="1200" dirty="0" smtClean="0">
                <a:solidFill>
                  <a:srgbClr val="92D050"/>
                </a:solidFill>
              </a:rPr>
              <a:t> від </a:t>
            </a:r>
            <a:r>
              <a:rPr lang="ru-RU" sz="1200" dirty="0" smtClean="0">
                <a:solidFill>
                  <a:srgbClr val="92D050"/>
                </a:solidFill>
              </a:rPr>
              <a:t>царського</a:t>
            </a:r>
            <a:r>
              <a:rPr lang="ru-RU" sz="1200" dirty="0" smtClean="0">
                <a:solidFill>
                  <a:srgbClr val="92D050"/>
                </a:solidFill>
              </a:rPr>
              <a:t> двору і </a:t>
            </a:r>
            <a:r>
              <a:rPr lang="ru-RU" sz="1200" dirty="0" smtClean="0">
                <a:solidFill>
                  <a:srgbClr val="92D050"/>
                </a:solidFill>
              </a:rPr>
              <a:t>імператриці</a:t>
            </a:r>
            <a:r>
              <a:rPr lang="ru-RU" sz="1200" dirty="0" smtClean="0">
                <a:solidFill>
                  <a:srgbClr val="92D050"/>
                </a:solidFill>
              </a:rPr>
              <a:t> </a:t>
            </a:r>
            <a:r>
              <a:rPr lang="ru-RU" sz="1200" dirty="0" smtClean="0">
                <a:solidFill>
                  <a:srgbClr val="92D050"/>
                </a:solidFill>
              </a:rPr>
              <a:t>Катерини</a:t>
            </a:r>
            <a:r>
              <a:rPr lang="ru-RU" sz="1200" dirty="0" smtClean="0">
                <a:solidFill>
                  <a:srgbClr val="92D050"/>
                </a:solidFill>
              </a:rPr>
              <a:t> </a:t>
            </a:r>
            <a:r>
              <a:rPr lang="ru-RU" sz="1200" dirty="0" smtClean="0">
                <a:solidFill>
                  <a:srgbClr val="92D050"/>
                </a:solidFill>
              </a:rPr>
              <a:t>Другої</a:t>
            </a:r>
            <a:r>
              <a:rPr lang="ru-RU" sz="1200" dirty="0" smtClean="0">
                <a:solidFill>
                  <a:srgbClr val="92D050"/>
                </a:solidFill>
              </a:rPr>
              <a:t>. В </a:t>
            </a:r>
            <a:r>
              <a:rPr lang="ru-RU" sz="1200" dirty="0" smtClean="0">
                <a:solidFill>
                  <a:srgbClr val="92D050"/>
                </a:solidFill>
              </a:rPr>
              <a:t>перехідних</a:t>
            </a:r>
            <a:r>
              <a:rPr lang="ru-RU" sz="1200" dirty="0" smtClean="0">
                <a:solidFill>
                  <a:srgbClr val="92D050"/>
                </a:solidFill>
              </a:rPr>
              <a:t> формах від </a:t>
            </a:r>
            <a:r>
              <a:rPr lang="ru-RU" sz="1200" dirty="0" smtClean="0">
                <a:solidFill>
                  <a:srgbClr val="92D050"/>
                </a:solidFill>
              </a:rPr>
              <a:t>стриманого</a:t>
            </a:r>
            <a:r>
              <a:rPr lang="ru-RU" sz="1200" dirty="0" smtClean="0">
                <a:solidFill>
                  <a:srgbClr val="92D050"/>
                </a:solidFill>
              </a:rPr>
              <a:t> бароко до класицизму </a:t>
            </a:r>
            <a:r>
              <a:rPr lang="ru-RU" sz="1200" dirty="0" smtClean="0">
                <a:solidFill>
                  <a:srgbClr val="92D050"/>
                </a:solidFill>
              </a:rPr>
              <a:t>працював</a:t>
            </a:r>
            <a:r>
              <a:rPr lang="ru-RU" sz="1200" dirty="0" smtClean="0">
                <a:solidFill>
                  <a:srgbClr val="92D050"/>
                </a:solidFill>
              </a:rPr>
              <a:t> </a:t>
            </a:r>
            <a:r>
              <a:rPr lang="ru-RU" sz="1200" dirty="0" smtClean="0">
                <a:solidFill>
                  <a:srgbClr val="92D050"/>
                </a:solidFill>
              </a:rPr>
              <a:t>запрошений</a:t>
            </a:r>
            <a:r>
              <a:rPr lang="ru-RU" sz="1200" dirty="0" smtClean="0">
                <a:solidFill>
                  <a:srgbClr val="92D050"/>
                </a:solidFill>
              </a:rPr>
              <a:t> до Петербурга </a:t>
            </a:r>
            <a:r>
              <a:rPr lang="ru-RU" sz="1200" dirty="0" smtClean="0">
                <a:solidFill>
                  <a:srgbClr val="92D050"/>
                </a:solidFill>
              </a:rPr>
              <a:t>архітектор</a:t>
            </a:r>
            <a:r>
              <a:rPr lang="ru-RU" sz="1200" dirty="0" smtClean="0">
                <a:solidFill>
                  <a:srgbClr val="92D050"/>
                </a:solidFill>
              </a:rPr>
              <a:t> </a:t>
            </a:r>
            <a:r>
              <a:rPr lang="ru-RU" sz="1200" dirty="0" smtClean="0">
                <a:solidFill>
                  <a:srgbClr val="92D050"/>
                </a:solidFill>
              </a:rPr>
              <a:t>Валлєн</a:t>
            </a:r>
            <a:r>
              <a:rPr lang="ru-RU" sz="1200" dirty="0" smtClean="0">
                <a:solidFill>
                  <a:srgbClr val="92D050"/>
                </a:solidFill>
              </a:rPr>
              <a:t> </a:t>
            </a:r>
            <a:r>
              <a:rPr lang="ru-RU" sz="1200" dirty="0" smtClean="0">
                <a:solidFill>
                  <a:srgbClr val="92D050"/>
                </a:solidFill>
              </a:rPr>
              <a:t>Деламот</a:t>
            </a:r>
            <a:r>
              <a:rPr lang="ru-RU" sz="1200" dirty="0" smtClean="0">
                <a:solidFill>
                  <a:srgbClr val="92D050"/>
                </a:solidFill>
              </a:rPr>
              <a:t> (1729-1800). В формах </a:t>
            </a:r>
            <a:r>
              <a:rPr lang="ru-RU" sz="1200" dirty="0" smtClean="0">
                <a:solidFill>
                  <a:srgbClr val="92D050"/>
                </a:solidFill>
              </a:rPr>
              <a:t>французького</a:t>
            </a:r>
            <a:r>
              <a:rPr lang="ru-RU" sz="1200" dirty="0" smtClean="0">
                <a:solidFill>
                  <a:srgbClr val="92D050"/>
                </a:solidFill>
              </a:rPr>
              <a:t> класицизму </a:t>
            </a:r>
            <a:r>
              <a:rPr lang="ru-RU" sz="1200" dirty="0" smtClean="0">
                <a:solidFill>
                  <a:srgbClr val="92D050"/>
                </a:solidFill>
              </a:rPr>
              <a:t>працювали</a:t>
            </a:r>
            <a:r>
              <a:rPr lang="ru-RU" sz="1200" dirty="0" smtClean="0">
                <a:solidFill>
                  <a:srgbClr val="92D050"/>
                </a:solidFill>
              </a:rPr>
              <a:t> і </a:t>
            </a:r>
            <a:r>
              <a:rPr lang="ru-RU" sz="1200" dirty="0" smtClean="0">
                <a:solidFill>
                  <a:srgbClr val="92D050"/>
                </a:solidFill>
              </a:rPr>
              <a:t>архітектори</a:t>
            </a:r>
            <a:r>
              <a:rPr lang="ru-RU" sz="1200" dirty="0" smtClean="0">
                <a:solidFill>
                  <a:srgbClr val="92D050"/>
                </a:solidFill>
              </a:rPr>
              <a:t> Баженов Василь </a:t>
            </a:r>
            <a:r>
              <a:rPr lang="ru-RU" sz="1200" dirty="0" smtClean="0">
                <a:solidFill>
                  <a:srgbClr val="92D050"/>
                </a:solidFill>
              </a:rPr>
              <a:t>Іванович</a:t>
            </a:r>
            <a:r>
              <a:rPr lang="ru-RU" sz="1200" dirty="0" smtClean="0">
                <a:solidFill>
                  <a:srgbClr val="92D050"/>
                </a:solidFill>
              </a:rPr>
              <a:t> і </a:t>
            </a:r>
            <a:r>
              <a:rPr lang="ru-RU" sz="1200" dirty="0" smtClean="0">
                <a:solidFill>
                  <a:srgbClr val="92D050"/>
                </a:solidFill>
              </a:rPr>
              <a:t>Старов</a:t>
            </a:r>
            <a:r>
              <a:rPr lang="ru-RU" sz="1200" dirty="0" smtClean="0">
                <a:solidFill>
                  <a:srgbClr val="92D050"/>
                </a:solidFill>
              </a:rPr>
              <a:t> І. Є., </a:t>
            </a:r>
            <a:r>
              <a:rPr lang="ru-RU" sz="1200" dirty="0" smtClean="0">
                <a:solidFill>
                  <a:srgbClr val="92D050"/>
                </a:solidFill>
              </a:rPr>
              <a:t>що</a:t>
            </a:r>
            <a:r>
              <a:rPr lang="ru-RU" sz="1200" dirty="0" smtClean="0">
                <a:solidFill>
                  <a:srgbClr val="92D050"/>
                </a:solidFill>
              </a:rPr>
              <a:t> </a:t>
            </a:r>
            <a:r>
              <a:rPr lang="ru-RU" sz="1200" dirty="0" smtClean="0">
                <a:solidFill>
                  <a:srgbClr val="92D050"/>
                </a:solidFill>
              </a:rPr>
              <a:t>навчалися</a:t>
            </a:r>
            <a:r>
              <a:rPr lang="ru-RU" sz="1200" dirty="0" smtClean="0">
                <a:solidFill>
                  <a:srgbClr val="92D050"/>
                </a:solidFill>
              </a:rPr>
              <a:t> у </a:t>
            </a:r>
            <a:r>
              <a:rPr lang="ru-RU" sz="1200" dirty="0" smtClean="0">
                <a:solidFill>
                  <a:srgbClr val="92D050"/>
                </a:solidFill>
              </a:rPr>
              <a:t>Парижі</a:t>
            </a:r>
            <a:r>
              <a:rPr lang="ru-RU" sz="1200" dirty="0" smtClean="0">
                <a:solidFill>
                  <a:srgbClr val="92D050"/>
                </a:solidFill>
              </a:rPr>
              <a:t>.</a:t>
            </a:r>
          </a:p>
          <a:p>
            <a:r>
              <a:rPr lang="ru-RU" sz="1200" dirty="0" smtClean="0">
                <a:solidFill>
                  <a:srgbClr val="92D050"/>
                </a:solidFill>
              </a:rPr>
              <a:t>Відомі</a:t>
            </a:r>
            <a:r>
              <a:rPr lang="ru-RU" sz="1200" dirty="0" smtClean="0">
                <a:solidFill>
                  <a:srgbClr val="92D050"/>
                </a:solidFill>
              </a:rPr>
              <a:t> </a:t>
            </a:r>
            <a:r>
              <a:rPr lang="ru-RU" sz="1200" dirty="0" smtClean="0">
                <a:solidFill>
                  <a:srgbClr val="92D050"/>
                </a:solidFill>
              </a:rPr>
              <a:t>представники</a:t>
            </a:r>
            <a:r>
              <a:rPr lang="ru-RU" sz="1200" dirty="0" smtClean="0">
                <a:solidFill>
                  <a:srgbClr val="92D050"/>
                </a:solidFill>
              </a:rPr>
              <a:t> стилю класицизм у </a:t>
            </a:r>
            <a:r>
              <a:rPr lang="ru-RU" sz="1200" dirty="0" smtClean="0">
                <a:solidFill>
                  <a:srgbClr val="92D050"/>
                </a:solidFill>
              </a:rPr>
              <a:t>Москві</a:t>
            </a:r>
            <a:r>
              <a:rPr lang="ru-RU" sz="1200" dirty="0" smtClean="0">
                <a:solidFill>
                  <a:srgbClr val="92D050"/>
                </a:solidFill>
              </a:rPr>
              <a:t> -</a:t>
            </a:r>
          </a:p>
          <a:p>
            <a:pPr>
              <a:buFont typeface="Arial" pitchFamily="34" charset="0"/>
              <a:buChar char="•"/>
            </a:pPr>
            <a:r>
              <a:rPr lang="ru-RU" sz="1200" dirty="0" smtClean="0">
                <a:solidFill>
                  <a:srgbClr val="92D050"/>
                </a:solidFill>
              </a:rPr>
              <a:t>Казаков </a:t>
            </a:r>
            <a:r>
              <a:rPr lang="ru-RU" sz="1200" dirty="0" smtClean="0">
                <a:solidFill>
                  <a:srgbClr val="92D050"/>
                </a:solidFill>
              </a:rPr>
              <a:t>Матвій</a:t>
            </a:r>
            <a:r>
              <a:rPr lang="ru-RU" sz="1200" dirty="0" smtClean="0">
                <a:solidFill>
                  <a:srgbClr val="92D050"/>
                </a:solidFill>
              </a:rPr>
              <a:t> Федорович</a:t>
            </a:r>
          </a:p>
          <a:p>
            <a:pPr>
              <a:buFont typeface="Arial" pitchFamily="34" charset="0"/>
              <a:buChar char="•"/>
            </a:pPr>
            <a:r>
              <a:rPr lang="ru-RU" sz="1200" dirty="0" smtClean="0">
                <a:solidFill>
                  <a:srgbClr val="92D050"/>
                </a:solidFill>
              </a:rPr>
              <a:t>Бове </a:t>
            </a:r>
            <a:r>
              <a:rPr lang="ru-RU" sz="1200" dirty="0" smtClean="0">
                <a:solidFill>
                  <a:srgbClr val="92D050"/>
                </a:solidFill>
              </a:rPr>
              <a:t>Йосип</a:t>
            </a:r>
            <a:r>
              <a:rPr lang="ru-RU" sz="1200" dirty="0" smtClean="0">
                <a:solidFill>
                  <a:srgbClr val="92D050"/>
                </a:solidFill>
              </a:rPr>
              <a:t> </a:t>
            </a:r>
            <a:r>
              <a:rPr lang="ru-RU" sz="1200" dirty="0" smtClean="0">
                <a:solidFill>
                  <a:srgbClr val="92D050"/>
                </a:solidFill>
              </a:rPr>
              <a:t>Іванович</a:t>
            </a:r>
            <a:endParaRPr lang="ru-RU" sz="1200" dirty="0" smtClean="0">
              <a:solidFill>
                <a:srgbClr val="92D050"/>
              </a:solidFill>
            </a:endParaRPr>
          </a:p>
          <a:p>
            <a:pPr>
              <a:buFont typeface="Arial" pitchFamily="34" charset="0"/>
              <a:buChar char="•"/>
            </a:pPr>
            <a:r>
              <a:rPr lang="ru-RU" sz="1200" dirty="0" smtClean="0">
                <a:solidFill>
                  <a:srgbClr val="92D050"/>
                </a:solidFill>
              </a:rPr>
              <a:t>Франческо</a:t>
            </a:r>
            <a:r>
              <a:rPr lang="ru-RU" sz="1200" dirty="0" smtClean="0">
                <a:solidFill>
                  <a:srgbClr val="92D050"/>
                </a:solidFill>
              </a:rPr>
              <a:t> </a:t>
            </a:r>
            <a:r>
              <a:rPr lang="ru-RU" sz="1200" dirty="0" smtClean="0">
                <a:solidFill>
                  <a:srgbClr val="92D050"/>
                </a:solidFill>
              </a:rPr>
              <a:t>Кампорезі</a:t>
            </a:r>
            <a:endParaRPr lang="ru-RU" sz="1200" dirty="0" smtClean="0">
              <a:solidFill>
                <a:srgbClr val="92D050"/>
              </a:solidFill>
            </a:endParaRPr>
          </a:p>
          <a:p>
            <a:pPr>
              <a:buFont typeface="Arial" pitchFamily="34" charset="0"/>
              <a:buChar char="•"/>
            </a:pPr>
            <a:r>
              <a:rPr lang="ru-RU" sz="1200" dirty="0" smtClean="0">
                <a:solidFill>
                  <a:srgbClr val="92D050"/>
                </a:solidFill>
              </a:rPr>
              <a:t>Доменіко</a:t>
            </a:r>
            <a:r>
              <a:rPr lang="ru-RU" sz="1200" dirty="0" smtClean="0">
                <a:solidFill>
                  <a:srgbClr val="92D050"/>
                </a:solidFill>
              </a:rPr>
              <a:t> </a:t>
            </a:r>
            <a:r>
              <a:rPr lang="ru-RU" sz="1200" dirty="0" smtClean="0">
                <a:solidFill>
                  <a:srgbClr val="92D050"/>
                </a:solidFill>
              </a:rPr>
              <a:t>Жилярді</a:t>
            </a:r>
            <a:endParaRPr lang="ru-RU" sz="1200" dirty="0" smtClean="0">
              <a:solidFill>
                <a:srgbClr val="92D050"/>
              </a:solidFill>
            </a:endParaRPr>
          </a:p>
          <a:p>
            <a:pPr>
              <a:buFont typeface="Arial" pitchFamily="34" charset="0"/>
              <a:buChar char="•"/>
            </a:pPr>
            <a:r>
              <a:rPr lang="ru-RU" sz="1200" dirty="0" smtClean="0">
                <a:solidFill>
                  <a:srgbClr val="92D050"/>
                </a:solidFill>
              </a:rPr>
              <a:t>Биковський</a:t>
            </a:r>
            <a:r>
              <a:rPr lang="ru-RU" sz="1200" dirty="0" smtClean="0">
                <a:solidFill>
                  <a:srgbClr val="92D050"/>
                </a:solidFill>
              </a:rPr>
              <a:t> Михайло </a:t>
            </a:r>
            <a:r>
              <a:rPr lang="ru-RU" sz="1200" dirty="0" smtClean="0">
                <a:solidFill>
                  <a:srgbClr val="92D050"/>
                </a:solidFill>
              </a:rPr>
              <a:t>Дорімедонтович</a:t>
            </a:r>
            <a:endParaRPr lang="ru-RU" sz="1200" dirty="0" smtClean="0">
              <a:solidFill>
                <a:srgbClr val="92D050"/>
              </a:solidFill>
            </a:endParaRPr>
          </a:p>
          <a:p>
            <a:r>
              <a:rPr lang="ru-RU" sz="1200" dirty="0" smtClean="0">
                <a:solidFill>
                  <a:srgbClr val="92D050"/>
                </a:solidFill>
              </a:rPr>
              <a:t>Потужну</a:t>
            </a:r>
            <a:r>
              <a:rPr lang="ru-RU" sz="1200" dirty="0" smtClean="0">
                <a:solidFill>
                  <a:srgbClr val="92D050"/>
                </a:solidFill>
              </a:rPr>
              <a:t> </a:t>
            </a:r>
            <a:r>
              <a:rPr lang="ru-RU" sz="1200" dirty="0" smtClean="0">
                <a:solidFill>
                  <a:srgbClr val="92D050"/>
                </a:solidFill>
              </a:rPr>
              <a:t>лінію</a:t>
            </a:r>
            <a:r>
              <a:rPr lang="ru-RU" sz="1200" dirty="0" smtClean="0">
                <a:solidFill>
                  <a:srgbClr val="92D050"/>
                </a:solidFill>
              </a:rPr>
              <a:t> </a:t>
            </a:r>
            <a:r>
              <a:rPr lang="ru-RU" sz="1200" dirty="0" smtClean="0">
                <a:solidFill>
                  <a:srgbClr val="92D050"/>
                </a:solidFill>
              </a:rPr>
              <a:t>західноєвропейського</a:t>
            </a:r>
            <a:r>
              <a:rPr lang="ru-RU" sz="1200" dirty="0" smtClean="0">
                <a:solidFill>
                  <a:srgbClr val="92D050"/>
                </a:solidFill>
              </a:rPr>
              <a:t> класицизму </a:t>
            </a:r>
            <a:r>
              <a:rPr lang="ru-RU" sz="1200" dirty="0" smtClean="0">
                <a:solidFill>
                  <a:srgbClr val="92D050"/>
                </a:solidFill>
              </a:rPr>
              <a:t>підтримували</a:t>
            </a:r>
            <a:r>
              <a:rPr lang="ru-RU" sz="1200" dirty="0" smtClean="0">
                <a:solidFill>
                  <a:srgbClr val="92D050"/>
                </a:solidFill>
              </a:rPr>
              <a:t> і твори </a:t>
            </a:r>
            <a:r>
              <a:rPr lang="ru-RU" sz="1200" dirty="0" smtClean="0">
                <a:solidFill>
                  <a:srgbClr val="92D050"/>
                </a:solidFill>
              </a:rPr>
              <a:t>архітекторів</a:t>
            </a:r>
            <a:r>
              <a:rPr lang="ru-RU" sz="1200" dirty="0" smtClean="0">
                <a:solidFill>
                  <a:srgbClr val="92D050"/>
                </a:solidFill>
              </a:rPr>
              <a:t> </a:t>
            </a:r>
            <a:r>
              <a:rPr lang="ru-RU" sz="1200" dirty="0" smtClean="0">
                <a:solidFill>
                  <a:srgbClr val="92D050"/>
                </a:solidFill>
              </a:rPr>
              <a:t>Джакомо</a:t>
            </a:r>
            <a:r>
              <a:rPr lang="ru-RU" sz="1200" dirty="0" smtClean="0">
                <a:solidFill>
                  <a:srgbClr val="92D050"/>
                </a:solidFill>
              </a:rPr>
              <a:t> </a:t>
            </a:r>
            <a:r>
              <a:rPr lang="ru-RU" sz="1200" dirty="0" smtClean="0">
                <a:solidFill>
                  <a:srgbClr val="92D050"/>
                </a:solidFill>
              </a:rPr>
              <a:t>Кваренгі</a:t>
            </a:r>
            <a:r>
              <a:rPr lang="ru-RU" sz="1200" dirty="0" smtClean="0">
                <a:solidFill>
                  <a:srgbClr val="92D050"/>
                </a:solidFill>
              </a:rPr>
              <a:t> і Чарльза Камерона, </a:t>
            </a:r>
            <a:r>
              <a:rPr lang="ru-RU" sz="1200" dirty="0" smtClean="0">
                <a:solidFill>
                  <a:srgbClr val="92D050"/>
                </a:solidFill>
              </a:rPr>
              <a:t>що</a:t>
            </a:r>
            <a:r>
              <a:rPr lang="ru-RU" sz="1200" dirty="0" smtClean="0">
                <a:solidFill>
                  <a:srgbClr val="92D050"/>
                </a:solidFill>
              </a:rPr>
              <a:t> </a:t>
            </a:r>
            <a:r>
              <a:rPr lang="ru-RU" sz="1200" dirty="0" smtClean="0">
                <a:solidFill>
                  <a:srgbClr val="92D050"/>
                </a:solidFill>
              </a:rPr>
              <a:t>оселились</a:t>
            </a:r>
            <a:r>
              <a:rPr lang="ru-RU" sz="1200" dirty="0" smtClean="0">
                <a:solidFill>
                  <a:srgbClr val="92D050"/>
                </a:solidFill>
              </a:rPr>
              <a:t> в </a:t>
            </a:r>
            <a:r>
              <a:rPr lang="ru-RU" sz="1200" dirty="0" smtClean="0">
                <a:solidFill>
                  <a:srgbClr val="92D050"/>
                </a:solidFill>
              </a:rPr>
              <a:t>імперії</a:t>
            </a:r>
            <a:r>
              <a:rPr lang="ru-RU" sz="1200" dirty="0" smtClean="0">
                <a:solidFill>
                  <a:srgbClr val="92D050"/>
                </a:solidFill>
              </a:rPr>
              <a:t>. </a:t>
            </a:r>
            <a:r>
              <a:rPr lang="ru-RU" sz="1200" dirty="0" smtClean="0">
                <a:solidFill>
                  <a:srgbClr val="92D050"/>
                </a:solidFill>
              </a:rPr>
              <a:t>Виникають</a:t>
            </a:r>
            <a:r>
              <a:rPr lang="ru-RU" sz="1200" dirty="0" smtClean="0">
                <a:solidFill>
                  <a:srgbClr val="92D050"/>
                </a:solidFill>
              </a:rPr>
              <a:t> і </a:t>
            </a:r>
            <a:r>
              <a:rPr lang="ru-RU" sz="1200" dirty="0" smtClean="0">
                <a:solidFill>
                  <a:srgbClr val="92D050"/>
                </a:solidFill>
              </a:rPr>
              <a:t>свої</a:t>
            </a:r>
            <a:r>
              <a:rPr lang="ru-RU" sz="1200" dirty="0" smtClean="0">
                <a:solidFill>
                  <a:srgbClr val="92D050"/>
                </a:solidFill>
              </a:rPr>
              <a:t> </a:t>
            </a:r>
            <a:r>
              <a:rPr lang="ru-RU" sz="1200" dirty="0" smtClean="0">
                <a:solidFill>
                  <a:srgbClr val="92D050"/>
                </a:solidFill>
              </a:rPr>
              <a:t>майстри-архітектори</a:t>
            </a:r>
            <a:r>
              <a:rPr lang="ru-RU" sz="1200" dirty="0" smtClean="0">
                <a:solidFill>
                  <a:srgbClr val="92D050"/>
                </a:solidFill>
              </a:rPr>
              <a:t> класицизму — Львов М.О, Волков Ф.І., </a:t>
            </a:r>
            <a:r>
              <a:rPr lang="ru-RU" sz="1200" dirty="0" smtClean="0">
                <a:solidFill>
                  <a:srgbClr val="92D050"/>
                </a:solidFill>
              </a:rPr>
              <a:t>пізніше</a:t>
            </a:r>
            <a:r>
              <a:rPr lang="ru-RU" sz="1200" dirty="0" smtClean="0">
                <a:solidFill>
                  <a:srgbClr val="92D050"/>
                </a:solidFill>
              </a:rPr>
              <a:t> — Стасов В.П. (1769-1848) та ін.</a:t>
            </a:r>
          </a:p>
          <a:p>
            <a:r>
              <a:rPr lang="ru-RU" sz="1200" dirty="0" smtClean="0">
                <a:solidFill>
                  <a:srgbClr val="92D050"/>
                </a:solidFill>
              </a:rPr>
              <a:t>У </a:t>
            </a:r>
            <a:r>
              <a:rPr lang="ru-RU" sz="1200" dirty="0" smtClean="0">
                <a:solidFill>
                  <a:srgbClr val="92D050"/>
                </a:solidFill>
              </a:rPr>
              <a:t>Києві</a:t>
            </a:r>
            <a:r>
              <a:rPr lang="ru-RU" sz="1200" dirty="0" smtClean="0">
                <a:solidFill>
                  <a:srgbClr val="92D050"/>
                </a:solidFill>
              </a:rPr>
              <a:t> </a:t>
            </a:r>
            <a:r>
              <a:rPr lang="ru-RU" sz="1200" dirty="0" smtClean="0">
                <a:solidFill>
                  <a:srgbClr val="92D050"/>
                </a:solidFill>
              </a:rPr>
              <a:t>чудовим</a:t>
            </a:r>
            <a:r>
              <a:rPr lang="ru-RU" sz="1200" dirty="0" smtClean="0">
                <a:solidFill>
                  <a:srgbClr val="92D050"/>
                </a:solidFill>
              </a:rPr>
              <a:t> </a:t>
            </a:r>
            <a:r>
              <a:rPr lang="ru-RU" sz="1200" dirty="0" smtClean="0">
                <a:solidFill>
                  <a:srgbClr val="92D050"/>
                </a:solidFill>
              </a:rPr>
              <a:t>зразком</a:t>
            </a:r>
            <a:r>
              <a:rPr lang="ru-RU" sz="1200" dirty="0" smtClean="0">
                <a:solidFill>
                  <a:srgbClr val="92D050"/>
                </a:solidFill>
              </a:rPr>
              <a:t> класицизму </a:t>
            </a:r>
            <a:r>
              <a:rPr lang="ru-RU" sz="1200" dirty="0" smtClean="0">
                <a:solidFill>
                  <a:srgbClr val="92D050"/>
                </a:solidFill>
              </a:rPr>
              <a:t>є</a:t>
            </a:r>
            <a:r>
              <a:rPr lang="ru-RU" sz="1200" dirty="0" smtClean="0">
                <a:solidFill>
                  <a:srgbClr val="92D050"/>
                </a:solidFill>
              </a:rPr>
              <a:t> </a:t>
            </a:r>
            <a:r>
              <a:rPr lang="ru-RU" sz="1200" dirty="0" smtClean="0">
                <a:solidFill>
                  <a:srgbClr val="92D050"/>
                </a:solidFill>
              </a:rPr>
              <a:t>Червоний</a:t>
            </a:r>
            <a:r>
              <a:rPr lang="ru-RU" sz="1200" dirty="0" smtClean="0">
                <a:solidFill>
                  <a:srgbClr val="92D050"/>
                </a:solidFill>
              </a:rPr>
              <a:t> корпус Київського </a:t>
            </a:r>
            <a:r>
              <a:rPr lang="ru-RU" sz="1200" dirty="0" smtClean="0">
                <a:solidFill>
                  <a:srgbClr val="92D050"/>
                </a:solidFill>
              </a:rPr>
              <a:t>університету</a:t>
            </a:r>
            <a:r>
              <a:rPr lang="ru-RU" sz="1200" dirty="0" smtClean="0">
                <a:solidFill>
                  <a:srgbClr val="92D050"/>
                </a:solidFill>
              </a:rPr>
              <a:t>, </a:t>
            </a:r>
            <a:r>
              <a:rPr lang="ru-RU" sz="1200" dirty="0" smtClean="0">
                <a:solidFill>
                  <a:srgbClr val="92D050"/>
                </a:solidFill>
              </a:rPr>
              <a:t>збудований</a:t>
            </a:r>
            <a:r>
              <a:rPr lang="ru-RU" sz="1200" dirty="0" smtClean="0">
                <a:solidFill>
                  <a:srgbClr val="92D050"/>
                </a:solidFill>
              </a:rPr>
              <a:t> у 1837-1843 </a:t>
            </a:r>
            <a:r>
              <a:rPr lang="ru-RU" sz="1200" dirty="0" smtClean="0">
                <a:solidFill>
                  <a:srgbClr val="92D050"/>
                </a:solidFill>
              </a:rPr>
              <a:t>рр</a:t>
            </a:r>
            <a:r>
              <a:rPr lang="ru-RU" sz="1200" dirty="0" smtClean="0">
                <a:solidFill>
                  <a:srgbClr val="92D050"/>
                </a:solidFill>
              </a:rPr>
              <a:t>. за проектом </a:t>
            </a:r>
            <a:r>
              <a:rPr lang="ru-RU" sz="1200" dirty="0" smtClean="0">
                <a:solidFill>
                  <a:srgbClr val="92D050"/>
                </a:solidFill>
              </a:rPr>
              <a:t>В.Беретті</a:t>
            </a:r>
            <a:r>
              <a:rPr lang="ru-RU" sz="1200" dirty="0" smtClean="0">
                <a:solidFill>
                  <a:srgbClr val="92D050"/>
                </a:solidFill>
              </a:rPr>
              <a:t>.</a:t>
            </a:r>
          </a:p>
          <a:p>
            <a:r>
              <a:rPr lang="ru-RU" sz="1200" dirty="0" smtClean="0">
                <a:solidFill>
                  <a:srgbClr val="92D050"/>
                </a:solidFill>
              </a:rPr>
              <a:t>Найбільше</a:t>
            </a:r>
            <a:r>
              <a:rPr lang="ru-RU" sz="1200" dirty="0" smtClean="0">
                <a:solidFill>
                  <a:srgbClr val="92D050"/>
                </a:solidFill>
              </a:rPr>
              <a:t> </a:t>
            </a:r>
            <a:r>
              <a:rPr lang="ru-RU" sz="1200" dirty="0" smtClean="0">
                <a:solidFill>
                  <a:srgbClr val="92D050"/>
                </a:solidFill>
              </a:rPr>
              <a:t>поширення</a:t>
            </a:r>
            <a:r>
              <a:rPr lang="ru-RU" sz="1200" dirty="0" smtClean="0">
                <a:solidFill>
                  <a:srgbClr val="92D050"/>
                </a:solidFill>
              </a:rPr>
              <a:t> </a:t>
            </a:r>
            <a:r>
              <a:rPr lang="ru-RU" sz="1200" dirty="0" smtClean="0">
                <a:solidFill>
                  <a:srgbClr val="92D050"/>
                </a:solidFill>
              </a:rPr>
              <a:t>мав</a:t>
            </a:r>
            <a:r>
              <a:rPr lang="ru-RU" sz="1200" dirty="0" smtClean="0">
                <a:solidFill>
                  <a:srgbClr val="92D050"/>
                </a:solidFill>
              </a:rPr>
              <a:t> класицизм в </a:t>
            </a:r>
            <a:r>
              <a:rPr lang="ru-RU" sz="1200" dirty="0" smtClean="0">
                <a:solidFill>
                  <a:srgbClr val="92D050"/>
                </a:solidFill>
              </a:rPr>
              <a:t>сільських</a:t>
            </a:r>
            <a:r>
              <a:rPr lang="ru-RU" sz="1200" dirty="0" smtClean="0">
                <a:solidFill>
                  <a:srgbClr val="92D050"/>
                </a:solidFill>
              </a:rPr>
              <a:t> районах, де за проектами </a:t>
            </a:r>
            <a:r>
              <a:rPr lang="ru-RU" sz="1200" dirty="0" smtClean="0">
                <a:solidFill>
                  <a:srgbClr val="92D050"/>
                </a:solidFill>
              </a:rPr>
              <a:t>архітекторів</a:t>
            </a:r>
            <a:r>
              <a:rPr lang="ru-RU" sz="1200" dirty="0" smtClean="0">
                <a:solidFill>
                  <a:srgbClr val="92D050"/>
                </a:solidFill>
              </a:rPr>
              <a:t> класицизму </a:t>
            </a:r>
            <a:r>
              <a:rPr lang="ru-RU" sz="1200" dirty="0" smtClean="0">
                <a:solidFill>
                  <a:srgbClr val="92D050"/>
                </a:solidFill>
              </a:rPr>
              <a:t>будували</a:t>
            </a:r>
            <a:r>
              <a:rPr lang="ru-RU" sz="1200" dirty="0" smtClean="0">
                <a:solidFill>
                  <a:srgbClr val="92D050"/>
                </a:solidFill>
              </a:rPr>
              <a:t> </a:t>
            </a:r>
            <a:r>
              <a:rPr lang="ru-RU" sz="1200" dirty="0" smtClean="0">
                <a:solidFill>
                  <a:srgbClr val="92D050"/>
                </a:solidFill>
              </a:rPr>
              <a:t>панські</a:t>
            </a:r>
            <a:r>
              <a:rPr lang="ru-RU" sz="1200" dirty="0" smtClean="0">
                <a:solidFill>
                  <a:srgbClr val="92D050"/>
                </a:solidFill>
              </a:rPr>
              <a:t> </a:t>
            </a:r>
            <a:r>
              <a:rPr lang="ru-RU" sz="1200" dirty="0" smtClean="0">
                <a:solidFill>
                  <a:srgbClr val="92D050"/>
                </a:solidFill>
              </a:rPr>
              <a:t>садиби</a:t>
            </a:r>
            <a:r>
              <a:rPr lang="ru-RU" sz="1200" dirty="0" smtClean="0">
                <a:solidFill>
                  <a:srgbClr val="92D050"/>
                </a:solidFill>
              </a:rPr>
              <a:t> — від </a:t>
            </a:r>
            <a:r>
              <a:rPr lang="ru-RU" sz="1200" dirty="0" smtClean="0">
                <a:solidFill>
                  <a:srgbClr val="92D050"/>
                </a:solidFill>
              </a:rPr>
              <a:t>уславлений</a:t>
            </a:r>
            <a:r>
              <a:rPr lang="ru-RU" sz="1200" dirty="0" smtClean="0">
                <a:solidFill>
                  <a:srgbClr val="92D050"/>
                </a:solidFill>
              </a:rPr>
              <a:t> </a:t>
            </a:r>
            <a:r>
              <a:rPr lang="ru-RU" sz="1200" dirty="0" smtClean="0">
                <a:solidFill>
                  <a:srgbClr val="92D050"/>
                </a:solidFill>
              </a:rPr>
              <a:t>підмосковних</a:t>
            </a:r>
            <a:r>
              <a:rPr lang="ru-RU" sz="1200" dirty="0" smtClean="0">
                <a:solidFill>
                  <a:srgbClr val="92D050"/>
                </a:solidFill>
              </a:rPr>
              <a:t> до </a:t>
            </a:r>
            <a:r>
              <a:rPr lang="ru-RU" sz="1200" dirty="0" smtClean="0">
                <a:solidFill>
                  <a:srgbClr val="92D050"/>
                </a:solidFill>
              </a:rPr>
              <a:t>садиб</a:t>
            </a:r>
            <a:r>
              <a:rPr lang="ru-RU" sz="1200" dirty="0" smtClean="0">
                <a:solidFill>
                  <a:srgbClr val="92D050"/>
                </a:solidFill>
              </a:rPr>
              <a:t> в </a:t>
            </a:r>
            <a:r>
              <a:rPr lang="ru-RU" sz="1200" dirty="0" smtClean="0">
                <a:solidFill>
                  <a:srgbClr val="92D050"/>
                </a:solidFill>
              </a:rPr>
              <a:t>провінціях</a:t>
            </a:r>
            <a:r>
              <a:rPr lang="ru-RU" sz="1200" dirty="0" smtClean="0">
                <a:solidFill>
                  <a:srgbClr val="92D050"/>
                </a:solidFill>
              </a:rPr>
              <a:t>. </a:t>
            </a:r>
            <a:r>
              <a:rPr lang="ru-RU" sz="1200" dirty="0" smtClean="0">
                <a:solidFill>
                  <a:srgbClr val="92D050"/>
                </a:solidFill>
              </a:rPr>
              <a:t>Зразками</a:t>
            </a:r>
            <a:r>
              <a:rPr lang="ru-RU" sz="1200" dirty="0" smtClean="0">
                <a:solidFill>
                  <a:srgbClr val="92D050"/>
                </a:solidFill>
              </a:rPr>
              <a:t> </a:t>
            </a:r>
            <a:r>
              <a:rPr lang="ru-RU" sz="1200" dirty="0" smtClean="0">
                <a:solidFill>
                  <a:srgbClr val="92D050"/>
                </a:solidFill>
              </a:rPr>
              <a:t>чудових</a:t>
            </a:r>
            <a:r>
              <a:rPr lang="ru-RU" sz="1200" dirty="0" smtClean="0">
                <a:solidFill>
                  <a:srgbClr val="92D050"/>
                </a:solidFill>
              </a:rPr>
              <a:t> </a:t>
            </a:r>
            <a:r>
              <a:rPr lang="ru-RU" sz="1200" dirty="0" smtClean="0">
                <a:solidFill>
                  <a:srgbClr val="92D050"/>
                </a:solidFill>
              </a:rPr>
              <a:t>садиб</a:t>
            </a:r>
            <a:r>
              <a:rPr lang="ru-RU" sz="1200" dirty="0" smtClean="0">
                <a:solidFill>
                  <a:srgbClr val="92D050"/>
                </a:solidFill>
              </a:rPr>
              <a:t> в </a:t>
            </a:r>
            <a:r>
              <a:rPr lang="ru-RU" sz="1200" dirty="0" smtClean="0">
                <a:solidFill>
                  <a:srgbClr val="92D050"/>
                </a:solidFill>
              </a:rPr>
              <a:t>стилі</a:t>
            </a:r>
            <a:r>
              <a:rPr lang="ru-RU" sz="1200" dirty="0" smtClean="0">
                <a:solidFill>
                  <a:srgbClr val="92D050"/>
                </a:solidFill>
              </a:rPr>
              <a:t> класицизму під Петербургом </a:t>
            </a:r>
            <a:r>
              <a:rPr lang="ru-RU" sz="1200" dirty="0" smtClean="0">
                <a:solidFill>
                  <a:srgbClr val="92D050"/>
                </a:solidFill>
              </a:rPr>
              <a:t>були</a:t>
            </a:r>
            <a:r>
              <a:rPr lang="ru-RU" sz="1200" dirty="0" smtClean="0">
                <a:solidFill>
                  <a:srgbClr val="92D050"/>
                </a:solidFill>
              </a:rPr>
              <a:t> </a:t>
            </a:r>
            <a:r>
              <a:rPr lang="ru-RU" sz="1200" dirty="0" smtClean="0">
                <a:solidFill>
                  <a:srgbClr val="92D050"/>
                </a:solidFill>
              </a:rPr>
              <a:t>Сиворіци</a:t>
            </a:r>
            <a:r>
              <a:rPr lang="ru-RU" sz="1200" dirty="0" smtClean="0">
                <a:solidFill>
                  <a:srgbClr val="92D050"/>
                </a:solidFill>
              </a:rPr>
              <a:t>, </a:t>
            </a:r>
            <a:r>
              <a:rPr lang="ru-RU" sz="1200" dirty="0" smtClean="0">
                <a:solidFill>
                  <a:srgbClr val="92D050"/>
                </a:solidFill>
              </a:rPr>
              <a:t>Тайці</a:t>
            </a:r>
            <a:r>
              <a:rPr lang="ru-RU" sz="1200" dirty="0" smtClean="0">
                <a:solidFill>
                  <a:srgbClr val="92D050"/>
                </a:solidFill>
              </a:rPr>
              <a:t> і Пела, </a:t>
            </a:r>
            <a:r>
              <a:rPr lang="ru-RU" sz="1200" dirty="0" smtClean="0">
                <a:solidFill>
                  <a:srgbClr val="92D050"/>
                </a:solidFill>
              </a:rPr>
              <a:t>Мар'їно</a:t>
            </a:r>
            <a:r>
              <a:rPr lang="ru-RU" sz="1200" dirty="0" smtClean="0">
                <a:solidFill>
                  <a:srgbClr val="92D050"/>
                </a:solidFill>
              </a:rPr>
              <a:t> і Ропша, </a:t>
            </a:r>
            <a:r>
              <a:rPr lang="ru-RU" sz="1200" dirty="0" smtClean="0">
                <a:solidFill>
                  <a:srgbClr val="92D050"/>
                </a:solidFill>
              </a:rPr>
              <a:t>Павловськ</a:t>
            </a:r>
            <a:r>
              <a:rPr lang="ru-RU" sz="1200" dirty="0" smtClean="0">
                <a:solidFill>
                  <a:srgbClr val="92D050"/>
                </a:solidFill>
              </a:rPr>
              <a:t> і </a:t>
            </a:r>
            <a:r>
              <a:rPr lang="ru-RU" sz="1200" dirty="0" smtClean="0">
                <a:solidFill>
                  <a:srgbClr val="92D050"/>
                </a:solidFill>
              </a:rPr>
              <a:t>садиба</a:t>
            </a:r>
            <a:r>
              <a:rPr lang="ru-RU" sz="1200" dirty="0" smtClean="0">
                <a:solidFill>
                  <a:srgbClr val="92D050"/>
                </a:solidFill>
              </a:rPr>
              <a:t> Жерновка.</a:t>
            </a:r>
          </a:p>
          <a:p>
            <a:r>
              <a:rPr lang="ru-RU" sz="1200" dirty="0" smtClean="0">
                <a:solidFill>
                  <a:srgbClr val="92D050"/>
                </a:solidFill>
              </a:rPr>
              <a:t>Зразками</a:t>
            </a:r>
            <a:r>
              <a:rPr lang="ru-RU" sz="1200" dirty="0" smtClean="0">
                <a:solidFill>
                  <a:srgbClr val="92D050"/>
                </a:solidFill>
              </a:rPr>
              <a:t> </a:t>
            </a:r>
            <a:r>
              <a:rPr lang="ru-RU" sz="1200" dirty="0" smtClean="0">
                <a:solidFill>
                  <a:srgbClr val="92D050"/>
                </a:solidFill>
              </a:rPr>
              <a:t>прекрасного класицизму в Україні стали </a:t>
            </a:r>
            <a:r>
              <a:rPr lang="ru-RU" sz="1200" dirty="0" smtClean="0">
                <a:solidFill>
                  <a:srgbClr val="92D050"/>
                </a:solidFill>
              </a:rPr>
              <a:t>садиби</a:t>
            </a:r>
            <a:r>
              <a:rPr lang="ru-RU" sz="1200" dirty="0" smtClean="0">
                <a:solidFill>
                  <a:srgbClr val="92D050"/>
                </a:solidFill>
              </a:rPr>
              <a:t> в </a:t>
            </a:r>
            <a:r>
              <a:rPr lang="ru-RU" sz="1200" dirty="0" smtClean="0">
                <a:solidFill>
                  <a:srgbClr val="92D050"/>
                </a:solidFill>
              </a:rPr>
              <a:t>Батурині</a:t>
            </a:r>
            <a:r>
              <a:rPr lang="ru-RU" sz="1200" dirty="0" smtClean="0">
                <a:solidFill>
                  <a:srgbClr val="92D050"/>
                </a:solidFill>
              </a:rPr>
              <a:t>, </a:t>
            </a:r>
            <a:r>
              <a:rPr lang="ru-RU" sz="1200" dirty="0" smtClean="0">
                <a:solidFill>
                  <a:srgbClr val="92D050"/>
                </a:solidFill>
              </a:rPr>
              <a:t>Сокиринцях</a:t>
            </a:r>
            <a:r>
              <a:rPr lang="ru-RU" sz="1200" dirty="0" smtClean="0">
                <a:solidFill>
                  <a:srgbClr val="92D050"/>
                </a:solidFill>
              </a:rPr>
              <a:t>, </a:t>
            </a:r>
            <a:r>
              <a:rPr lang="ru-RU" sz="1200" dirty="0" smtClean="0">
                <a:solidFill>
                  <a:srgbClr val="92D050"/>
                </a:solidFill>
              </a:rPr>
              <a:t>Качанівці</a:t>
            </a:r>
            <a:r>
              <a:rPr lang="ru-RU" sz="1200" dirty="0" smtClean="0">
                <a:solidFill>
                  <a:srgbClr val="92D050"/>
                </a:solidFill>
              </a:rPr>
              <a:t> на </a:t>
            </a:r>
            <a:r>
              <a:rPr lang="ru-RU" sz="1200" dirty="0" smtClean="0">
                <a:solidFill>
                  <a:srgbClr val="92D050"/>
                </a:solidFill>
              </a:rPr>
              <a:t>Чернігівщині</a:t>
            </a:r>
            <a:r>
              <a:rPr lang="ru-RU" sz="1200" dirty="0" smtClean="0">
                <a:solidFill>
                  <a:srgbClr val="92D050"/>
                </a:solidFill>
              </a:rPr>
              <a:t>, </a:t>
            </a:r>
            <a:r>
              <a:rPr lang="ru-RU" sz="1200" dirty="0" smtClean="0">
                <a:solidFill>
                  <a:srgbClr val="92D050"/>
                </a:solidFill>
              </a:rPr>
              <a:t>Вороновиці</a:t>
            </a:r>
            <a:r>
              <a:rPr lang="ru-RU" sz="1200" dirty="0" smtClean="0">
                <a:solidFill>
                  <a:srgbClr val="92D050"/>
                </a:solidFill>
              </a:rPr>
              <a:t> і </a:t>
            </a:r>
            <a:r>
              <a:rPr lang="ru-RU" sz="1200" dirty="0" smtClean="0">
                <a:solidFill>
                  <a:srgbClr val="92D050"/>
                </a:solidFill>
              </a:rPr>
              <a:t>Серебринцях</a:t>
            </a:r>
            <a:r>
              <a:rPr lang="ru-RU" sz="1200" dirty="0" smtClean="0">
                <a:solidFill>
                  <a:srgbClr val="92D050"/>
                </a:solidFill>
              </a:rPr>
              <a:t> на </a:t>
            </a:r>
            <a:r>
              <a:rPr lang="ru-RU" sz="1200" dirty="0" smtClean="0">
                <a:solidFill>
                  <a:srgbClr val="92D050"/>
                </a:solidFill>
              </a:rPr>
              <a:t>Вінничині</a:t>
            </a:r>
            <a:r>
              <a:rPr lang="ru-RU" sz="1200" dirty="0" smtClean="0">
                <a:solidFill>
                  <a:srgbClr val="92D050"/>
                </a:solidFill>
              </a:rPr>
              <a:t>, </a:t>
            </a:r>
            <a:r>
              <a:rPr lang="ru-RU" sz="1200" dirty="0" smtClean="0">
                <a:solidFill>
                  <a:srgbClr val="92D050"/>
                </a:solidFill>
              </a:rPr>
              <a:t>Микулинцях</a:t>
            </a:r>
            <a:r>
              <a:rPr lang="ru-RU" sz="1200" dirty="0" smtClean="0">
                <a:solidFill>
                  <a:srgbClr val="92D050"/>
                </a:solidFill>
              </a:rPr>
              <a:t> </a:t>
            </a:r>
            <a:r>
              <a:rPr lang="ru-RU" sz="1200" dirty="0" smtClean="0">
                <a:solidFill>
                  <a:srgbClr val="92D050"/>
                </a:solidFill>
              </a:rPr>
              <a:t>на</a:t>
            </a:r>
            <a:r>
              <a:rPr lang="ru-RU" sz="1200" dirty="0" smtClean="0">
                <a:solidFill>
                  <a:srgbClr val="92D050"/>
                </a:solidFill>
              </a:rPr>
              <a:t> </a:t>
            </a:r>
            <a:r>
              <a:rPr lang="ru-RU" sz="1200" dirty="0" smtClean="0">
                <a:solidFill>
                  <a:srgbClr val="92D050"/>
                </a:solidFill>
              </a:rPr>
              <a:t>Тернопільщині</a:t>
            </a:r>
            <a:r>
              <a:rPr lang="ru-RU" sz="1200" dirty="0" smtClean="0">
                <a:solidFill>
                  <a:srgbClr val="92D050"/>
                </a:solidFill>
              </a:rPr>
              <a:t>.</a:t>
            </a:r>
            <a:endParaRPr lang="ru-RU" sz="1200" dirty="0">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0"/>
            <a:ext cx="7467600" cy="1143000"/>
          </a:xfrm>
        </p:spPr>
        <p:txBody>
          <a:bodyPr>
            <a:normAutofit fontScale="90000"/>
          </a:bodyPr>
          <a:lstStyle/>
          <a:p>
            <a:r>
              <a:rPr lang="ru-RU" i="1" dirty="0" smtClean="0">
                <a:solidFill>
                  <a:srgbClr val="00FFFF"/>
                </a:solidFill>
                <a:effectLst>
                  <a:outerShdw blurRad="38100" dist="38100" dir="2700000" algn="tl">
                    <a:srgbClr val="000000">
                      <a:alpha val="43137"/>
                    </a:srgbClr>
                  </a:outerShdw>
                </a:effectLst>
                <a:latin typeface="Monotype Corsiva" pitchFamily="66" charset="0"/>
              </a:rPr>
              <a:t>Класицизм в </a:t>
            </a:r>
            <a:r>
              <a:rPr lang="ru-RU" i="1" dirty="0" smtClean="0">
                <a:solidFill>
                  <a:srgbClr val="00FFFF"/>
                </a:solidFill>
                <a:effectLst>
                  <a:outerShdw blurRad="38100" dist="38100" dir="2700000" algn="tl">
                    <a:srgbClr val="000000">
                      <a:alpha val="43137"/>
                    </a:srgbClr>
                  </a:outerShdw>
                </a:effectLst>
                <a:latin typeface="Monotype Corsiva" pitchFamily="66" charset="0"/>
              </a:rPr>
              <a:t>архітектурі  України</a:t>
            </a:r>
            <a:endParaRPr lang="ru-RU" i="1" dirty="0">
              <a:solidFill>
                <a:srgbClr val="00FFFF"/>
              </a:solidFill>
              <a:effectLst>
                <a:outerShdw blurRad="38100" dist="38100" dir="2700000" algn="tl">
                  <a:srgbClr val="000000">
                    <a:alpha val="43137"/>
                  </a:srgbClr>
                </a:outerShdw>
              </a:effectLst>
              <a:latin typeface="Monotype Corsiva" pitchFamily="66" charset="0"/>
            </a:endParaRPr>
          </a:p>
        </p:txBody>
      </p:sp>
      <p:sp>
        <p:nvSpPr>
          <p:cNvPr id="4" name="Прямоугольник 3"/>
          <p:cNvSpPr/>
          <p:nvPr/>
        </p:nvSpPr>
        <p:spPr>
          <a:xfrm>
            <a:off x="500034" y="1071546"/>
            <a:ext cx="8001056" cy="4708981"/>
          </a:xfrm>
          <a:prstGeom prst="rect">
            <a:avLst/>
          </a:prstGeom>
        </p:spPr>
        <p:txBody>
          <a:bodyPr wrap="square">
            <a:spAutoFit/>
          </a:bodyPr>
          <a:lstStyle/>
          <a:p>
            <a:r>
              <a:rPr lang="ru-RU" sz="1200" dirty="0" smtClean="0">
                <a:solidFill>
                  <a:schemeClr val="tx1">
                    <a:lumMod val="95000"/>
                  </a:schemeClr>
                </a:solidFill>
              </a:rPr>
              <a:t>Кінець Х</a:t>
            </a:r>
            <a:r>
              <a:rPr lang="en-AU" sz="1200" dirty="0" smtClean="0">
                <a:solidFill>
                  <a:schemeClr val="tx1">
                    <a:lumMod val="95000"/>
                  </a:schemeClr>
                </a:solidFill>
              </a:rPr>
              <a:t>V</a:t>
            </a:r>
            <a:r>
              <a:rPr lang="ru-RU" sz="1200" dirty="0" smtClean="0">
                <a:solidFill>
                  <a:schemeClr val="tx1">
                    <a:lumMod val="95000"/>
                  </a:schemeClr>
                </a:solidFill>
              </a:rPr>
              <a:t>ІІ – поч.. ХІХ ст. характеризується в українській архітектурі значним зростанням обсягу будівництва, поширенням нового стилю – класицизму. Класицизм надавав </a:t>
            </a:r>
            <a:r>
              <a:rPr lang="ru-RU" sz="1200" dirty="0" smtClean="0">
                <a:solidFill>
                  <a:schemeClr val="tx1">
                    <a:lumMod val="95000"/>
                  </a:schemeClr>
                </a:solidFill>
              </a:rPr>
              <a:t>усім</a:t>
            </a:r>
            <a:r>
              <a:rPr lang="ru-RU" sz="1200" dirty="0" smtClean="0">
                <a:solidFill>
                  <a:schemeClr val="tx1">
                    <a:lumMod val="95000"/>
                  </a:schemeClr>
                </a:solidFill>
              </a:rPr>
              <a:t> </a:t>
            </a:r>
            <a:r>
              <a:rPr lang="ru-RU" sz="1200" dirty="0" smtClean="0">
                <a:solidFill>
                  <a:schemeClr val="tx1">
                    <a:lumMod val="95000"/>
                  </a:schemeClr>
                </a:solidFill>
              </a:rPr>
              <a:t>містобудівельним</a:t>
            </a:r>
            <a:r>
              <a:rPr lang="ru-RU" sz="1200" dirty="0" smtClean="0">
                <a:solidFill>
                  <a:schemeClr val="tx1">
                    <a:lumMod val="95000"/>
                  </a:schemeClr>
                </a:solidFill>
              </a:rPr>
              <a:t> заходам державного </a:t>
            </a:r>
            <a:r>
              <a:rPr lang="ru-RU" sz="1200" dirty="0" smtClean="0">
                <a:solidFill>
                  <a:schemeClr val="tx1">
                    <a:lumMod val="95000"/>
                  </a:schemeClr>
                </a:solidFill>
              </a:rPr>
              <a:t>офіційного</a:t>
            </a:r>
            <a:r>
              <a:rPr lang="ru-RU" sz="1200" dirty="0" smtClean="0">
                <a:solidFill>
                  <a:schemeClr val="tx1">
                    <a:lumMod val="95000"/>
                  </a:schemeClr>
                </a:solidFill>
              </a:rPr>
              <a:t> характеру. З другого боку в межах </a:t>
            </a:r>
            <a:r>
              <a:rPr lang="ru-RU" sz="1200" dirty="0" smtClean="0">
                <a:solidFill>
                  <a:schemeClr val="tx1">
                    <a:lumMod val="95000"/>
                  </a:schemeClr>
                </a:solidFill>
              </a:rPr>
              <a:t>цього</a:t>
            </a:r>
            <a:r>
              <a:rPr lang="ru-RU" sz="1200" dirty="0" smtClean="0">
                <a:solidFill>
                  <a:schemeClr val="tx1">
                    <a:lumMod val="95000"/>
                  </a:schemeClr>
                </a:solidFill>
              </a:rPr>
              <a:t> стилю </a:t>
            </a:r>
            <a:r>
              <a:rPr lang="ru-RU" sz="1200" dirty="0" smtClean="0">
                <a:solidFill>
                  <a:schemeClr val="tx1">
                    <a:lumMod val="95000"/>
                  </a:schemeClr>
                </a:solidFill>
              </a:rPr>
              <a:t>якоюсь</a:t>
            </a:r>
            <a:r>
              <a:rPr lang="ru-RU" sz="1200" dirty="0" smtClean="0">
                <a:solidFill>
                  <a:schemeClr val="tx1">
                    <a:lumMod val="95000"/>
                  </a:schemeClr>
                </a:solidFill>
              </a:rPr>
              <a:t> </a:t>
            </a:r>
            <a:r>
              <a:rPr lang="ru-RU" sz="1200" dirty="0" smtClean="0">
                <a:solidFill>
                  <a:schemeClr val="tx1">
                    <a:lumMod val="95000"/>
                  </a:schemeClr>
                </a:solidFill>
              </a:rPr>
              <a:t>мірою</a:t>
            </a:r>
            <a:r>
              <a:rPr lang="ru-RU" sz="1200" dirty="0" smtClean="0">
                <a:solidFill>
                  <a:schemeClr val="tx1">
                    <a:lumMod val="95000"/>
                  </a:schemeClr>
                </a:solidFill>
              </a:rPr>
              <a:t> </a:t>
            </a:r>
            <a:r>
              <a:rPr lang="ru-RU" sz="1200" dirty="0" smtClean="0">
                <a:solidFill>
                  <a:schemeClr val="tx1">
                    <a:lumMod val="95000"/>
                  </a:schemeClr>
                </a:solidFill>
              </a:rPr>
              <a:t>виявились</a:t>
            </a:r>
            <a:r>
              <a:rPr lang="ru-RU" sz="1200" dirty="0" smtClean="0">
                <a:solidFill>
                  <a:schemeClr val="tx1">
                    <a:lumMod val="95000"/>
                  </a:schemeClr>
                </a:solidFill>
              </a:rPr>
              <a:t> </a:t>
            </a:r>
            <a:r>
              <a:rPr lang="ru-RU" sz="1200" dirty="0" smtClean="0">
                <a:solidFill>
                  <a:schemeClr val="tx1">
                    <a:lumMod val="95000"/>
                  </a:schemeClr>
                </a:solidFill>
              </a:rPr>
              <a:t>історично-прогресивні</a:t>
            </a:r>
            <a:r>
              <a:rPr lang="ru-RU" sz="1200" dirty="0" smtClean="0">
                <a:solidFill>
                  <a:schemeClr val="tx1">
                    <a:lumMod val="95000"/>
                  </a:schemeClr>
                </a:solidFill>
              </a:rPr>
              <a:t> </a:t>
            </a:r>
            <a:r>
              <a:rPr lang="ru-RU" sz="1200" dirty="0" smtClean="0">
                <a:solidFill>
                  <a:schemeClr val="tx1">
                    <a:lumMod val="95000"/>
                  </a:schemeClr>
                </a:solidFill>
              </a:rPr>
              <a:t>будівельно-архітектурні</a:t>
            </a:r>
            <a:r>
              <a:rPr lang="ru-RU" sz="1200" dirty="0" smtClean="0">
                <a:solidFill>
                  <a:schemeClr val="tx1">
                    <a:lumMod val="95000"/>
                  </a:schemeClr>
                </a:solidFill>
              </a:rPr>
              <a:t> тенденції часу. </a:t>
            </a:r>
            <a:r>
              <a:rPr lang="ru-RU" sz="1200" dirty="0" smtClean="0">
                <a:solidFill>
                  <a:schemeClr val="tx1">
                    <a:lumMod val="95000"/>
                  </a:schemeClr>
                </a:solidFill>
              </a:rPr>
              <a:t>Крім</a:t>
            </a:r>
            <a:r>
              <a:rPr lang="ru-RU" sz="1200" dirty="0" smtClean="0">
                <a:solidFill>
                  <a:schemeClr val="tx1">
                    <a:lumMod val="95000"/>
                  </a:schemeClr>
                </a:solidFill>
              </a:rPr>
              <a:t> того, весь </a:t>
            </a:r>
            <a:r>
              <a:rPr lang="ru-RU" sz="1200" dirty="0" smtClean="0">
                <a:solidFill>
                  <a:schemeClr val="tx1">
                    <a:lumMod val="95000"/>
                  </a:schemeClr>
                </a:solidFill>
              </a:rPr>
              <a:t>пластично-образний</a:t>
            </a:r>
            <a:r>
              <a:rPr lang="ru-RU" sz="1200" dirty="0" smtClean="0">
                <a:solidFill>
                  <a:schemeClr val="tx1">
                    <a:lumMod val="95000"/>
                  </a:schemeClr>
                </a:solidFill>
              </a:rPr>
              <a:t> арсенал </a:t>
            </a:r>
            <a:r>
              <a:rPr lang="ru-RU" sz="1200" dirty="0" smtClean="0">
                <a:solidFill>
                  <a:schemeClr val="tx1">
                    <a:lumMod val="95000"/>
                  </a:schemeClr>
                </a:solidFill>
              </a:rPr>
              <a:t>засобів</a:t>
            </a:r>
            <a:r>
              <a:rPr lang="ru-RU" sz="1200" dirty="0" smtClean="0">
                <a:solidFill>
                  <a:schemeClr val="tx1">
                    <a:lumMod val="95000"/>
                  </a:schemeClr>
                </a:solidFill>
              </a:rPr>
              <a:t> класицизму </a:t>
            </a:r>
            <a:r>
              <a:rPr lang="ru-RU" sz="1200" dirty="0" smtClean="0">
                <a:solidFill>
                  <a:schemeClr val="tx1">
                    <a:lumMod val="95000"/>
                  </a:schemeClr>
                </a:solidFill>
              </a:rPr>
              <a:t>ніс</a:t>
            </a:r>
            <a:r>
              <a:rPr lang="ru-RU" sz="1200" dirty="0" smtClean="0">
                <a:solidFill>
                  <a:schemeClr val="tx1">
                    <a:lumMod val="95000"/>
                  </a:schemeClr>
                </a:solidFill>
              </a:rPr>
              <a:t> на </a:t>
            </a:r>
            <a:r>
              <a:rPr lang="ru-RU" sz="1200" dirty="0" smtClean="0">
                <a:solidFill>
                  <a:schemeClr val="tx1">
                    <a:lumMod val="95000"/>
                  </a:schemeClr>
                </a:solidFill>
              </a:rPr>
              <a:t>собі</a:t>
            </a:r>
            <a:r>
              <a:rPr lang="ru-RU" sz="1200" dirty="0" smtClean="0">
                <a:solidFill>
                  <a:schemeClr val="tx1">
                    <a:lumMod val="95000"/>
                  </a:schemeClr>
                </a:solidFill>
              </a:rPr>
              <a:t> </a:t>
            </a:r>
            <a:r>
              <a:rPr lang="ru-RU" sz="1200" dirty="0" smtClean="0">
                <a:solidFill>
                  <a:schemeClr val="tx1">
                    <a:lumMod val="95000"/>
                  </a:schemeClr>
                </a:solidFill>
              </a:rPr>
              <a:t>відлиски</a:t>
            </a:r>
            <a:r>
              <a:rPr lang="ru-RU" sz="1200" dirty="0" smtClean="0">
                <a:solidFill>
                  <a:schemeClr val="tx1">
                    <a:lumMod val="95000"/>
                  </a:schemeClr>
                </a:solidFill>
              </a:rPr>
              <a:t> </a:t>
            </a:r>
            <a:r>
              <a:rPr lang="ru-RU" sz="1200" dirty="0" smtClean="0">
                <a:solidFill>
                  <a:schemeClr val="tx1">
                    <a:lumMod val="95000"/>
                  </a:schemeClr>
                </a:solidFill>
              </a:rPr>
              <a:t>античності</a:t>
            </a:r>
            <a:r>
              <a:rPr lang="ru-RU" sz="1200" dirty="0" smtClean="0">
                <a:solidFill>
                  <a:schemeClr val="tx1">
                    <a:lumMod val="95000"/>
                  </a:schemeClr>
                </a:solidFill>
              </a:rPr>
              <a:t> й </a:t>
            </a:r>
            <a:r>
              <a:rPr lang="ru-RU" sz="1200" dirty="0" smtClean="0">
                <a:solidFill>
                  <a:schemeClr val="tx1">
                    <a:lumMod val="95000"/>
                  </a:schemeClr>
                </a:solidFill>
              </a:rPr>
              <a:t>епохи</a:t>
            </a:r>
            <a:r>
              <a:rPr lang="ru-RU" sz="1200" dirty="0" smtClean="0">
                <a:solidFill>
                  <a:schemeClr val="tx1">
                    <a:lumMod val="95000"/>
                  </a:schemeClr>
                </a:solidFill>
              </a:rPr>
              <a:t> </a:t>
            </a:r>
            <a:r>
              <a:rPr lang="ru-RU" sz="1200" dirty="0" smtClean="0">
                <a:solidFill>
                  <a:schemeClr val="tx1">
                    <a:lumMod val="95000"/>
                  </a:schemeClr>
                </a:solidFill>
              </a:rPr>
              <a:t>Відродження</a:t>
            </a:r>
            <a:r>
              <a:rPr lang="ru-RU" sz="1200" dirty="0" smtClean="0">
                <a:solidFill>
                  <a:schemeClr val="tx1">
                    <a:lumMod val="95000"/>
                  </a:schemeClr>
                </a:solidFill>
              </a:rPr>
              <a:t>, </a:t>
            </a:r>
            <a:r>
              <a:rPr lang="ru-RU" sz="1200" dirty="0" smtClean="0">
                <a:solidFill>
                  <a:schemeClr val="tx1">
                    <a:lumMod val="95000"/>
                  </a:schemeClr>
                </a:solidFill>
              </a:rPr>
              <a:t>інтерес</a:t>
            </a:r>
            <a:r>
              <a:rPr lang="ru-RU" sz="1200" dirty="0" smtClean="0">
                <a:solidFill>
                  <a:schemeClr val="tx1">
                    <a:lumMod val="95000"/>
                  </a:schemeClr>
                </a:solidFill>
              </a:rPr>
              <a:t> до </a:t>
            </a:r>
            <a:r>
              <a:rPr lang="ru-RU" sz="1200" dirty="0" smtClean="0">
                <a:solidFill>
                  <a:schemeClr val="tx1">
                    <a:lumMod val="95000"/>
                  </a:schemeClr>
                </a:solidFill>
              </a:rPr>
              <a:t>яких</a:t>
            </a:r>
            <a:r>
              <a:rPr lang="ru-RU" sz="1200" dirty="0" smtClean="0">
                <a:solidFill>
                  <a:schemeClr val="tx1">
                    <a:lumMod val="95000"/>
                  </a:schemeClr>
                </a:solidFill>
              </a:rPr>
              <a:t> </a:t>
            </a:r>
            <a:r>
              <a:rPr lang="ru-RU" sz="1200" dirty="0" smtClean="0">
                <a:solidFill>
                  <a:schemeClr val="tx1">
                    <a:lumMod val="95000"/>
                  </a:schemeClr>
                </a:solidFill>
              </a:rPr>
              <a:t>знову</a:t>
            </a:r>
            <a:r>
              <a:rPr lang="ru-RU" sz="1200" dirty="0" smtClean="0">
                <a:solidFill>
                  <a:schemeClr val="tx1">
                    <a:lumMod val="95000"/>
                  </a:schemeClr>
                </a:solidFill>
              </a:rPr>
              <a:t> </a:t>
            </a:r>
            <a:r>
              <a:rPr lang="ru-RU" sz="1200" dirty="0" smtClean="0">
                <a:solidFill>
                  <a:schemeClr val="tx1">
                    <a:lumMod val="95000"/>
                  </a:schemeClr>
                </a:solidFill>
              </a:rPr>
              <a:t>посилився</a:t>
            </a:r>
            <a:r>
              <a:rPr lang="ru-RU" sz="1200" dirty="0" smtClean="0">
                <a:solidFill>
                  <a:schemeClr val="tx1">
                    <a:lumMod val="95000"/>
                  </a:schemeClr>
                </a:solidFill>
              </a:rPr>
              <a:t> в </a:t>
            </a:r>
            <a:r>
              <a:rPr lang="ru-RU" sz="1200" dirty="0" smtClean="0">
                <a:solidFill>
                  <a:schemeClr val="tx1">
                    <a:lumMod val="95000"/>
                  </a:schemeClr>
                </a:solidFill>
              </a:rPr>
              <a:t>епоху</a:t>
            </a:r>
            <a:r>
              <a:rPr lang="ru-RU" sz="1200" dirty="0" smtClean="0">
                <a:solidFill>
                  <a:schemeClr val="tx1">
                    <a:lumMod val="95000"/>
                  </a:schemeClr>
                </a:solidFill>
              </a:rPr>
              <a:t> </a:t>
            </a:r>
            <a:r>
              <a:rPr lang="ru-RU" sz="1200" dirty="0" smtClean="0">
                <a:solidFill>
                  <a:schemeClr val="tx1">
                    <a:lumMod val="95000"/>
                  </a:schemeClr>
                </a:solidFill>
              </a:rPr>
              <a:t>просвітительства</a:t>
            </a:r>
            <a:r>
              <a:rPr lang="ru-RU" sz="1200" dirty="0" smtClean="0">
                <a:solidFill>
                  <a:schemeClr val="tx1">
                    <a:lumMod val="95000"/>
                  </a:schemeClr>
                </a:solidFill>
              </a:rPr>
              <a:t>. У </a:t>
            </a:r>
            <a:r>
              <a:rPr lang="ru-RU" sz="1200" dirty="0" smtClean="0">
                <a:solidFill>
                  <a:schemeClr val="tx1">
                    <a:lumMod val="95000"/>
                  </a:schemeClr>
                </a:solidFill>
              </a:rPr>
              <a:t>своїх</a:t>
            </a:r>
            <a:r>
              <a:rPr lang="ru-RU" sz="1200" dirty="0" smtClean="0">
                <a:solidFill>
                  <a:schemeClr val="tx1">
                    <a:lumMod val="95000"/>
                  </a:schemeClr>
                </a:solidFill>
              </a:rPr>
              <a:t> </a:t>
            </a:r>
            <a:r>
              <a:rPr lang="ru-RU" sz="1200" dirty="0" smtClean="0">
                <a:solidFill>
                  <a:schemeClr val="tx1">
                    <a:lumMod val="95000"/>
                  </a:schemeClr>
                </a:solidFill>
              </a:rPr>
              <a:t>кращих</a:t>
            </a:r>
            <a:r>
              <a:rPr lang="ru-RU" sz="1200" dirty="0" smtClean="0">
                <a:solidFill>
                  <a:schemeClr val="tx1">
                    <a:lumMod val="95000"/>
                  </a:schemeClr>
                </a:solidFill>
              </a:rPr>
              <a:t> </a:t>
            </a:r>
            <a:r>
              <a:rPr lang="ru-RU" sz="1200" dirty="0" smtClean="0">
                <a:solidFill>
                  <a:schemeClr val="tx1">
                    <a:lumMod val="95000"/>
                  </a:schemeClr>
                </a:solidFill>
              </a:rPr>
              <a:t>зразках</a:t>
            </a:r>
            <a:r>
              <a:rPr lang="ru-RU" sz="1200" dirty="0" smtClean="0">
                <a:solidFill>
                  <a:schemeClr val="tx1">
                    <a:lumMod val="95000"/>
                  </a:schemeClr>
                </a:solidFill>
              </a:rPr>
              <a:t> </a:t>
            </a:r>
            <a:r>
              <a:rPr lang="ru-RU" sz="1200" dirty="0" smtClean="0">
                <a:solidFill>
                  <a:schemeClr val="tx1">
                    <a:lumMod val="95000"/>
                  </a:schemeClr>
                </a:solidFill>
              </a:rPr>
              <a:t>мистецтво</a:t>
            </a:r>
            <a:r>
              <a:rPr lang="ru-RU" sz="1200" dirty="0" smtClean="0">
                <a:solidFill>
                  <a:schemeClr val="tx1">
                    <a:lumMod val="95000"/>
                  </a:schemeClr>
                </a:solidFill>
              </a:rPr>
              <a:t> класицизму несло </a:t>
            </a:r>
            <a:r>
              <a:rPr lang="ru-RU" sz="1200" dirty="0" smtClean="0">
                <a:solidFill>
                  <a:schemeClr val="tx1">
                    <a:lumMod val="95000"/>
                  </a:schemeClr>
                </a:solidFill>
              </a:rPr>
              <a:t>важливі</a:t>
            </a:r>
            <a:r>
              <a:rPr lang="ru-RU" sz="1200" dirty="0" smtClean="0">
                <a:solidFill>
                  <a:schemeClr val="tx1">
                    <a:lumMod val="95000"/>
                  </a:schemeClr>
                </a:solidFill>
              </a:rPr>
              <a:t> </a:t>
            </a:r>
            <a:r>
              <a:rPr lang="ru-RU" sz="1200" dirty="0" smtClean="0">
                <a:solidFill>
                  <a:schemeClr val="tx1">
                    <a:lumMod val="95000"/>
                  </a:schemeClr>
                </a:solidFill>
              </a:rPr>
              <a:t>естетичні</a:t>
            </a:r>
            <a:r>
              <a:rPr lang="ru-RU" sz="1200" dirty="0" smtClean="0">
                <a:solidFill>
                  <a:schemeClr val="tx1">
                    <a:lumMod val="95000"/>
                  </a:schemeClr>
                </a:solidFill>
              </a:rPr>
              <a:t> і </a:t>
            </a:r>
            <a:r>
              <a:rPr lang="ru-RU" sz="1200" dirty="0" smtClean="0">
                <a:solidFill>
                  <a:schemeClr val="tx1">
                    <a:lumMod val="95000"/>
                  </a:schemeClr>
                </a:solidFill>
              </a:rPr>
              <a:t>виховні</a:t>
            </a:r>
            <a:r>
              <a:rPr lang="ru-RU" sz="1200" dirty="0" smtClean="0">
                <a:solidFill>
                  <a:schemeClr val="tx1">
                    <a:lumMod val="95000"/>
                  </a:schemeClr>
                </a:solidFill>
              </a:rPr>
              <a:t> </a:t>
            </a:r>
            <a:r>
              <a:rPr lang="ru-RU" sz="1200" dirty="0" smtClean="0">
                <a:solidFill>
                  <a:schemeClr val="tx1">
                    <a:lumMod val="95000"/>
                  </a:schemeClr>
                </a:solidFill>
              </a:rPr>
              <a:t>функції</a:t>
            </a:r>
            <a:r>
              <a:rPr lang="ru-RU" sz="1200" dirty="0" smtClean="0">
                <a:solidFill>
                  <a:schemeClr val="tx1">
                    <a:lumMod val="95000"/>
                  </a:schemeClr>
                </a:solidFill>
              </a:rPr>
              <a:t>. </a:t>
            </a:r>
            <a:r>
              <a:rPr lang="ru-RU" sz="1200" dirty="0" smtClean="0">
                <a:solidFill>
                  <a:schemeClr val="tx1">
                    <a:lumMod val="95000"/>
                  </a:schemeClr>
                </a:solidFill>
              </a:rPr>
              <a:t>Урочиста</a:t>
            </a:r>
            <a:r>
              <a:rPr lang="ru-RU" sz="1200" dirty="0" smtClean="0">
                <a:solidFill>
                  <a:schemeClr val="tx1">
                    <a:lumMod val="95000"/>
                  </a:schemeClr>
                </a:solidFill>
              </a:rPr>
              <a:t> простота </a:t>
            </a:r>
            <a:r>
              <a:rPr lang="ru-RU" sz="1200" dirty="0" smtClean="0">
                <a:solidFill>
                  <a:schemeClr val="tx1">
                    <a:lumMod val="95000"/>
                  </a:schemeClr>
                </a:solidFill>
              </a:rPr>
              <a:t>будинків</a:t>
            </a:r>
            <a:r>
              <a:rPr lang="ru-RU" sz="1200" dirty="0" smtClean="0">
                <a:solidFill>
                  <a:schemeClr val="tx1">
                    <a:lumMod val="95000"/>
                  </a:schemeClr>
                </a:solidFill>
              </a:rPr>
              <a:t>, </a:t>
            </a:r>
            <a:r>
              <a:rPr lang="ru-RU" sz="1200" dirty="0" smtClean="0">
                <a:solidFill>
                  <a:schemeClr val="tx1">
                    <a:lumMod val="95000"/>
                  </a:schemeClr>
                </a:solidFill>
              </a:rPr>
              <a:t>площ</a:t>
            </a:r>
            <a:r>
              <a:rPr lang="ru-RU" sz="1200" dirty="0" smtClean="0">
                <a:solidFill>
                  <a:schemeClr val="tx1">
                    <a:lumMod val="95000"/>
                  </a:schemeClr>
                </a:solidFill>
              </a:rPr>
              <a:t>, </a:t>
            </a:r>
            <a:r>
              <a:rPr lang="ru-RU" sz="1200" dirty="0" smtClean="0">
                <a:solidFill>
                  <a:schemeClr val="tx1">
                    <a:lumMod val="95000"/>
                  </a:schemeClr>
                </a:solidFill>
              </a:rPr>
              <a:t>вулиць</a:t>
            </a:r>
            <a:r>
              <a:rPr lang="ru-RU" sz="1200" dirty="0" smtClean="0">
                <a:solidFill>
                  <a:schemeClr val="tx1">
                    <a:lumMod val="95000"/>
                  </a:schemeClr>
                </a:solidFill>
              </a:rPr>
              <a:t> </a:t>
            </a:r>
            <a:r>
              <a:rPr lang="ru-RU" sz="1200" dirty="0" smtClean="0">
                <a:solidFill>
                  <a:schemeClr val="tx1">
                    <a:lumMod val="95000"/>
                  </a:schemeClr>
                </a:solidFill>
              </a:rPr>
              <a:t>зовні</a:t>
            </a:r>
            <a:r>
              <a:rPr lang="ru-RU" sz="1200" dirty="0" smtClean="0">
                <a:solidFill>
                  <a:schemeClr val="tx1">
                    <a:lumMod val="95000"/>
                  </a:schemeClr>
                </a:solidFill>
              </a:rPr>
              <a:t> </a:t>
            </a:r>
            <a:r>
              <a:rPr lang="ru-RU" sz="1200" dirty="0" smtClean="0">
                <a:solidFill>
                  <a:schemeClr val="tx1">
                    <a:lumMod val="95000"/>
                  </a:schemeClr>
                </a:solidFill>
              </a:rPr>
              <a:t>ніби</a:t>
            </a:r>
            <a:r>
              <a:rPr lang="ru-RU" sz="1200" dirty="0" smtClean="0">
                <a:solidFill>
                  <a:schemeClr val="tx1">
                    <a:lumMod val="95000"/>
                  </a:schemeClr>
                </a:solidFill>
              </a:rPr>
              <a:t> </a:t>
            </a:r>
            <a:r>
              <a:rPr lang="ru-RU" sz="1200" dirty="0" smtClean="0">
                <a:solidFill>
                  <a:schemeClr val="tx1">
                    <a:lumMod val="95000"/>
                  </a:schemeClr>
                </a:solidFill>
              </a:rPr>
              <a:t>підпорядковані</a:t>
            </a:r>
            <a:r>
              <a:rPr lang="ru-RU" sz="1200" dirty="0" smtClean="0">
                <a:solidFill>
                  <a:schemeClr val="tx1">
                    <a:lumMod val="95000"/>
                  </a:schemeClr>
                </a:solidFill>
              </a:rPr>
              <a:t>, </a:t>
            </a:r>
            <a:r>
              <a:rPr lang="ru-RU" sz="1200" dirty="0" smtClean="0">
                <a:solidFill>
                  <a:schemeClr val="tx1">
                    <a:lumMod val="95000"/>
                  </a:schemeClr>
                </a:solidFill>
              </a:rPr>
              <a:t>геометрії</a:t>
            </a:r>
            <a:r>
              <a:rPr lang="ru-RU" sz="1200" dirty="0" smtClean="0">
                <a:solidFill>
                  <a:schemeClr val="tx1">
                    <a:lumMod val="95000"/>
                  </a:schemeClr>
                </a:solidFill>
              </a:rPr>
              <a:t>, несла в </a:t>
            </a:r>
            <a:r>
              <a:rPr lang="ru-RU" sz="1200" dirty="0" smtClean="0">
                <a:solidFill>
                  <a:schemeClr val="tx1">
                    <a:lumMod val="95000"/>
                  </a:schemeClr>
                </a:solidFill>
              </a:rPr>
              <a:t>собі</a:t>
            </a:r>
            <a:r>
              <a:rPr lang="ru-RU" sz="1200" dirty="0" smtClean="0">
                <a:solidFill>
                  <a:schemeClr val="tx1">
                    <a:lumMod val="95000"/>
                  </a:schemeClr>
                </a:solidFill>
              </a:rPr>
              <a:t> </a:t>
            </a:r>
            <a:r>
              <a:rPr lang="ru-RU" sz="1200" dirty="0" smtClean="0">
                <a:solidFill>
                  <a:schemeClr val="tx1">
                    <a:lumMod val="95000"/>
                  </a:schemeClr>
                </a:solidFill>
              </a:rPr>
              <a:t>глибокі</a:t>
            </a:r>
            <a:r>
              <a:rPr lang="ru-RU" sz="1200" dirty="0" smtClean="0">
                <a:solidFill>
                  <a:schemeClr val="tx1">
                    <a:lumMod val="95000"/>
                  </a:schemeClr>
                </a:solidFill>
              </a:rPr>
              <a:t> </a:t>
            </a:r>
            <a:r>
              <a:rPr lang="ru-RU" sz="1200" dirty="0" smtClean="0">
                <a:solidFill>
                  <a:schemeClr val="tx1">
                    <a:lumMod val="95000"/>
                  </a:schemeClr>
                </a:solidFill>
              </a:rPr>
              <a:t>емоційні</a:t>
            </a:r>
            <a:r>
              <a:rPr lang="ru-RU" sz="1200" dirty="0" smtClean="0">
                <a:solidFill>
                  <a:schemeClr val="tx1">
                    <a:lumMod val="95000"/>
                  </a:schemeClr>
                </a:solidFill>
              </a:rPr>
              <a:t> </a:t>
            </a:r>
            <a:r>
              <a:rPr lang="ru-RU" sz="1200" dirty="0" smtClean="0">
                <a:solidFill>
                  <a:schemeClr val="tx1">
                    <a:lumMod val="95000"/>
                  </a:schemeClr>
                </a:solidFill>
              </a:rPr>
              <a:t>імпульси</a:t>
            </a:r>
            <a:r>
              <a:rPr lang="ru-RU" sz="1200" dirty="0" smtClean="0">
                <a:solidFill>
                  <a:schemeClr val="tx1">
                    <a:lumMod val="95000"/>
                  </a:schemeClr>
                </a:solidFill>
              </a:rPr>
              <a:t>. </a:t>
            </a:r>
            <a:r>
              <a:rPr lang="ru-RU" sz="1200" dirty="0" smtClean="0">
                <a:solidFill>
                  <a:schemeClr val="tx1">
                    <a:lumMod val="95000"/>
                  </a:schemeClr>
                </a:solidFill>
              </a:rPr>
              <a:t>Розвиток</a:t>
            </a:r>
            <a:r>
              <a:rPr lang="ru-RU" sz="1200" dirty="0" smtClean="0">
                <a:solidFill>
                  <a:schemeClr val="tx1">
                    <a:lumMod val="95000"/>
                  </a:schemeClr>
                </a:solidFill>
              </a:rPr>
              <a:t> </a:t>
            </a:r>
            <a:r>
              <a:rPr lang="ru-RU" sz="1200" dirty="0" smtClean="0">
                <a:solidFill>
                  <a:schemeClr val="tx1">
                    <a:lumMod val="95000"/>
                  </a:schemeClr>
                </a:solidFill>
              </a:rPr>
              <a:t>архітектури</a:t>
            </a:r>
            <a:r>
              <a:rPr lang="ru-RU" sz="1200" dirty="0" smtClean="0">
                <a:solidFill>
                  <a:schemeClr val="tx1">
                    <a:lumMod val="95000"/>
                  </a:schemeClr>
                </a:solidFill>
              </a:rPr>
              <a:t> великою </a:t>
            </a:r>
            <a:r>
              <a:rPr lang="ru-RU" sz="1200" dirty="0" smtClean="0">
                <a:solidFill>
                  <a:schemeClr val="tx1">
                    <a:lumMod val="95000"/>
                  </a:schemeClr>
                </a:solidFill>
              </a:rPr>
              <a:t>мірою</a:t>
            </a:r>
            <a:r>
              <a:rPr lang="ru-RU" sz="1200" dirty="0" smtClean="0">
                <a:solidFill>
                  <a:schemeClr val="tx1">
                    <a:lumMod val="95000"/>
                  </a:schemeClr>
                </a:solidFill>
              </a:rPr>
              <a:t> </a:t>
            </a:r>
            <a:r>
              <a:rPr lang="ru-RU" sz="1200" dirty="0" smtClean="0">
                <a:solidFill>
                  <a:schemeClr val="tx1">
                    <a:lumMod val="95000"/>
                  </a:schemeClr>
                </a:solidFill>
              </a:rPr>
              <a:t>зумовлюється</a:t>
            </a:r>
            <a:r>
              <a:rPr lang="ru-RU" sz="1200" dirty="0" smtClean="0">
                <a:solidFill>
                  <a:schemeClr val="tx1">
                    <a:lumMod val="95000"/>
                  </a:schemeClr>
                </a:solidFill>
              </a:rPr>
              <a:t> </a:t>
            </a:r>
            <a:r>
              <a:rPr lang="ru-RU" sz="1200" dirty="0" smtClean="0">
                <a:solidFill>
                  <a:schemeClr val="tx1">
                    <a:lumMod val="95000"/>
                  </a:schemeClr>
                </a:solidFill>
              </a:rPr>
              <a:t>прогресом</a:t>
            </a:r>
            <a:r>
              <a:rPr lang="ru-RU" sz="1200" dirty="0" smtClean="0">
                <a:solidFill>
                  <a:schemeClr val="tx1">
                    <a:lumMod val="95000"/>
                  </a:schemeClr>
                </a:solidFill>
              </a:rPr>
              <a:t> </a:t>
            </a:r>
            <a:r>
              <a:rPr lang="ru-RU" sz="1200" dirty="0" smtClean="0">
                <a:solidFill>
                  <a:schemeClr val="tx1">
                    <a:lumMod val="95000"/>
                  </a:schemeClr>
                </a:solidFill>
              </a:rPr>
              <a:t>будівельної</a:t>
            </a:r>
            <a:r>
              <a:rPr lang="ru-RU" sz="1200" dirty="0" smtClean="0">
                <a:solidFill>
                  <a:schemeClr val="tx1">
                    <a:lumMod val="95000"/>
                  </a:schemeClr>
                </a:solidFill>
              </a:rPr>
              <a:t> </a:t>
            </a:r>
            <a:r>
              <a:rPr lang="ru-RU" sz="1200" dirty="0" smtClean="0">
                <a:solidFill>
                  <a:schemeClr val="tx1">
                    <a:lumMod val="95000"/>
                  </a:schemeClr>
                </a:solidFill>
              </a:rPr>
              <a:t>техніки</a:t>
            </a:r>
            <a:r>
              <a:rPr lang="ru-RU" sz="1200" dirty="0" smtClean="0">
                <a:solidFill>
                  <a:schemeClr val="tx1">
                    <a:lumMod val="95000"/>
                  </a:schemeClr>
                </a:solidFill>
              </a:rPr>
              <a:t>. В </a:t>
            </a:r>
            <a:r>
              <a:rPr lang="ru-RU" sz="1200" dirty="0" smtClean="0">
                <a:solidFill>
                  <a:schemeClr val="tx1">
                    <a:lumMod val="95000"/>
                  </a:schemeClr>
                </a:solidFill>
              </a:rPr>
              <a:t>цей</a:t>
            </a:r>
            <a:r>
              <a:rPr lang="ru-RU" sz="1200" dirty="0" smtClean="0">
                <a:solidFill>
                  <a:schemeClr val="tx1">
                    <a:lumMod val="95000"/>
                  </a:schemeClr>
                </a:solidFill>
              </a:rPr>
              <a:t> час </a:t>
            </a:r>
            <a:r>
              <a:rPr lang="ru-RU" sz="1200" dirty="0" smtClean="0">
                <a:solidFill>
                  <a:schemeClr val="tx1">
                    <a:lumMod val="95000"/>
                  </a:schemeClr>
                </a:solidFill>
              </a:rPr>
              <a:t>поступового</a:t>
            </a:r>
            <a:r>
              <a:rPr lang="ru-RU" sz="1200" dirty="0" smtClean="0">
                <a:solidFill>
                  <a:schemeClr val="tx1">
                    <a:lumMod val="95000"/>
                  </a:schemeClr>
                </a:solidFill>
              </a:rPr>
              <a:t> </a:t>
            </a:r>
            <a:r>
              <a:rPr lang="ru-RU" sz="1200" dirty="0" smtClean="0">
                <a:solidFill>
                  <a:schemeClr val="tx1">
                    <a:lumMod val="95000"/>
                  </a:schemeClr>
                </a:solidFill>
              </a:rPr>
              <a:t>впроваджуються</a:t>
            </a:r>
            <a:r>
              <a:rPr lang="ru-RU" sz="1200" dirty="0" smtClean="0">
                <a:solidFill>
                  <a:schemeClr val="tx1">
                    <a:lumMod val="95000"/>
                  </a:schemeClr>
                </a:solidFill>
              </a:rPr>
              <a:t> в </a:t>
            </a:r>
            <a:r>
              <a:rPr lang="ru-RU" sz="1200" dirty="0" smtClean="0">
                <a:solidFill>
                  <a:schemeClr val="tx1">
                    <a:lumMod val="95000"/>
                  </a:schemeClr>
                </a:solidFill>
              </a:rPr>
              <a:t>будівництво</a:t>
            </a:r>
            <a:r>
              <a:rPr lang="ru-RU" sz="1200" dirty="0" smtClean="0">
                <a:solidFill>
                  <a:schemeClr val="tx1">
                    <a:lumMod val="95000"/>
                  </a:schemeClr>
                </a:solidFill>
              </a:rPr>
              <a:t> </a:t>
            </a:r>
            <a:r>
              <a:rPr lang="ru-RU" sz="1200" dirty="0" smtClean="0">
                <a:solidFill>
                  <a:schemeClr val="tx1">
                    <a:lumMod val="95000"/>
                  </a:schemeClr>
                </a:solidFill>
              </a:rPr>
              <a:t>металеві</a:t>
            </a:r>
            <a:r>
              <a:rPr lang="ru-RU" sz="1200" dirty="0" smtClean="0">
                <a:solidFill>
                  <a:schemeClr val="tx1">
                    <a:lumMod val="95000"/>
                  </a:schemeClr>
                </a:solidFill>
              </a:rPr>
              <a:t> </a:t>
            </a:r>
            <a:r>
              <a:rPr lang="ru-RU" sz="1200" dirty="0" smtClean="0">
                <a:solidFill>
                  <a:schemeClr val="tx1">
                    <a:lumMod val="95000"/>
                  </a:schemeClr>
                </a:solidFill>
              </a:rPr>
              <a:t>конструкції</a:t>
            </a:r>
            <a:r>
              <a:rPr lang="ru-RU" sz="1200" dirty="0" smtClean="0">
                <a:solidFill>
                  <a:schemeClr val="tx1">
                    <a:lumMod val="95000"/>
                  </a:schemeClr>
                </a:solidFill>
              </a:rPr>
              <a:t>, </a:t>
            </a:r>
            <a:r>
              <a:rPr lang="ru-RU" sz="1200" dirty="0" smtClean="0">
                <a:solidFill>
                  <a:schemeClr val="tx1">
                    <a:lumMod val="95000"/>
                  </a:schemeClr>
                </a:solidFill>
              </a:rPr>
              <a:t>проте</a:t>
            </a:r>
            <a:r>
              <a:rPr lang="ru-RU" sz="1200" dirty="0" smtClean="0">
                <a:solidFill>
                  <a:schemeClr val="tx1">
                    <a:lumMod val="95000"/>
                  </a:schemeClr>
                </a:solidFill>
              </a:rPr>
              <a:t>, як і </a:t>
            </a:r>
            <a:r>
              <a:rPr lang="ru-RU" sz="1200" dirty="0" smtClean="0">
                <a:solidFill>
                  <a:schemeClr val="tx1">
                    <a:lumMod val="95000"/>
                  </a:schemeClr>
                </a:solidFill>
              </a:rPr>
              <a:t>раніше</a:t>
            </a:r>
            <a:r>
              <a:rPr lang="ru-RU" sz="1200" dirty="0" smtClean="0">
                <a:solidFill>
                  <a:schemeClr val="tx1">
                    <a:lumMod val="95000"/>
                  </a:schemeClr>
                </a:solidFill>
              </a:rPr>
              <a:t> </a:t>
            </a:r>
            <a:r>
              <a:rPr lang="ru-RU" sz="1200" dirty="0" smtClean="0">
                <a:solidFill>
                  <a:schemeClr val="tx1">
                    <a:lumMod val="95000"/>
                  </a:schemeClr>
                </a:solidFill>
              </a:rPr>
              <a:t>поширене</a:t>
            </a:r>
            <a:r>
              <a:rPr lang="ru-RU" sz="1200" dirty="0" smtClean="0">
                <a:solidFill>
                  <a:schemeClr val="tx1">
                    <a:lumMod val="95000"/>
                  </a:schemeClr>
                </a:solidFill>
              </a:rPr>
              <a:t> </a:t>
            </a:r>
            <a:r>
              <a:rPr lang="ru-RU" sz="1200" dirty="0" smtClean="0">
                <a:solidFill>
                  <a:schemeClr val="tx1">
                    <a:lumMod val="95000"/>
                  </a:schemeClr>
                </a:solidFill>
              </a:rPr>
              <a:t>було</a:t>
            </a:r>
            <a:r>
              <a:rPr lang="ru-RU" sz="1200" dirty="0" smtClean="0">
                <a:solidFill>
                  <a:schemeClr val="tx1">
                    <a:lumMod val="95000"/>
                  </a:schemeClr>
                </a:solidFill>
              </a:rPr>
              <a:t> </a:t>
            </a:r>
            <a:r>
              <a:rPr lang="ru-RU" sz="1200" dirty="0" smtClean="0">
                <a:solidFill>
                  <a:schemeClr val="tx1">
                    <a:lumMod val="95000"/>
                  </a:schemeClr>
                </a:solidFill>
              </a:rPr>
              <a:t>дерев’яне</a:t>
            </a:r>
            <a:r>
              <a:rPr lang="ru-RU" sz="1200" dirty="0" smtClean="0">
                <a:solidFill>
                  <a:schemeClr val="tx1">
                    <a:lumMod val="95000"/>
                  </a:schemeClr>
                </a:solidFill>
              </a:rPr>
              <a:t> </a:t>
            </a:r>
            <a:r>
              <a:rPr lang="ru-RU" sz="1200" dirty="0" smtClean="0">
                <a:solidFill>
                  <a:schemeClr val="tx1">
                    <a:lumMod val="95000"/>
                  </a:schemeClr>
                </a:solidFill>
              </a:rPr>
              <a:t>будівництво</a:t>
            </a:r>
            <a:r>
              <a:rPr lang="ru-RU" sz="1200" dirty="0" smtClean="0">
                <a:solidFill>
                  <a:schemeClr val="tx1">
                    <a:lumMod val="95000"/>
                  </a:schemeClr>
                </a:solidFill>
              </a:rPr>
              <a:t>.</a:t>
            </a:r>
          </a:p>
          <a:p>
            <a:r>
              <a:rPr lang="ru-RU" sz="1200" dirty="0" smtClean="0">
                <a:solidFill>
                  <a:schemeClr val="tx1">
                    <a:lumMod val="95000"/>
                  </a:schemeClr>
                </a:solidFill>
              </a:rPr>
              <a:t>В </a:t>
            </a:r>
            <a:r>
              <a:rPr lang="ru-RU" sz="1200" dirty="0" smtClean="0">
                <a:solidFill>
                  <a:schemeClr val="tx1">
                    <a:lumMod val="95000"/>
                  </a:schemeClr>
                </a:solidFill>
              </a:rPr>
              <a:t>розвитку</a:t>
            </a:r>
            <a:r>
              <a:rPr lang="ru-RU" sz="1200" dirty="0" smtClean="0">
                <a:solidFill>
                  <a:schemeClr val="tx1">
                    <a:lumMod val="95000"/>
                  </a:schemeClr>
                </a:solidFill>
              </a:rPr>
              <a:t> класицизму </a:t>
            </a:r>
            <a:r>
              <a:rPr lang="ru-RU" sz="1200" dirty="0" smtClean="0">
                <a:solidFill>
                  <a:schemeClr val="tx1">
                    <a:lumMod val="95000"/>
                  </a:schemeClr>
                </a:solidFill>
              </a:rPr>
              <a:t>можна</a:t>
            </a:r>
            <a:r>
              <a:rPr lang="ru-RU" sz="1200" dirty="0" smtClean="0">
                <a:solidFill>
                  <a:schemeClr val="tx1">
                    <a:lumMod val="95000"/>
                  </a:schemeClr>
                </a:solidFill>
              </a:rPr>
              <a:t> </a:t>
            </a:r>
            <a:r>
              <a:rPr lang="ru-RU" sz="1200" dirty="0" smtClean="0">
                <a:solidFill>
                  <a:schemeClr val="tx1">
                    <a:lumMod val="95000"/>
                  </a:schemeClr>
                </a:solidFill>
              </a:rPr>
              <a:t>визначити</a:t>
            </a:r>
            <a:r>
              <a:rPr lang="ru-RU" sz="1200" dirty="0" smtClean="0">
                <a:solidFill>
                  <a:schemeClr val="tx1">
                    <a:lumMod val="95000"/>
                  </a:schemeClr>
                </a:solidFill>
              </a:rPr>
              <a:t> три </a:t>
            </a:r>
            <a:r>
              <a:rPr lang="ru-RU" sz="1200" dirty="0" smtClean="0">
                <a:solidFill>
                  <a:schemeClr val="tx1">
                    <a:lumMod val="95000"/>
                  </a:schemeClr>
                </a:solidFill>
              </a:rPr>
              <a:t>етапи</a:t>
            </a:r>
            <a:r>
              <a:rPr lang="ru-RU" sz="1200" dirty="0" smtClean="0">
                <a:solidFill>
                  <a:schemeClr val="tx1">
                    <a:lumMod val="95000"/>
                  </a:schemeClr>
                </a:solidFill>
              </a:rPr>
              <a:t>: </a:t>
            </a:r>
            <a:r>
              <a:rPr lang="ru-RU" sz="1200" dirty="0" smtClean="0">
                <a:solidFill>
                  <a:schemeClr val="tx1">
                    <a:lumMod val="95000"/>
                  </a:schemeClr>
                </a:solidFill>
              </a:rPr>
              <a:t>становлення</a:t>
            </a:r>
            <a:r>
              <a:rPr lang="ru-RU" sz="1200" dirty="0" smtClean="0">
                <a:solidFill>
                  <a:schemeClr val="tx1">
                    <a:lumMod val="95000"/>
                  </a:schemeClr>
                </a:solidFill>
              </a:rPr>
              <a:t> стилю, </a:t>
            </a:r>
            <a:r>
              <a:rPr lang="ru-RU" sz="1200" dirty="0" smtClean="0">
                <a:solidFill>
                  <a:schemeClr val="tx1">
                    <a:lumMod val="95000"/>
                  </a:schemeClr>
                </a:solidFill>
              </a:rPr>
              <a:t>зрілість</a:t>
            </a:r>
            <a:r>
              <a:rPr lang="ru-RU" sz="1200" dirty="0" smtClean="0">
                <a:solidFill>
                  <a:schemeClr val="tx1">
                    <a:lumMod val="95000"/>
                  </a:schemeClr>
                </a:solidFill>
              </a:rPr>
              <a:t> і </a:t>
            </a:r>
            <a:r>
              <a:rPr lang="ru-RU" sz="1200" dirty="0" smtClean="0">
                <a:solidFill>
                  <a:schemeClr val="tx1">
                    <a:lumMod val="95000"/>
                  </a:schemeClr>
                </a:solidFill>
              </a:rPr>
              <a:t>занепад</a:t>
            </a:r>
            <a:r>
              <a:rPr lang="ru-RU" sz="1200" dirty="0" smtClean="0">
                <a:solidFill>
                  <a:schemeClr val="tx1">
                    <a:lumMod val="95000"/>
                  </a:schemeClr>
                </a:solidFill>
              </a:rPr>
              <a:t>.</a:t>
            </a:r>
          </a:p>
          <a:p>
            <a:r>
              <a:rPr lang="ru-RU" sz="1200" dirty="0" smtClean="0">
                <a:solidFill>
                  <a:schemeClr val="tx1">
                    <a:lumMod val="95000"/>
                  </a:schemeClr>
                </a:solidFill>
              </a:rPr>
              <a:t>Архітектура</a:t>
            </a:r>
            <a:r>
              <a:rPr lang="ru-RU" sz="1200" dirty="0" smtClean="0">
                <a:solidFill>
                  <a:schemeClr val="tx1">
                    <a:lumMod val="95000"/>
                  </a:schemeClr>
                </a:solidFill>
              </a:rPr>
              <a:t> </a:t>
            </a:r>
            <a:r>
              <a:rPr lang="ru-RU" sz="1200" dirty="0" smtClean="0">
                <a:solidFill>
                  <a:schemeClr val="tx1">
                    <a:lumMod val="95000"/>
                  </a:schemeClr>
                </a:solidFill>
              </a:rPr>
              <a:t>першого</a:t>
            </a:r>
            <a:r>
              <a:rPr lang="ru-RU" sz="1200" dirty="0" smtClean="0">
                <a:solidFill>
                  <a:schemeClr val="tx1">
                    <a:lumMod val="95000"/>
                  </a:schemeClr>
                </a:solidFill>
              </a:rPr>
              <a:t> </a:t>
            </a:r>
            <a:r>
              <a:rPr lang="ru-RU" sz="1200" dirty="0" smtClean="0">
                <a:solidFill>
                  <a:schemeClr val="tx1">
                    <a:lumMod val="95000"/>
                  </a:schemeClr>
                </a:solidFill>
              </a:rPr>
              <a:t>етапу</a:t>
            </a:r>
            <a:r>
              <a:rPr lang="ru-RU" sz="1200" dirty="0" smtClean="0">
                <a:solidFill>
                  <a:schemeClr val="tx1">
                    <a:lumMod val="95000"/>
                  </a:schemeClr>
                </a:solidFill>
              </a:rPr>
              <a:t> </a:t>
            </a:r>
            <a:r>
              <a:rPr lang="ru-RU" sz="1200" dirty="0" smtClean="0">
                <a:solidFill>
                  <a:schemeClr val="tx1">
                    <a:lumMod val="95000"/>
                  </a:schemeClr>
                </a:solidFill>
              </a:rPr>
              <a:t>відзначається</a:t>
            </a:r>
            <a:r>
              <a:rPr lang="ru-RU" sz="1200" dirty="0" smtClean="0">
                <a:solidFill>
                  <a:schemeClr val="tx1">
                    <a:lumMod val="95000"/>
                  </a:schemeClr>
                </a:solidFill>
              </a:rPr>
              <a:t> переходом від барокко до класицизму, </a:t>
            </a:r>
            <a:r>
              <a:rPr lang="ru-RU" sz="1200" dirty="0" smtClean="0">
                <a:solidFill>
                  <a:schemeClr val="tx1">
                    <a:lumMod val="95000"/>
                  </a:schemeClr>
                </a:solidFill>
              </a:rPr>
              <a:t>пошуками</a:t>
            </a:r>
            <a:r>
              <a:rPr lang="ru-RU" sz="1200" dirty="0" smtClean="0">
                <a:solidFill>
                  <a:schemeClr val="tx1">
                    <a:lumMod val="95000"/>
                  </a:schemeClr>
                </a:solidFill>
              </a:rPr>
              <a:t> </a:t>
            </a:r>
            <a:r>
              <a:rPr lang="ru-RU" sz="1200" dirty="0" smtClean="0">
                <a:solidFill>
                  <a:schemeClr val="tx1">
                    <a:lumMod val="95000"/>
                  </a:schemeClr>
                </a:solidFill>
              </a:rPr>
              <a:t>нових</a:t>
            </a:r>
            <a:r>
              <a:rPr lang="ru-RU" sz="1200" dirty="0" smtClean="0">
                <a:solidFill>
                  <a:schemeClr val="tx1">
                    <a:lumMod val="95000"/>
                  </a:schemeClr>
                </a:solidFill>
              </a:rPr>
              <a:t> </a:t>
            </a:r>
            <a:r>
              <a:rPr lang="ru-RU" sz="1200" dirty="0" smtClean="0">
                <a:solidFill>
                  <a:schemeClr val="tx1">
                    <a:lumMod val="95000"/>
                  </a:schemeClr>
                </a:solidFill>
              </a:rPr>
              <a:t>засобів</a:t>
            </a:r>
            <a:r>
              <a:rPr lang="ru-RU" sz="1200" dirty="0" smtClean="0">
                <a:solidFill>
                  <a:schemeClr val="tx1">
                    <a:lumMod val="95000"/>
                  </a:schemeClr>
                </a:solidFill>
              </a:rPr>
              <a:t> </a:t>
            </a:r>
            <a:r>
              <a:rPr lang="ru-RU" sz="1200" dirty="0" smtClean="0">
                <a:solidFill>
                  <a:schemeClr val="tx1">
                    <a:lumMod val="95000"/>
                  </a:schemeClr>
                </a:solidFill>
              </a:rPr>
              <a:t>художньої</a:t>
            </a:r>
            <a:r>
              <a:rPr lang="ru-RU" sz="1200" dirty="0" smtClean="0">
                <a:solidFill>
                  <a:schemeClr val="tx1">
                    <a:lumMod val="95000"/>
                  </a:schemeClr>
                </a:solidFill>
              </a:rPr>
              <a:t> </a:t>
            </a:r>
            <a:r>
              <a:rPr lang="ru-RU" sz="1200" dirty="0" smtClean="0">
                <a:solidFill>
                  <a:schemeClr val="tx1">
                    <a:lumMod val="95000"/>
                  </a:schemeClr>
                </a:solidFill>
              </a:rPr>
              <a:t>виразності</a:t>
            </a:r>
            <a:r>
              <a:rPr lang="ru-RU" sz="1200" dirty="0" smtClean="0">
                <a:solidFill>
                  <a:schemeClr val="tx1">
                    <a:lumMod val="95000"/>
                  </a:schemeClr>
                </a:solidFill>
              </a:rPr>
              <a:t>, й </a:t>
            </a:r>
            <a:r>
              <a:rPr lang="ru-RU" sz="1200" dirty="0" smtClean="0">
                <a:solidFill>
                  <a:schemeClr val="tx1">
                    <a:lumMod val="95000"/>
                  </a:schemeClr>
                </a:solidFill>
              </a:rPr>
              <a:t>новим</a:t>
            </a:r>
            <a:r>
              <a:rPr lang="ru-RU" sz="1200" dirty="0" smtClean="0">
                <a:solidFill>
                  <a:schemeClr val="tx1">
                    <a:lumMod val="95000"/>
                  </a:schemeClr>
                </a:solidFill>
              </a:rPr>
              <a:t> </a:t>
            </a:r>
            <a:r>
              <a:rPr lang="ru-RU" sz="1200" dirty="0" smtClean="0">
                <a:solidFill>
                  <a:schemeClr val="tx1">
                    <a:lumMod val="95000"/>
                  </a:schemeClr>
                </a:solidFill>
              </a:rPr>
              <a:t>підходом</a:t>
            </a:r>
            <a:r>
              <a:rPr lang="ru-RU" sz="1200" dirty="0" smtClean="0">
                <a:solidFill>
                  <a:schemeClr val="tx1">
                    <a:lumMod val="95000"/>
                  </a:schemeClr>
                </a:solidFill>
              </a:rPr>
              <a:t> до </a:t>
            </a:r>
            <a:r>
              <a:rPr lang="ru-RU" sz="1200" dirty="0" smtClean="0">
                <a:solidFill>
                  <a:schemeClr val="tx1">
                    <a:lumMod val="95000"/>
                  </a:schemeClr>
                </a:solidFill>
              </a:rPr>
              <a:t>ансамблевої</a:t>
            </a:r>
            <a:r>
              <a:rPr lang="ru-RU" sz="1200" dirty="0" smtClean="0">
                <a:solidFill>
                  <a:schemeClr val="tx1">
                    <a:lumMod val="95000"/>
                  </a:schemeClr>
                </a:solidFill>
              </a:rPr>
              <a:t> </a:t>
            </a:r>
            <a:r>
              <a:rPr lang="ru-RU" sz="1200" dirty="0" smtClean="0">
                <a:solidFill>
                  <a:schemeClr val="tx1">
                    <a:lumMod val="95000"/>
                  </a:schemeClr>
                </a:solidFill>
              </a:rPr>
              <a:t>забудови</a:t>
            </a:r>
            <a:r>
              <a:rPr lang="ru-RU" sz="1200" dirty="0" smtClean="0">
                <a:solidFill>
                  <a:schemeClr val="tx1">
                    <a:lumMod val="95000"/>
                  </a:schemeClr>
                </a:solidFill>
              </a:rPr>
              <a:t>. За </a:t>
            </a:r>
            <a:r>
              <a:rPr lang="ru-RU" sz="1200" dirty="0" smtClean="0">
                <a:solidFill>
                  <a:schemeClr val="tx1">
                    <a:lumMod val="95000"/>
                  </a:schemeClr>
                </a:solidFill>
              </a:rPr>
              <a:t>часів</a:t>
            </a:r>
            <a:r>
              <a:rPr lang="ru-RU" sz="1200" dirty="0" smtClean="0">
                <a:solidFill>
                  <a:schemeClr val="tx1">
                    <a:lumMod val="95000"/>
                  </a:schemeClr>
                </a:solidFill>
              </a:rPr>
              <a:t> класицизму </a:t>
            </a:r>
            <a:r>
              <a:rPr lang="ru-RU" sz="1200" dirty="0" smtClean="0">
                <a:solidFill>
                  <a:schemeClr val="tx1">
                    <a:lumMod val="95000"/>
                  </a:schemeClr>
                </a:solidFill>
              </a:rPr>
              <a:t>набуває</a:t>
            </a:r>
            <a:r>
              <a:rPr lang="ru-RU" sz="1200" dirty="0" smtClean="0">
                <a:solidFill>
                  <a:schemeClr val="tx1">
                    <a:lumMod val="95000"/>
                  </a:schemeClr>
                </a:solidFill>
              </a:rPr>
              <a:t> </a:t>
            </a:r>
            <a:r>
              <a:rPr lang="ru-RU" sz="1200" dirty="0" smtClean="0">
                <a:solidFill>
                  <a:schemeClr val="tx1">
                    <a:lumMod val="95000"/>
                  </a:schemeClr>
                </a:solidFill>
              </a:rPr>
              <a:t>значення</a:t>
            </a:r>
            <a:r>
              <a:rPr lang="ru-RU" sz="1200" dirty="0" smtClean="0">
                <a:solidFill>
                  <a:schemeClr val="tx1">
                    <a:lumMod val="95000"/>
                  </a:schemeClr>
                </a:solidFill>
              </a:rPr>
              <a:t> </a:t>
            </a:r>
            <a:r>
              <a:rPr lang="ru-RU" sz="1200" dirty="0" smtClean="0">
                <a:solidFill>
                  <a:schemeClr val="tx1">
                    <a:lumMod val="95000"/>
                  </a:schemeClr>
                </a:solidFill>
              </a:rPr>
              <a:t>відкритий</a:t>
            </a:r>
            <a:r>
              <a:rPr lang="ru-RU" sz="1200" dirty="0" smtClean="0">
                <a:solidFill>
                  <a:schemeClr val="tx1">
                    <a:lumMod val="95000"/>
                  </a:schemeClr>
                </a:solidFill>
              </a:rPr>
              <a:t> характер </a:t>
            </a:r>
            <a:r>
              <a:rPr lang="ru-RU" sz="1200" dirty="0" smtClean="0">
                <a:solidFill>
                  <a:schemeClr val="tx1">
                    <a:lumMod val="95000"/>
                  </a:schemeClr>
                </a:solidFill>
              </a:rPr>
              <a:t>композиції</a:t>
            </a:r>
            <a:r>
              <a:rPr lang="ru-RU" sz="1200" dirty="0" smtClean="0">
                <a:solidFill>
                  <a:schemeClr val="tx1">
                    <a:lumMod val="95000"/>
                  </a:schemeClr>
                </a:solidFill>
              </a:rPr>
              <a:t> </a:t>
            </a:r>
            <a:r>
              <a:rPr lang="ru-RU" sz="1200" dirty="0" smtClean="0">
                <a:solidFill>
                  <a:schemeClr val="tx1">
                    <a:lumMod val="95000"/>
                  </a:schemeClr>
                </a:solidFill>
              </a:rPr>
              <a:t>ансамблів</a:t>
            </a:r>
            <a:r>
              <a:rPr lang="ru-RU" sz="1200" dirty="0" smtClean="0">
                <a:solidFill>
                  <a:schemeClr val="tx1">
                    <a:lumMod val="95000"/>
                  </a:schemeClr>
                </a:solidFill>
              </a:rPr>
              <a:t> </a:t>
            </a:r>
            <a:r>
              <a:rPr lang="ru-RU" sz="1200" dirty="0" smtClean="0">
                <a:solidFill>
                  <a:schemeClr val="tx1">
                    <a:lumMod val="95000"/>
                  </a:schemeClr>
                </a:solidFill>
              </a:rPr>
              <a:t>площ</a:t>
            </a:r>
            <a:r>
              <a:rPr lang="ru-RU" sz="1200" dirty="0" smtClean="0">
                <a:solidFill>
                  <a:schemeClr val="tx1">
                    <a:lumMod val="95000"/>
                  </a:schemeClr>
                </a:solidFill>
              </a:rPr>
              <a:t>, </a:t>
            </a:r>
            <a:r>
              <a:rPr lang="ru-RU" sz="1200" dirty="0" smtClean="0">
                <a:solidFill>
                  <a:schemeClr val="tx1">
                    <a:lumMod val="95000"/>
                  </a:schemeClr>
                </a:solidFill>
              </a:rPr>
              <a:t>вулиць</a:t>
            </a:r>
            <a:r>
              <a:rPr lang="ru-RU" sz="1200" dirty="0" smtClean="0">
                <a:solidFill>
                  <a:schemeClr val="tx1">
                    <a:lumMod val="95000"/>
                  </a:schemeClr>
                </a:solidFill>
              </a:rPr>
              <a:t> і </a:t>
            </a:r>
            <a:r>
              <a:rPr lang="ru-RU" sz="1200" dirty="0" smtClean="0">
                <a:solidFill>
                  <a:schemeClr val="tx1">
                    <a:lumMod val="95000"/>
                  </a:schemeClr>
                </a:solidFill>
              </a:rPr>
              <a:t>окремих</a:t>
            </a:r>
            <a:r>
              <a:rPr lang="ru-RU" sz="1200" dirty="0" smtClean="0">
                <a:solidFill>
                  <a:schemeClr val="tx1">
                    <a:lumMod val="95000"/>
                  </a:schemeClr>
                </a:solidFill>
              </a:rPr>
              <a:t> </a:t>
            </a:r>
            <a:r>
              <a:rPr lang="ru-RU" sz="1200" dirty="0" smtClean="0">
                <a:solidFill>
                  <a:schemeClr val="tx1">
                    <a:lumMod val="95000"/>
                  </a:schemeClr>
                </a:solidFill>
              </a:rPr>
              <a:t>комплексів</a:t>
            </a:r>
            <a:r>
              <a:rPr lang="ru-RU" sz="1200" dirty="0" smtClean="0">
                <a:solidFill>
                  <a:schemeClr val="tx1">
                    <a:lumMod val="95000"/>
                  </a:schemeClr>
                </a:solidFill>
              </a:rPr>
              <a:t>.</a:t>
            </a:r>
          </a:p>
          <a:p>
            <a:r>
              <a:rPr lang="ru-RU" sz="1200" dirty="0" smtClean="0">
                <a:solidFill>
                  <a:schemeClr val="tx1">
                    <a:lumMod val="95000"/>
                  </a:schemeClr>
                </a:solidFill>
              </a:rPr>
              <a:t>Основним</a:t>
            </a:r>
            <a:r>
              <a:rPr lang="ru-RU" sz="1200" dirty="0" smtClean="0">
                <a:solidFill>
                  <a:schemeClr val="tx1">
                    <a:lumMod val="95000"/>
                  </a:schemeClr>
                </a:solidFill>
              </a:rPr>
              <a:t> </a:t>
            </a:r>
            <a:r>
              <a:rPr lang="ru-RU" sz="1200" dirty="0" smtClean="0">
                <a:solidFill>
                  <a:schemeClr val="tx1">
                    <a:lumMod val="95000"/>
                  </a:schemeClr>
                </a:solidFill>
              </a:rPr>
              <a:t>досягненням</a:t>
            </a:r>
            <a:r>
              <a:rPr lang="ru-RU" sz="1200" dirty="0" smtClean="0">
                <a:solidFill>
                  <a:schemeClr val="tx1">
                    <a:lumMod val="95000"/>
                  </a:schemeClr>
                </a:solidFill>
              </a:rPr>
              <a:t> другого </a:t>
            </a:r>
            <a:r>
              <a:rPr lang="ru-RU" sz="1200" dirty="0" smtClean="0">
                <a:solidFill>
                  <a:schemeClr val="tx1">
                    <a:lumMod val="95000"/>
                  </a:schemeClr>
                </a:solidFill>
              </a:rPr>
              <a:t>етапу</a:t>
            </a:r>
            <a:r>
              <a:rPr lang="ru-RU" sz="1200" dirty="0" smtClean="0">
                <a:solidFill>
                  <a:schemeClr val="tx1">
                    <a:lumMod val="95000"/>
                  </a:schemeClr>
                </a:solidFill>
              </a:rPr>
              <a:t> </a:t>
            </a:r>
            <a:r>
              <a:rPr lang="ru-RU" sz="1200" dirty="0" smtClean="0">
                <a:solidFill>
                  <a:schemeClr val="tx1">
                    <a:lumMod val="95000"/>
                  </a:schemeClr>
                </a:solidFill>
              </a:rPr>
              <a:t>було</a:t>
            </a:r>
            <a:r>
              <a:rPr lang="ru-RU" sz="1200" dirty="0" smtClean="0">
                <a:solidFill>
                  <a:schemeClr val="tx1">
                    <a:lumMod val="95000"/>
                  </a:schemeClr>
                </a:solidFill>
              </a:rPr>
              <a:t> </a:t>
            </a:r>
            <a:r>
              <a:rPr lang="ru-RU" sz="1200" dirty="0" smtClean="0">
                <a:solidFill>
                  <a:schemeClr val="tx1">
                    <a:lumMod val="95000"/>
                  </a:schemeClr>
                </a:solidFill>
              </a:rPr>
              <a:t>створення</a:t>
            </a:r>
            <a:r>
              <a:rPr lang="ru-RU" sz="1200" dirty="0" smtClean="0">
                <a:solidFill>
                  <a:schemeClr val="tx1">
                    <a:lumMod val="95000"/>
                  </a:schemeClr>
                </a:solidFill>
              </a:rPr>
              <a:t> великих </a:t>
            </a:r>
            <a:r>
              <a:rPr lang="ru-RU" sz="1200" dirty="0" smtClean="0">
                <a:solidFill>
                  <a:schemeClr val="tx1">
                    <a:lumMod val="95000"/>
                  </a:schemeClr>
                </a:solidFill>
              </a:rPr>
              <a:t>ансамблів</a:t>
            </a:r>
            <a:r>
              <a:rPr lang="ru-RU" sz="1200" dirty="0" smtClean="0">
                <a:solidFill>
                  <a:schemeClr val="tx1">
                    <a:lumMod val="95000"/>
                  </a:schemeClr>
                </a:solidFill>
              </a:rPr>
              <a:t>, а в архітектурі – </a:t>
            </a:r>
            <a:r>
              <a:rPr lang="ru-RU" sz="1200" dirty="0" smtClean="0">
                <a:solidFill>
                  <a:schemeClr val="tx1">
                    <a:lumMod val="95000"/>
                  </a:schemeClr>
                </a:solidFill>
              </a:rPr>
              <a:t>застосування</a:t>
            </a:r>
            <a:r>
              <a:rPr lang="ru-RU" sz="1200" dirty="0" smtClean="0">
                <a:solidFill>
                  <a:schemeClr val="tx1">
                    <a:lumMod val="95000"/>
                  </a:schemeClr>
                </a:solidFill>
              </a:rPr>
              <a:t> декоративного </a:t>
            </a:r>
            <a:r>
              <a:rPr lang="ru-RU" sz="1200" dirty="0" smtClean="0">
                <a:solidFill>
                  <a:schemeClr val="tx1">
                    <a:lumMod val="95000"/>
                  </a:schemeClr>
                </a:solidFill>
              </a:rPr>
              <a:t>мистецтва</a:t>
            </a:r>
            <a:r>
              <a:rPr lang="ru-RU" sz="1200" dirty="0" smtClean="0">
                <a:solidFill>
                  <a:schemeClr val="tx1">
                    <a:lumMod val="95000"/>
                  </a:schemeClr>
                </a:solidFill>
              </a:rPr>
              <a:t> для </a:t>
            </a:r>
            <a:r>
              <a:rPr lang="ru-RU" sz="1200" dirty="0" smtClean="0">
                <a:solidFill>
                  <a:schemeClr val="tx1">
                    <a:lumMod val="95000"/>
                  </a:schemeClr>
                </a:solidFill>
              </a:rPr>
              <a:t>втілення</a:t>
            </a:r>
            <a:r>
              <a:rPr lang="ru-RU" sz="1200" dirty="0" smtClean="0">
                <a:solidFill>
                  <a:schemeClr val="tx1">
                    <a:lumMod val="95000"/>
                  </a:schemeClr>
                </a:solidFill>
              </a:rPr>
              <a:t> </a:t>
            </a:r>
            <a:r>
              <a:rPr lang="ru-RU" sz="1200" dirty="0" smtClean="0">
                <a:solidFill>
                  <a:schemeClr val="tx1">
                    <a:lumMod val="95000"/>
                  </a:schemeClr>
                </a:solidFill>
              </a:rPr>
              <a:t>значних</a:t>
            </a:r>
            <a:r>
              <a:rPr lang="ru-RU" sz="1200" dirty="0" smtClean="0">
                <a:solidFill>
                  <a:schemeClr val="tx1">
                    <a:lumMod val="95000"/>
                  </a:schemeClr>
                </a:solidFill>
              </a:rPr>
              <a:t> </a:t>
            </a:r>
            <a:r>
              <a:rPr lang="ru-RU" sz="1200" dirty="0" smtClean="0">
                <a:solidFill>
                  <a:schemeClr val="tx1">
                    <a:lumMod val="95000"/>
                  </a:schemeClr>
                </a:solidFill>
              </a:rPr>
              <a:t>художніх</a:t>
            </a:r>
            <a:r>
              <a:rPr lang="ru-RU" sz="1200" dirty="0" smtClean="0">
                <a:solidFill>
                  <a:schemeClr val="tx1">
                    <a:lumMod val="95000"/>
                  </a:schemeClr>
                </a:solidFill>
              </a:rPr>
              <a:t> </a:t>
            </a:r>
            <a:r>
              <a:rPr lang="ru-RU" sz="1200" dirty="0" smtClean="0">
                <a:solidFill>
                  <a:schemeClr val="tx1">
                    <a:lumMod val="95000"/>
                  </a:schemeClr>
                </a:solidFill>
              </a:rPr>
              <a:t>задумів</a:t>
            </a:r>
            <a:r>
              <a:rPr lang="ru-RU" sz="1200" dirty="0" smtClean="0">
                <a:solidFill>
                  <a:schemeClr val="tx1">
                    <a:lumMod val="95000"/>
                  </a:schemeClr>
                </a:solidFill>
              </a:rPr>
              <a:t>.</a:t>
            </a:r>
          </a:p>
          <a:p>
            <a:r>
              <a:rPr lang="ru-RU" sz="1200" dirty="0" smtClean="0">
                <a:solidFill>
                  <a:schemeClr val="tx1">
                    <a:lumMod val="95000"/>
                  </a:schemeClr>
                </a:solidFill>
              </a:rPr>
              <a:t>На </a:t>
            </a:r>
            <a:r>
              <a:rPr lang="ru-RU" sz="1200" dirty="0" smtClean="0">
                <a:solidFill>
                  <a:schemeClr val="tx1">
                    <a:lumMod val="95000"/>
                  </a:schemeClr>
                </a:solidFill>
              </a:rPr>
              <a:t>третьому</a:t>
            </a:r>
            <a:r>
              <a:rPr lang="ru-RU" sz="1200" dirty="0" smtClean="0">
                <a:solidFill>
                  <a:schemeClr val="tx1">
                    <a:lumMod val="95000"/>
                  </a:schemeClr>
                </a:solidFill>
              </a:rPr>
              <a:t> </a:t>
            </a:r>
            <a:r>
              <a:rPr lang="ru-RU" sz="1200" dirty="0" smtClean="0">
                <a:solidFill>
                  <a:schemeClr val="tx1">
                    <a:lumMod val="95000"/>
                  </a:schemeClr>
                </a:solidFill>
              </a:rPr>
              <a:t>етапі</a:t>
            </a:r>
            <a:r>
              <a:rPr lang="ru-RU" sz="1200" dirty="0" smtClean="0">
                <a:solidFill>
                  <a:schemeClr val="tx1">
                    <a:lumMod val="95000"/>
                  </a:schemeClr>
                </a:solidFill>
              </a:rPr>
              <a:t> </a:t>
            </a:r>
            <a:r>
              <a:rPr lang="ru-RU" sz="1200" dirty="0" smtClean="0">
                <a:solidFill>
                  <a:schemeClr val="tx1">
                    <a:lumMod val="95000"/>
                  </a:schemeClr>
                </a:solidFill>
              </a:rPr>
              <a:t>поширилося</a:t>
            </a:r>
            <a:r>
              <a:rPr lang="ru-RU" sz="1200" dirty="0" smtClean="0">
                <a:solidFill>
                  <a:schemeClr val="tx1">
                    <a:lumMod val="95000"/>
                  </a:schemeClr>
                </a:solidFill>
              </a:rPr>
              <a:t> </a:t>
            </a:r>
            <a:r>
              <a:rPr lang="ru-RU" sz="1200" dirty="0" smtClean="0">
                <a:solidFill>
                  <a:schemeClr val="tx1">
                    <a:lumMod val="95000"/>
                  </a:schemeClr>
                </a:solidFill>
              </a:rPr>
              <a:t>багатоповерхове</a:t>
            </a:r>
            <a:r>
              <a:rPr lang="ru-RU" sz="1200" dirty="0" smtClean="0">
                <a:solidFill>
                  <a:schemeClr val="tx1">
                    <a:lumMod val="95000"/>
                  </a:schemeClr>
                </a:solidFill>
              </a:rPr>
              <a:t> </a:t>
            </a:r>
            <a:r>
              <a:rPr lang="ru-RU" sz="1200" dirty="0" smtClean="0">
                <a:solidFill>
                  <a:schemeClr val="tx1">
                    <a:lumMod val="95000"/>
                  </a:schemeClr>
                </a:solidFill>
              </a:rPr>
              <a:t>будівництво</a:t>
            </a:r>
            <a:r>
              <a:rPr lang="ru-RU" sz="1200" dirty="0" smtClean="0">
                <a:solidFill>
                  <a:schemeClr val="tx1">
                    <a:lumMod val="95000"/>
                  </a:schemeClr>
                </a:solidFill>
              </a:rPr>
              <a:t>, </a:t>
            </a:r>
            <a:r>
              <a:rPr lang="ru-RU" sz="1200" dirty="0" smtClean="0">
                <a:solidFill>
                  <a:schemeClr val="tx1">
                    <a:lumMod val="95000"/>
                  </a:schemeClr>
                </a:solidFill>
              </a:rPr>
              <a:t>зростали</a:t>
            </a:r>
            <a:r>
              <a:rPr lang="ru-RU" sz="1200" dirty="0" smtClean="0">
                <a:solidFill>
                  <a:schemeClr val="tx1">
                    <a:lumMod val="95000"/>
                  </a:schemeClr>
                </a:solidFill>
              </a:rPr>
              <a:t> </a:t>
            </a:r>
            <a:r>
              <a:rPr lang="ru-RU" sz="1200" dirty="0" smtClean="0">
                <a:solidFill>
                  <a:schemeClr val="tx1">
                    <a:lumMod val="95000"/>
                  </a:schemeClr>
                </a:solidFill>
              </a:rPr>
              <a:t>промислові</a:t>
            </a:r>
            <a:r>
              <a:rPr lang="ru-RU" sz="1200" dirty="0" smtClean="0">
                <a:solidFill>
                  <a:schemeClr val="tx1">
                    <a:lumMod val="95000"/>
                  </a:schemeClr>
                </a:solidFill>
              </a:rPr>
              <a:t> </a:t>
            </a:r>
            <a:r>
              <a:rPr lang="ru-RU" sz="1200" dirty="0" smtClean="0">
                <a:solidFill>
                  <a:schemeClr val="tx1">
                    <a:lumMod val="95000"/>
                  </a:schemeClr>
                </a:solidFill>
              </a:rPr>
              <a:t>підприємства</a:t>
            </a:r>
            <a:r>
              <a:rPr lang="ru-RU" sz="1200" dirty="0" smtClean="0">
                <a:solidFill>
                  <a:schemeClr val="tx1">
                    <a:lumMod val="95000"/>
                  </a:schemeClr>
                </a:solidFill>
              </a:rPr>
              <a:t>, </a:t>
            </a:r>
            <a:r>
              <a:rPr lang="ru-RU" sz="1200" dirty="0" smtClean="0">
                <a:solidFill>
                  <a:schemeClr val="tx1">
                    <a:lumMod val="95000"/>
                  </a:schemeClr>
                </a:solidFill>
              </a:rPr>
              <a:t>учбові</a:t>
            </a:r>
            <a:r>
              <a:rPr lang="ru-RU" sz="1200" dirty="0" smtClean="0">
                <a:solidFill>
                  <a:schemeClr val="tx1">
                    <a:lumMod val="95000"/>
                  </a:schemeClr>
                </a:solidFill>
              </a:rPr>
              <a:t> </a:t>
            </a:r>
            <a:r>
              <a:rPr lang="ru-RU" sz="1200" dirty="0" smtClean="0">
                <a:solidFill>
                  <a:schemeClr val="tx1">
                    <a:lumMod val="95000"/>
                  </a:schemeClr>
                </a:solidFill>
              </a:rPr>
              <a:t>заклади</a:t>
            </a:r>
            <a:r>
              <a:rPr lang="ru-RU" sz="1200" dirty="0" smtClean="0">
                <a:solidFill>
                  <a:schemeClr val="tx1">
                    <a:lumMod val="95000"/>
                  </a:schemeClr>
                </a:solidFill>
              </a:rPr>
              <a:t>. </a:t>
            </a:r>
            <a:r>
              <a:rPr lang="ru-RU" sz="1200" dirty="0" smtClean="0">
                <a:solidFill>
                  <a:schemeClr val="tx1">
                    <a:lumMod val="95000"/>
                  </a:schemeClr>
                </a:solidFill>
              </a:rPr>
              <a:t>Занепад</a:t>
            </a:r>
            <a:r>
              <a:rPr lang="ru-RU" sz="1200" dirty="0" smtClean="0">
                <a:solidFill>
                  <a:schemeClr val="tx1">
                    <a:lumMod val="95000"/>
                  </a:schemeClr>
                </a:solidFill>
              </a:rPr>
              <a:t> класицизму </a:t>
            </a:r>
            <a:r>
              <a:rPr lang="ru-RU" sz="1200" dirty="0" smtClean="0">
                <a:solidFill>
                  <a:schemeClr val="tx1">
                    <a:lumMod val="95000"/>
                  </a:schemeClr>
                </a:solidFill>
              </a:rPr>
              <a:t>виявився</a:t>
            </a:r>
            <a:r>
              <a:rPr lang="ru-RU" sz="1200" dirty="0" smtClean="0">
                <a:solidFill>
                  <a:schemeClr val="tx1">
                    <a:lumMod val="95000"/>
                  </a:schemeClr>
                </a:solidFill>
              </a:rPr>
              <a:t> також у </a:t>
            </a:r>
            <a:r>
              <a:rPr lang="ru-RU" sz="1200" dirty="0" smtClean="0">
                <a:solidFill>
                  <a:schemeClr val="tx1">
                    <a:lumMod val="95000"/>
                  </a:schemeClr>
                </a:solidFill>
              </a:rPr>
              <a:t>відході</a:t>
            </a:r>
            <a:r>
              <a:rPr lang="ru-RU" sz="1200" dirty="0" smtClean="0">
                <a:solidFill>
                  <a:schemeClr val="tx1">
                    <a:lumMod val="95000"/>
                  </a:schemeClr>
                </a:solidFill>
              </a:rPr>
              <a:t> від </a:t>
            </a:r>
            <a:r>
              <a:rPr lang="ru-RU" sz="1200" dirty="0" smtClean="0">
                <a:solidFill>
                  <a:schemeClr val="tx1">
                    <a:lumMod val="95000"/>
                  </a:schemeClr>
                </a:solidFill>
              </a:rPr>
              <a:t>творчого</a:t>
            </a:r>
            <a:r>
              <a:rPr lang="ru-RU" sz="1200" dirty="0" smtClean="0">
                <a:solidFill>
                  <a:schemeClr val="tx1">
                    <a:lumMod val="95000"/>
                  </a:schemeClr>
                </a:solidFill>
              </a:rPr>
              <a:t> </a:t>
            </a:r>
            <a:r>
              <a:rPr lang="ru-RU" sz="1200" dirty="0" smtClean="0">
                <a:solidFill>
                  <a:schemeClr val="tx1">
                    <a:lumMod val="95000"/>
                  </a:schemeClr>
                </a:solidFill>
              </a:rPr>
              <a:t>розуміння</a:t>
            </a:r>
            <a:r>
              <a:rPr lang="ru-RU" sz="1200" dirty="0" smtClean="0">
                <a:solidFill>
                  <a:schemeClr val="tx1">
                    <a:lumMod val="95000"/>
                  </a:schemeClr>
                </a:solidFill>
              </a:rPr>
              <a:t> й </a:t>
            </a:r>
            <a:r>
              <a:rPr lang="ru-RU" sz="1200" dirty="0" smtClean="0">
                <a:solidFill>
                  <a:schemeClr val="tx1">
                    <a:lumMod val="95000"/>
                  </a:schemeClr>
                </a:solidFill>
              </a:rPr>
              <a:t>використання</a:t>
            </a:r>
            <a:r>
              <a:rPr lang="ru-RU" sz="1200" dirty="0" smtClean="0">
                <a:solidFill>
                  <a:schemeClr val="tx1">
                    <a:lumMod val="95000"/>
                  </a:schemeClr>
                </a:solidFill>
              </a:rPr>
              <a:t> форм </a:t>
            </a:r>
            <a:r>
              <a:rPr lang="ru-RU" sz="1200" dirty="0" smtClean="0">
                <a:solidFill>
                  <a:schemeClr val="tx1">
                    <a:lumMod val="95000"/>
                  </a:schemeClr>
                </a:solidFill>
              </a:rPr>
              <a:t>античності</a:t>
            </a:r>
            <a:r>
              <a:rPr lang="ru-RU" sz="1200" dirty="0" smtClean="0">
                <a:solidFill>
                  <a:schemeClr val="tx1">
                    <a:lumMod val="95000"/>
                  </a:schemeClr>
                </a:solidFill>
              </a:rPr>
              <a:t> у </a:t>
            </a:r>
            <a:r>
              <a:rPr lang="ru-RU" sz="1200" dirty="0" smtClean="0">
                <a:solidFill>
                  <a:schemeClr val="tx1">
                    <a:lumMod val="95000"/>
                  </a:schemeClr>
                </a:solidFill>
              </a:rPr>
              <a:t>пануванні</a:t>
            </a:r>
            <a:r>
              <a:rPr lang="ru-RU" sz="1200" dirty="0" smtClean="0">
                <a:solidFill>
                  <a:schemeClr val="tx1">
                    <a:lumMod val="95000"/>
                  </a:schemeClr>
                </a:solidFill>
              </a:rPr>
              <a:t> </a:t>
            </a:r>
            <a:r>
              <a:rPr lang="ru-RU" sz="1200" dirty="0" smtClean="0">
                <a:solidFill>
                  <a:schemeClr val="tx1">
                    <a:lumMod val="95000"/>
                  </a:schemeClr>
                </a:solidFill>
              </a:rPr>
              <a:t>канонів</a:t>
            </a:r>
            <a:r>
              <a:rPr lang="ru-RU" sz="1200" dirty="0" smtClean="0">
                <a:solidFill>
                  <a:schemeClr val="tx1">
                    <a:lumMod val="95000"/>
                  </a:schemeClr>
                </a:solidFill>
              </a:rPr>
              <a:t> і </a:t>
            </a:r>
            <a:r>
              <a:rPr lang="ru-RU" sz="1200" dirty="0" smtClean="0">
                <a:solidFill>
                  <a:schemeClr val="tx1">
                    <a:lumMod val="95000"/>
                  </a:schemeClr>
                </a:solidFill>
              </a:rPr>
              <a:t>штампів</a:t>
            </a:r>
            <a:r>
              <a:rPr lang="ru-RU" sz="1200" dirty="0" smtClean="0">
                <a:solidFill>
                  <a:schemeClr val="tx1">
                    <a:lumMod val="95000"/>
                  </a:schemeClr>
                </a:solidFill>
              </a:rPr>
              <a:t>, у </a:t>
            </a:r>
            <a:r>
              <a:rPr lang="ru-RU" sz="1200" dirty="0" smtClean="0">
                <a:solidFill>
                  <a:schemeClr val="tx1">
                    <a:lumMod val="95000"/>
                  </a:schemeClr>
                </a:solidFill>
              </a:rPr>
              <a:t>прояві</a:t>
            </a:r>
            <a:r>
              <a:rPr lang="ru-RU" sz="1200" dirty="0" smtClean="0">
                <a:solidFill>
                  <a:schemeClr val="tx1">
                    <a:lumMod val="95000"/>
                  </a:schemeClr>
                </a:solidFill>
              </a:rPr>
              <a:t> </a:t>
            </a:r>
            <a:r>
              <a:rPr lang="ru-RU" sz="1200" dirty="0" smtClean="0">
                <a:solidFill>
                  <a:schemeClr val="tx1">
                    <a:lumMod val="95000"/>
                  </a:schemeClr>
                </a:solidFill>
              </a:rPr>
              <a:t>електризму</a:t>
            </a:r>
            <a:r>
              <a:rPr lang="ru-RU" sz="1200" dirty="0" smtClean="0">
                <a:solidFill>
                  <a:schemeClr val="tx1">
                    <a:lumMod val="95000"/>
                  </a:schemeClr>
                </a:solidFill>
              </a:rPr>
              <a:t>.</a:t>
            </a:r>
          </a:p>
          <a:p>
            <a:r>
              <a:rPr lang="ru-RU" sz="1200" dirty="0" smtClean="0">
                <a:solidFill>
                  <a:schemeClr val="tx1">
                    <a:lumMod val="95000"/>
                  </a:schemeClr>
                </a:solidFill>
              </a:rPr>
              <a:t>Кращі</a:t>
            </a:r>
            <a:r>
              <a:rPr lang="ru-RU" sz="1200" dirty="0" smtClean="0">
                <a:solidFill>
                  <a:schemeClr val="tx1">
                    <a:lumMod val="95000"/>
                  </a:schemeClr>
                </a:solidFill>
              </a:rPr>
              <a:t> </a:t>
            </a:r>
            <a:r>
              <a:rPr lang="ru-RU" sz="1200" dirty="0" smtClean="0">
                <a:solidFill>
                  <a:schemeClr val="tx1">
                    <a:lumMod val="95000"/>
                  </a:schemeClr>
                </a:solidFill>
              </a:rPr>
              <a:t>набутки</a:t>
            </a:r>
            <a:r>
              <a:rPr lang="ru-RU" sz="1200" dirty="0" smtClean="0">
                <a:solidFill>
                  <a:schemeClr val="tx1">
                    <a:lumMod val="95000"/>
                  </a:schemeClr>
                </a:solidFill>
              </a:rPr>
              <a:t> </a:t>
            </a:r>
            <a:r>
              <a:rPr lang="ru-RU" sz="1200" dirty="0" smtClean="0">
                <a:solidFill>
                  <a:schemeClr val="tx1">
                    <a:lumMod val="95000"/>
                  </a:schemeClr>
                </a:solidFill>
              </a:rPr>
              <a:t>зрілого</a:t>
            </a:r>
            <a:r>
              <a:rPr lang="ru-RU" sz="1200" dirty="0" smtClean="0">
                <a:solidFill>
                  <a:schemeClr val="tx1">
                    <a:lumMod val="95000"/>
                  </a:schemeClr>
                </a:solidFill>
              </a:rPr>
              <a:t> класицизму </a:t>
            </a:r>
            <a:r>
              <a:rPr lang="ru-RU" sz="1200" dirty="0" smtClean="0">
                <a:solidFill>
                  <a:schemeClr val="tx1">
                    <a:lumMod val="95000"/>
                  </a:schemeClr>
                </a:solidFill>
              </a:rPr>
              <a:t>знаходять</a:t>
            </a:r>
            <a:r>
              <a:rPr lang="ru-RU" sz="1200" dirty="0" smtClean="0">
                <a:solidFill>
                  <a:schemeClr val="tx1">
                    <a:lumMod val="95000"/>
                  </a:schemeClr>
                </a:solidFill>
              </a:rPr>
              <a:t> </a:t>
            </a:r>
            <a:r>
              <a:rPr lang="ru-RU" sz="1200" dirty="0" smtClean="0">
                <a:solidFill>
                  <a:schemeClr val="tx1">
                    <a:lumMod val="95000"/>
                  </a:schemeClr>
                </a:solidFill>
              </a:rPr>
              <a:t>підтримку</a:t>
            </a:r>
            <a:r>
              <a:rPr lang="ru-RU" sz="1200" dirty="0" smtClean="0">
                <a:solidFill>
                  <a:schemeClr val="tx1">
                    <a:lumMod val="95000"/>
                  </a:schemeClr>
                </a:solidFill>
              </a:rPr>
              <a:t>, </a:t>
            </a:r>
            <a:r>
              <a:rPr lang="ru-RU" sz="1200" dirty="0" smtClean="0">
                <a:solidFill>
                  <a:schemeClr val="tx1">
                    <a:lumMod val="95000"/>
                  </a:schemeClr>
                </a:solidFill>
              </a:rPr>
              <a:t>поширення</a:t>
            </a:r>
            <a:r>
              <a:rPr lang="ru-RU" sz="1200" dirty="0" smtClean="0">
                <a:solidFill>
                  <a:schemeClr val="tx1">
                    <a:lumMod val="95000"/>
                  </a:schemeClr>
                </a:solidFill>
              </a:rPr>
              <a:t> у </a:t>
            </a:r>
            <a:r>
              <a:rPr lang="ru-RU" sz="1200" dirty="0" smtClean="0">
                <a:solidFill>
                  <a:schemeClr val="tx1">
                    <a:lumMod val="95000"/>
                  </a:schemeClr>
                </a:solidFill>
              </a:rPr>
              <a:t>творчій</a:t>
            </a:r>
            <a:r>
              <a:rPr lang="ru-RU" sz="1200" dirty="0" smtClean="0">
                <a:solidFill>
                  <a:schemeClr val="tx1">
                    <a:lumMod val="95000"/>
                  </a:schemeClr>
                </a:solidFill>
              </a:rPr>
              <a:t> </a:t>
            </a:r>
            <a:r>
              <a:rPr lang="ru-RU" sz="1200" dirty="0" smtClean="0">
                <a:solidFill>
                  <a:schemeClr val="tx1">
                    <a:lumMod val="95000"/>
                  </a:schemeClr>
                </a:solidFill>
              </a:rPr>
              <a:t>практиці</a:t>
            </a:r>
            <a:r>
              <a:rPr lang="ru-RU" sz="1200" dirty="0" smtClean="0">
                <a:solidFill>
                  <a:schemeClr val="tx1">
                    <a:lumMod val="95000"/>
                  </a:schemeClr>
                </a:solidFill>
              </a:rPr>
              <a:t> </a:t>
            </a:r>
            <a:r>
              <a:rPr lang="ru-RU" sz="1200" dirty="0" smtClean="0">
                <a:solidFill>
                  <a:schemeClr val="tx1">
                    <a:lumMod val="95000"/>
                  </a:schemeClr>
                </a:solidFill>
              </a:rPr>
              <a:t>українських</a:t>
            </a:r>
            <a:r>
              <a:rPr lang="ru-RU" sz="1200" dirty="0" smtClean="0">
                <a:solidFill>
                  <a:schemeClr val="tx1">
                    <a:lumMod val="95000"/>
                  </a:schemeClr>
                </a:solidFill>
              </a:rPr>
              <a:t> </a:t>
            </a:r>
            <a:r>
              <a:rPr lang="ru-RU" sz="1200" dirty="0" smtClean="0">
                <a:solidFill>
                  <a:schemeClr val="tx1">
                    <a:lumMod val="95000"/>
                  </a:schemeClr>
                </a:solidFill>
              </a:rPr>
              <a:t>архітекторів</a:t>
            </a:r>
            <a:r>
              <a:rPr lang="ru-RU" sz="1200" dirty="0" smtClean="0">
                <a:solidFill>
                  <a:schemeClr val="tx1">
                    <a:lumMod val="95000"/>
                  </a:schemeClr>
                </a:solidFill>
              </a:rPr>
              <a:t> та </a:t>
            </a:r>
            <a:r>
              <a:rPr lang="ru-RU" sz="1200" dirty="0" smtClean="0">
                <a:solidFill>
                  <a:schemeClr val="tx1">
                    <a:lumMod val="95000"/>
                  </a:schemeClr>
                </a:solidFill>
              </a:rPr>
              <a:t>скульпторів</a:t>
            </a:r>
            <a:r>
              <a:rPr lang="ru-RU" sz="1200" dirty="0" smtClean="0">
                <a:solidFill>
                  <a:schemeClr val="tx1">
                    <a:lumMod val="95000"/>
                  </a:schemeClr>
                </a:solidFill>
              </a:rPr>
              <a:t>.</a:t>
            </a:r>
          </a:p>
          <a:p>
            <a:r>
              <a:rPr lang="ru-RU" sz="1200" dirty="0" smtClean="0">
                <a:solidFill>
                  <a:schemeClr val="tx1">
                    <a:lumMod val="95000"/>
                  </a:schemeClr>
                </a:solidFill>
              </a:rPr>
              <a:t>Відомі</a:t>
            </a:r>
            <a:r>
              <a:rPr lang="ru-RU" sz="1200" dirty="0" smtClean="0">
                <a:solidFill>
                  <a:schemeClr val="tx1">
                    <a:lumMod val="95000"/>
                  </a:schemeClr>
                </a:solidFill>
              </a:rPr>
              <a:t> </a:t>
            </a:r>
            <a:r>
              <a:rPr lang="ru-RU" sz="1200" dirty="0" smtClean="0">
                <a:solidFill>
                  <a:schemeClr val="tx1">
                    <a:lumMod val="95000"/>
                  </a:schemeClr>
                </a:solidFill>
              </a:rPr>
              <a:t>зодчі</a:t>
            </a:r>
            <a:r>
              <a:rPr lang="ru-RU" sz="1200" dirty="0" smtClean="0">
                <a:solidFill>
                  <a:schemeClr val="tx1">
                    <a:lumMod val="95000"/>
                  </a:schemeClr>
                </a:solidFill>
              </a:rPr>
              <a:t> </a:t>
            </a:r>
            <a:r>
              <a:rPr lang="ru-RU" sz="1200" dirty="0" smtClean="0">
                <a:solidFill>
                  <a:schemeClr val="tx1">
                    <a:lumMod val="95000"/>
                  </a:schemeClr>
                </a:solidFill>
              </a:rPr>
              <a:t>першої</a:t>
            </a:r>
            <a:r>
              <a:rPr lang="ru-RU" sz="1200" dirty="0" smtClean="0">
                <a:solidFill>
                  <a:schemeClr val="tx1">
                    <a:lumMod val="95000"/>
                  </a:schemeClr>
                </a:solidFill>
              </a:rPr>
              <a:t> </a:t>
            </a:r>
            <a:r>
              <a:rPr lang="ru-RU" sz="1200" dirty="0" smtClean="0">
                <a:solidFill>
                  <a:schemeClr val="tx1">
                    <a:lumMod val="95000"/>
                  </a:schemeClr>
                </a:solidFill>
              </a:rPr>
              <a:t>половини</a:t>
            </a:r>
            <a:r>
              <a:rPr lang="ru-RU" sz="1200" dirty="0" smtClean="0">
                <a:solidFill>
                  <a:schemeClr val="tx1">
                    <a:lumMod val="95000"/>
                  </a:schemeClr>
                </a:solidFill>
              </a:rPr>
              <a:t> ХІХ ст.. </a:t>
            </a:r>
            <a:r>
              <a:rPr lang="ru-RU" sz="1200" dirty="0" smtClean="0">
                <a:solidFill>
                  <a:schemeClr val="tx1">
                    <a:lumMod val="95000"/>
                  </a:schemeClr>
                </a:solidFill>
              </a:rPr>
              <a:t>такі</a:t>
            </a:r>
            <a:r>
              <a:rPr lang="ru-RU" sz="1200" dirty="0" smtClean="0">
                <a:solidFill>
                  <a:schemeClr val="tx1">
                    <a:lumMod val="95000"/>
                  </a:schemeClr>
                </a:solidFill>
              </a:rPr>
              <a:t> як </a:t>
            </a:r>
            <a:r>
              <a:rPr lang="ru-RU" sz="1200" dirty="0" smtClean="0">
                <a:solidFill>
                  <a:schemeClr val="tx1">
                    <a:lumMod val="95000"/>
                  </a:schemeClr>
                </a:solidFill>
              </a:rPr>
              <a:t>Андрій</a:t>
            </a:r>
            <a:r>
              <a:rPr lang="ru-RU" sz="1200" dirty="0" smtClean="0">
                <a:solidFill>
                  <a:schemeClr val="tx1">
                    <a:lumMod val="95000"/>
                  </a:schemeClr>
                </a:solidFill>
              </a:rPr>
              <a:t> </a:t>
            </a:r>
            <a:r>
              <a:rPr lang="ru-RU" sz="1200" dirty="0" smtClean="0">
                <a:solidFill>
                  <a:schemeClr val="tx1">
                    <a:lumMod val="95000"/>
                  </a:schemeClr>
                </a:solidFill>
              </a:rPr>
              <a:t>Воронихін</a:t>
            </a:r>
            <a:r>
              <a:rPr lang="ru-RU" sz="1200" dirty="0" smtClean="0">
                <a:solidFill>
                  <a:schemeClr val="tx1">
                    <a:lumMod val="95000"/>
                  </a:schemeClr>
                </a:solidFill>
              </a:rPr>
              <a:t>, </a:t>
            </a:r>
            <a:r>
              <a:rPr lang="ru-RU" sz="1200" dirty="0" smtClean="0">
                <a:solidFill>
                  <a:schemeClr val="tx1">
                    <a:lumMod val="95000"/>
                  </a:schemeClr>
                </a:solidFill>
              </a:rPr>
              <a:t>Андріян</a:t>
            </a:r>
            <a:r>
              <a:rPr lang="ru-RU" sz="1200" dirty="0" smtClean="0">
                <a:solidFill>
                  <a:schemeClr val="tx1">
                    <a:lumMod val="95000"/>
                  </a:schemeClr>
                </a:solidFill>
              </a:rPr>
              <a:t> Захаров, </a:t>
            </a:r>
            <a:r>
              <a:rPr lang="ru-RU" sz="1200" dirty="0" smtClean="0">
                <a:solidFill>
                  <a:schemeClr val="tx1">
                    <a:lumMod val="95000"/>
                  </a:schemeClr>
                </a:solidFill>
              </a:rPr>
              <a:t>Олександр</a:t>
            </a:r>
            <a:r>
              <a:rPr lang="ru-RU" sz="1200" dirty="0" smtClean="0">
                <a:solidFill>
                  <a:schemeClr val="tx1">
                    <a:lumMod val="95000"/>
                  </a:schemeClr>
                </a:solidFill>
              </a:rPr>
              <a:t> Брюллов, Василь </a:t>
            </a:r>
            <a:r>
              <a:rPr lang="ru-RU" sz="1200" dirty="0" smtClean="0">
                <a:solidFill>
                  <a:schemeClr val="tx1">
                    <a:lumMod val="95000"/>
                  </a:schemeClr>
                </a:solidFill>
              </a:rPr>
              <a:t>Стасо</a:t>
            </a:r>
            <a:r>
              <a:rPr lang="ru-RU" sz="1200" dirty="0" smtClean="0">
                <a:solidFill>
                  <a:schemeClr val="tx1">
                    <a:lumMod val="95000"/>
                  </a:schemeClr>
                </a:solidFill>
              </a:rPr>
              <a:t>, </a:t>
            </a:r>
            <a:r>
              <a:rPr lang="ru-RU" sz="1200" dirty="0" smtClean="0">
                <a:solidFill>
                  <a:schemeClr val="tx1">
                    <a:lumMod val="95000"/>
                  </a:schemeClr>
                </a:solidFill>
              </a:rPr>
              <a:t>Вікентій</a:t>
            </a:r>
            <a:r>
              <a:rPr lang="ru-RU" sz="1200" dirty="0" smtClean="0">
                <a:solidFill>
                  <a:schemeClr val="tx1">
                    <a:lumMod val="95000"/>
                  </a:schemeClr>
                </a:solidFill>
              </a:rPr>
              <a:t> </a:t>
            </a:r>
            <a:r>
              <a:rPr lang="ru-RU" sz="1200" dirty="0" smtClean="0">
                <a:solidFill>
                  <a:schemeClr val="tx1">
                    <a:lumMod val="95000"/>
                  </a:schemeClr>
                </a:solidFill>
              </a:rPr>
              <a:t>Беретті</a:t>
            </a:r>
            <a:r>
              <a:rPr lang="ru-RU" sz="1200" dirty="0" smtClean="0">
                <a:solidFill>
                  <a:schemeClr val="tx1">
                    <a:lumMod val="95000"/>
                  </a:schemeClr>
                </a:solidFill>
              </a:rPr>
              <a:t> </a:t>
            </a:r>
            <a:r>
              <a:rPr lang="ru-RU" sz="1200" dirty="0" smtClean="0">
                <a:solidFill>
                  <a:schemeClr val="tx1">
                    <a:lumMod val="95000"/>
                  </a:schemeClr>
                </a:solidFill>
              </a:rPr>
              <a:t>доповнили</a:t>
            </a:r>
            <a:r>
              <a:rPr lang="ru-RU" sz="1200" dirty="0" smtClean="0">
                <a:solidFill>
                  <a:schemeClr val="tx1">
                    <a:lumMod val="95000"/>
                  </a:schemeClr>
                </a:solidFill>
              </a:rPr>
              <a:t> </a:t>
            </a:r>
            <a:r>
              <a:rPr lang="ru-RU" sz="1200" dirty="0" smtClean="0">
                <a:solidFill>
                  <a:schemeClr val="tx1">
                    <a:lumMod val="95000"/>
                  </a:schemeClr>
                </a:solidFill>
              </a:rPr>
              <a:t>основну</a:t>
            </a:r>
            <a:r>
              <a:rPr lang="ru-RU" sz="1200" dirty="0" smtClean="0">
                <a:solidFill>
                  <a:schemeClr val="tx1">
                    <a:lumMod val="95000"/>
                  </a:schemeClr>
                </a:solidFill>
              </a:rPr>
              <a:t> формулу класицизму, </a:t>
            </a:r>
            <a:r>
              <a:rPr lang="ru-RU" sz="1200" dirty="0" smtClean="0">
                <a:solidFill>
                  <a:schemeClr val="tx1">
                    <a:lumMod val="95000"/>
                  </a:schemeClr>
                </a:solidFill>
              </a:rPr>
              <a:t>положенням</a:t>
            </a:r>
            <a:r>
              <a:rPr lang="ru-RU" sz="1200" dirty="0" smtClean="0">
                <a:solidFill>
                  <a:schemeClr val="tx1">
                    <a:lumMod val="95000"/>
                  </a:schemeClr>
                </a:solidFill>
              </a:rPr>
              <a:t> про </a:t>
            </a:r>
            <a:r>
              <a:rPr lang="ru-RU" sz="1200" dirty="0" smtClean="0">
                <a:solidFill>
                  <a:schemeClr val="tx1">
                    <a:lumMod val="95000"/>
                  </a:schemeClr>
                </a:solidFill>
              </a:rPr>
              <a:t>цілісність</a:t>
            </a:r>
            <a:r>
              <a:rPr lang="ru-RU" sz="1200" dirty="0" smtClean="0">
                <a:solidFill>
                  <a:schemeClr val="tx1">
                    <a:lumMod val="95000"/>
                  </a:schemeClr>
                </a:solidFill>
              </a:rPr>
              <a:t> і ансамблю та </a:t>
            </a:r>
            <a:r>
              <a:rPr lang="ru-RU" sz="1200" dirty="0" smtClean="0">
                <a:solidFill>
                  <a:schemeClr val="tx1">
                    <a:lumMod val="95000"/>
                  </a:schemeClr>
                </a:solidFill>
              </a:rPr>
              <a:t>його</a:t>
            </a:r>
            <a:r>
              <a:rPr lang="ru-RU" sz="1200" dirty="0" smtClean="0">
                <a:solidFill>
                  <a:schemeClr val="tx1">
                    <a:lumMod val="95000"/>
                  </a:schemeClr>
                </a:solidFill>
              </a:rPr>
              <a:t> синтез </a:t>
            </a:r>
            <a:r>
              <a:rPr lang="ru-RU" sz="1200" dirty="0" smtClean="0">
                <a:solidFill>
                  <a:schemeClr val="tx1">
                    <a:lumMod val="95000"/>
                  </a:schemeClr>
                </a:solidFill>
              </a:rPr>
              <a:t>із</a:t>
            </a:r>
            <a:r>
              <a:rPr lang="ru-RU" sz="1200" dirty="0" smtClean="0">
                <a:solidFill>
                  <a:schemeClr val="tx1">
                    <a:lumMod val="95000"/>
                  </a:schemeClr>
                </a:solidFill>
              </a:rPr>
              <a:t> </a:t>
            </a:r>
            <a:r>
              <a:rPr lang="ru-RU" sz="1200" dirty="0" smtClean="0">
                <a:solidFill>
                  <a:schemeClr val="tx1">
                    <a:lumMod val="95000"/>
                  </a:schemeClr>
                </a:solidFill>
              </a:rPr>
              <a:t>давньою</a:t>
            </a:r>
            <a:r>
              <a:rPr lang="ru-RU" sz="1200" dirty="0" smtClean="0">
                <a:solidFill>
                  <a:schemeClr val="tx1">
                    <a:lumMod val="95000"/>
                  </a:schemeClr>
                </a:solidFill>
              </a:rPr>
              <a:t> </a:t>
            </a:r>
            <a:r>
              <a:rPr lang="ru-RU" sz="1200" dirty="0" smtClean="0">
                <a:solidFill>
                  <a:schemeClr val="tx1">
                    <a:lumMod val="95000"/>
                  </a:schemeClr>
                </a:solidFill>
              </a:rPr>
              <a:t>забудовою</a:t>
            </a:r>
            <a:r>
              <a:rPr lang="ru-RU" sz="1200" dirty="0" smtClean="0">
                <a:solidFill>
                  <a:schemeClr val="tx1">
                    <a:lumMod val="95000"/>
                  </a:schemeClr>
                </a:solidFill>
              </a:rPr>
              <a:t>. </a:t>
            </a:r>
            <a:r>
              <a:rPr lang="ru-RU" sz="1200" dirty="0" smtClean="0">
                <a:solidFill>
                  <a:schemeClr val="tx1">
                    <a:lumMod val="95000"/>
                  </a:schemeClr>
                </a:solidFill>
              </a:rPr>
              <a:t>Виняткову</a:t>
            </a:r>
            <a:r>
              <a:rPr lang="ru-RU" sz="1200" dirty="0" smtClean="0">
                <a:solidFill>
                  <a:schemeClr val="tx1">
                    <a:lumMod val="95000"/>
                  </a:schemeClr>
                </a:solidFill>
              </a:rPr>
              <a:t> </a:t>
            </a:r>
            <a:r>
              <a:rPr lang="ru-RU" sz="1200" dirty="0" smtClean="0">
                <a:solidFill>
                  <a:schemeClr val="tx1">
                    <a:lumMod val="95000"/>
                  </a:schemeClr>
                </a:solidFill>
              </a:rPr>
              <a:t>увагу</a:t>
            </a:r>
            <a:r>
              <a:rPr lang="ru-RU" sz="1200" dirty="0" smtClean="0">
                <a:solidFill>
                  <a:schemeClr val="tx1">
                    <a:lumMod val="95000"/>
                  </a:schemeClr>
                </a:solidFill>
              </a:rPr>
              <a:t> вони </a:t>
            </a:r>
            <a:r>
              <a:rPr lang="ru-RU" sz="1200" dirty="0" smtClean="0">
                <a:solidFill>
                  <a:schemeClr val="tx1">
                    <a:lumMod val="95000"/>
                  </a:schemeClr>
                </a:solidFill>
              </a:rPr>
              <a:t>приділяти</a:t>
            </a:r>
            <a:r>
              <a:rPr lang="ru-RU" sz="1200" dirty="0" smtClean="0">
                <a:solidFill>
                  <a:schemeClr val="tx1">
                    <a:lumMod val="95000"/>
                  </a:schemeClr>
                </a:solidFill>
              </a:rPr>
              <a:t> </a:t>
            </a:r>
            <a:r>
              <a:rPr lang="ru-RU" sz="1200" dirty="0" smtClean="0">
                <a:solidFill>
                  <a:schemeClr val="tx1">
                    <a:lumMod val="95000"/>
                  </a:schemeClr>
                </a:solidFill>
              </a:rPr>
              <a:t>єдності</a:t>
            </a:r>
            <a:r>
              <a:rPr lang="ru-RU" sz="1200" dirty="0" smtClean="0">
                <a:solidFill>
                  <a:schemeClr val="tx1">
                    <a:lumMod val="95000"/>
                  </a:schemeClr>
                </a:solidFill>
              </a:rPr>
              <a:t> </a:t>
            </a:r>
            <a:r>
              <a:rPr lang="ru-RU" sz="1200" dirty="0" smtClean="0">
                <a:solidFill>
                  <a:schemeClr val="tx1">
                    <a:lumMod val="95000"/>
                  </a:schemeClr>
                </a:solidFill>
              </a:rPr>
              <a:t>архітектурних</a:t>
            </a:r>
            <a:r>
              <a:rPr lang="ru-RU" sz="1200" dirty="0" smtClean="0">
                <a:solidFill>
                  <a:schemeClr val="tx1">
                    <a:lumMod val="95000"/>
                  </a:schemeClr>
                </a:solidFill>
              </a:rPr>
              <a:t> </a:t>
            </a:r>
            <a:r>
              <a:rPr lang="ru-RU" sz="1200" dirty="0" smtClean="0">
                <a:solidFill>
                  <a:schemeClr val="tx1">
                    <a:lumMod val="95000"/>
                  </a:schemeClr>
                </a:solidFill>
              </a:rPr>
              <a:t>споруд</a:t>
            </a:r>
            <a:r>
              <a:rPr lang="ru-RU" sz="1200" dirty="0" smtClean="0">
                <a:solidFill>
                  <a:schemeClr val="tx1">
                    <a:lumMod val="95000"/>
                  </a:schemeClr>
                </a:solidFill>
              </a:rPr>
              <a:t>.</a:t>
            </a:r>
            <a:endParaRPr lang="ru-RU" sz="1200" dirty="0">
              <a:solidFill>
                <a:schemeClr val="tx1">
                  <a:lumMod val="9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dB1.JPG"/>
          <p:cNvPicPr>
            <a:picLocks noChangeAspect="1"/>
          </p:cNvPicPr>
          <p:nvPr/>
        </p:nvPicPr>
        <p:blipFill>
          <a:blip r:embed="rId2"/>
          <a:stretch>
            <a:fillRect/>
          </a:stretch>
        </p:blipFill>
        <p:spPr>
          <a:xfrm>
            <a:off x="1000100" y="0"/>
            <a:ext cx="7172960" cy="5379720"/>
          </a:xfrm>
          <a:prstGeom prst="rect">
            <a:avLst/>
          </a:prstGeom>
        </p:spPr>
      </p:pic>
      <p:sp>
        <p:nvSpPr>
          <p:cNvPr id="5" name="Прямоугольник 4"/>
          <p:cNvSpPr/>
          <p:nvPr/>
        </p:nvSpPr>
        <p:spPr>
          <a:xfrm>
            <a:off x="2428860" y="5643578"/>
            <a:ext cx="4572000" cy="646331"/>
          </a:xfrm>
          <a:prstGeom prst="rect">
            <a:avLst/>
          </a:prstGeom>
        </p:spPr>
        <p:txBody>
          <a:bodyPr>
            <a:spAutoFit/>
          </a:bodyPr>
          <a:lstStyle/>
          <a:p>
            <a:r>
              <a:rPr lang="ru-RU" dirty="0" smtClean="0"/>
              <a:t>Червоний</a:t>
            </a:r>
            <a:r>
              <a:rPr lang="ru-RU" dirty="0" smtClean="0"/>
              <a:t> корпус Київського </a:t>
            </a:r>
            <a:endParaRPr lang="ru-RU" dirty="0" smtClean="0"/>
          </a:p>
          <a:p>
            <a:r>
              <a:rPr lang="ru-RU" dirty="0" smtClean="0"/>
              <a:t> </a:t>
            </a:r>
            <a:r>
              <a:rPr lang="ru-RU" dirty="0" smtClean="0"/>
              <a:t>з боку саду.</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6290909.JPG"/>
          <p:cNvPicPr>
            <a:picLocks noChangeAspect="1"/>
          </p:cNvPicPr>
          <p:nvPr/>
        </p:nvPicPr>
        <p:blipFill>
          <a:blip r:embed="rId2" cstate="print"/>
          <a:stretch>
            <a:fillRect/>
          </a:stretch>
        </p:blipFill>
        <p:spPr>
          <a:xfrm>
            <a:off x="0" y="928670"/>
            <a:ext cx="2571749" cy="407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Sviato-Preobrazhenskyi_Cathedral.jpg"/>
          <p:cNvPicPr>
            <a:picLocks noChangeAspect="1"/>
          </p:cNvPicPr>
          <p:nvPr/>
        </p:nvPicPr>
        <p:blipFill>
          <a:blip r:embed="rId3" cstate="print"/>
          <a:stretch>
            <a:fillRect/>
          </a:stretch>
        </p:blipFill>
        <p:spPr>
          <a:xfrm>
            <a:off x="2285984" y="1357298"/>
            <a:ext cx="2857520" cy="3675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Вознесенська_церква_в_Ромнах.jpg"/>
          <p:cNvPicPr>
            <a:picLocks noChangeAspect="1"/>
          </p:cNvPicPr>
          <p:nvPr/>
        </p:nvPicPr>
        <p:blipFill>
          <a:blip r:embed="rId4" cstate="print"/>
          <a:stretch>
            <a:fillRect/>
          </a:stretch>
        </p:blipFill>
        <p:spPr>
          <a:xfrm>
            <a:off x="4714876" y="1428736"/>
            <a:ext cx="4429124" cy="3607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285984" y="5072074"/>
            <a:ext cx="2428876" cy="1477328"/>
          </a:xfrm>
          <a:prstGeom prst="rect">
            <a:avLst/>
          </a:prstGeom>
        </p:spPr>
        <p:txBody>
          <a:bodyPr wrap="square">
            <a:spAutoFit/>
          </a:bodyPr>
          <a:lstStyle/>
          <a:p>
            <a:r>
              <a:rPr lang="ru-RU" dirty="0" err="1" smtClean="0"/>
              <a:t>Спасо-Преображенський</a:t>
            </a:r>
            <a:r>
              <a:rPr lang="ru-RU" dirty="0" smtClean="0"/>
              <a:t> </a:t>
            </a:r>
            <a:r>
              <a:rPr lang="ru-RU" dirty="0" err="1" smtClean="0"/>
              <a:t>кафедральний</a:t>
            </a:r>
            <a:r>
              <a:rPr lang="ru-RU" dirty="0" smtClean="0"/>
              <a:t> собор (</a:t>
            </a:r>
            <a:r>
              <a:rPr lang="ru-RU" dirty="0" err="1" smtClean="0"/>
              <a:t>Дніпропетровськ</a:t>
            </a:r>
            <a:r>
              <a:rPr lang="ru-RU" dirty="0" smtClean="0"/>
              <a:t>)</a:t>
            </a:r>
            <a:endParaRPr lang="ru-RU" dirty="0"/>
          </a:p>
        </p:txBody>
      </p:sp>
      <p:sp>
        <p:nvSpPr>
          <p:cNvPr id="9" name="Прямоугольник 8"/>
          <p:cNvSpPr/>
          <p:nvPr/>
        </p:nvSpPr>
        <p:spPr>
          <a:xfrm>
            <a:off x="0" y="5072074"/>
            <a:ext cx="2285984" cy="1477328"/>
          </a:xfrm>
          <a:prstGeom prst="rect">
            <a:avLst/>
          </a:prstGeom>
        </p:spPr>
        <p:txBody>
          <a:bodyPr wrap="square">
            <a:spAutoFit/>
          </a:bodyPr>
          <a:lstStyle/>
          <a:p>
            <a:r>
              <a:rPr lang="ru-RU" dirty="0" smtClean="0"/>
              <a:t> </a:t>
            </a:r>
          </a:p>
          <a:p>
            <a:r>
              <a:rPr lang="ru-RU" dirty="0" err="1" smtClean="0"/>
              <a:t>Миколаївська</a:t>
            </a:r>
            <a:r>
              <a:rPr lang="ru-RU" dirty="0" smtClean="0"/>
              <a:t> </a:t>
            </a:r>
            <a:r>
              <a:rPr lang="ru-RU" dirty="0" err="1" smtClean="0"/>
              <a:t>церква</a:t>
            </a:r>
            <a:r>
              <a:rPr lang="ru-RU" dirty="0" smtClean="0"/>
              <a:t>, с. Диканька, </a:t>
            </a:r>
            <a:r>
              <a:rPr lang="ru-RU" dirty="0" err="1" smtClean="0"/>
              <a:t>Полтавська</a:t>
            </a:r>
            <a:r>
              <a:rPr lang="ru-RU" dirty="0" smtClean="0"/>
              <a:t> обл.</a:t>
            </a:r>
            <a:endParaRPr lang="ru-RU" dirty="0"/>
          </a:p>
        </p:txBody>
      </p:sp>
      <p:sp>
        <p:nvSpPr>
          <p:cNvPr id="10" name="Прямоугольник 9"/>
          <p:cNvSpPr/>
          <p:nvPr/>
        </p:nvSpPr>
        <p:spPr>
          <a:xfrm>
            <a:off x="4929190" y="5786454"/>
            <a:ext cx="4572000" cy="646331"/>
          </a:xfrm>
          <a:prstGeom prst="rect">
            <a:avLst/>
          </a:prstGeom>
        </p:spPr>
        <p:txBody>
          <a:bodyPr>
            <a:spAutoFit/>
          </a:bodyPr>
          <a:lstStyle/>
          <a:p>
            <a:r>
              <a:rPr lang="ru-RU" dirty="0" err="1" smtClean="0"/>
              <a:t>Вознесенська</a:t>
            </a:r>
            <a:r>
              <a:rPr lang="ru-RU" dirty="0" smtClean="0"/>
              <a:t> </a:t>
            </a:r>
            <a:r>
              <a:rPr lang="ru-RU" dirty="0" err="1" smtClean="0"/>
              <a:t>церква</a:t>
            </a:r>
            <a:r>
              <a:rPr lang="ru-RU" dirty="0" smtClean="0"/>
              <a:t> (</a:t>
            </a:r>
            <a:r>
              <a:rPr lang="ru-RU" dirty="0" err="1" smtClean="0"/>
              <a:t>Ромни</a:t>
            </a:r>
            <a:r>
              <a:rPr lang="ru-RU" dirty="0" smtClean="0"/>
              <a:t>), </a:t>
            </a:r>
            <a:r>
              <a:rPr lang="ru-RU" dirty="0" err="1" smtClean="0"/>
              <a:t>Сумська</a:t>
            </a:r>
            <a:r>
              <a:rPr lang="ru-RU" dirty="0" smtClean="0"/>
              <a:t> обл.</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43174" y="285728"/>
            <a:ext cx="3517310"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Класицизм</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Заголовок 4"/>
          <p:cNvSpPr>
            <a:spLocks noGrp="1"/>
          </p:cNvSpPr>
          <p:nvPr>
            <p:ph type="ctrTitle"/>
          </p:nvPr>
        </p:nvSpPr>
        <p:spPr>
          <a:xfrm>
            <a:off x="785786" y="1357298"/>
            <a:ext cx="7572428" cy="928694"/>
          </a:xfrm>
        </p:spPr>
        <p:txBody>
          <a:bodyPr>
            <a:normAutofit fontScale="90000"/>
          </a:bodyPr>
          <a:lstStyle/>
          <a:p>
            <a:pPr algn="l"/>
            <a:r>
              <a:rPr lang="vi-VN" sz="1200" dirty="0" smtClean="0">
                <a:solidFill>
                  <a:schemeClr val="tx1">
                    <a:lumMod val="95000"/>
                  </a:schemeClr>
                </a:solidFill>
                <a:effectLst/>
              </a:rPr>
              <a:t>Класици́зм — напрям </a:t>
            </a:r>
            <a:r>
              <a:rPr lang="ru-RU" sz="1200" dirty="0" smtClean="0">
                <a:solidFill>
                  <a:schemeClr val="tx1">
                    <a:lumMod val="95000"/>
                  </a:schemeClr>
                </a:solidFill>
                <a:effectLst/>
              </a:rPr>
              <a:t>в  </a:t>
            </a:r>
            <a:r>
              <a:rPr lang="vi-VN" sz="1200" dirty="0" smtClean="0">
                <a:solidFill>
                  <a:schemeClr val="tx1">
                    <a:lumMod val="95000"/>
                  </a:schemeClr>
                </a:solidFill>
                <a:effectLst/>
              </a:rPr>
              <a:t>європейському мистецтві, який уперше заявив про себе </a:t>
            </a:r>
            <a:r>
              <a:rPr lang="ru-RU" sz="1200" dirty="0" smtClean="0">
                <a:solidFill>
                  <a:schemeClr val="tx1">
                    <a:lumMod val="95000"/>
                  </a:schemeClr>
                </a:solidFill>
                <a:effectLst/>
              </a:rPr>
              <a:t>в  </a:t>
            </a:r>
            <a:r>
              <a:rPr lang="vi-VN" sz="1200" dirty="0" smtClean="0">
                <a:solidFill>
                  <a:schemeClr val="tx1">
                    <a:lumMod val="95000"/>
                  </a:schemeClr>
                </a:solidFill>
                <a:effectLst/>
              </a:rPr>
              <a:t>італійській культурі </a:t>
            </a:r>
            <a:r>
              <a:rPr lang="ru-RU" sz="1200" dirty="0" smtClean="0">
                <a:solidFill>
                  <a:schemeClr val="tx1">
                    <a:lumMod val="95000"/>
                  </a:schemeClr>
                </a:solidFill>
                <a:effectLst/>
              </a:rPr>
              <a:t> </a:t>
            </a:r>
            <a:r>
              <a:rPr lang="en-AU" sz="1200" dirty="0" smtClean="0">
                <a:solidFill>
                  <a:schemeClr val="tx1">
                    <a:lumMod val="95000"/>
                  </a:schemeClr>
                </a:solidFill>
                <a:effectLst/>
              </a:rPr>
              <a:t>XVI</a:t>
            </a:r>
            <a:r>
              <a:rPr lang="ru-RU" sz="1200" dirty="0" smtClean="0">
                <a:solidFill>
                  <a:schemeClr val="tx1">
                    <a:lumMod val="95000"/>
                  </a:schemeClr>
                </a:solidFill>
                <a:effectLst/>
              </a:rPr>
              <a:t> </a:t>
            </a:r>
            <a:r>
              <a:rPr lang="en-AU" sz="1200" dirty="0" smtClean="0">
                <a:solidFill>
                  <a:schemeClr val="tx1">
                    <a:lumMod val="95000"/>
                  </a:schemeClr>
                </a:solidFill>
                <a:effectLst/>
              </a:rPr>
              <a:t>- </a:t>
            </a:r>
            <a:r>
              <a:rPr lang="vi-VN" sz="1200" dirty="0" smtClean="0">
                <a:solidFill>
                  <a:schemeClr val="tx1">
                    <a:lumMod val="95000"/>
                  </a:schemeClr>
                </a:solidFill>
                <a:effectLst/>
              </a:rPr>
              <a:t>го ст. Найбільшого розкв</a:t>
            </a:r>
            <a:r>
              <a:rPr lang="ru-RU" sz="1200" dirty="0" smtClean="0">
                <a:solidFill>
                  <a:schemeClr val="tx1">
                    <a:lumMod val="95000"/>
                  </a:schemeClr>
                </a:solidFill>
                <a:effectLst/>
              </a:rPr>
              <a:t>и</a:t>
            </a:r>
            <a:r>
              <a:rPr lang="vi-VN" sz="1200" dirty="0" smtClean="0">
                <a:solidFill>
                  <a:schemeClr val="tx1">
                    <a:lumMod val="95000"/>
                  </a:schemeClr>
                </a:solidFill>
                <a:effectLst/>
              </a:rPr>
              <a:t>ту досягає </a:t>
            </a:r>
            <a:r>
              <a:rPr lang="ru-RU" sz="1200" dirty="0" smtClean="0">
                <a:solidFill>
                  <a:schemeClr val="tx1">
                    <a:lumMod val="95000"/>
                  </a:schemeClr>
                </a:solidFill>
                <a:effectLst/>
              </a:rPr>
              <a:t>у</a:t>
            </a:r>
            <a:r>
              <a:rPr lang="vi-VN" sz="1200" dirty="0" smtClean="0">
                <a:solidFill>
                  <a:schemeClr val="tx1">
                    <a:lumMod val="95000"/>
                  </a:schemeClr>
                </a:solidFill>
                <a:effectLst/>
              </a:rPr>
              <a:t> </a:t>
            </a:r>
            <a:r>
              <a:rPr lang="ru-RU" sz="1200" dirty="0" smtClean="0">
                <a:solidFill>
                  <a:schemeClr val="tx1">
                    <a:lumMod val="95000"/>
                  </a:schemeClr>
                </a:solidFill>
                <a:effectLst/>
              </a:rPr>
              <a:t>Ф</a:t>
            </a:r>
            <a:r>
              <a:rPr lang="vi-VN" sz="1200" dirty="0" smtClean="0">
                <a:solidFill>
                  <a:schemeClr val="tx1">
                    <a:lumMod val="95000"/>
                  </a:schemeClr>
                </a:solidFill>
                <a:effectLst/>
              </a:rPr>
              <a:t>ранції (</a:t>
            </a:r>
            <a:r>
              <a:rPr lang="en-AU" sz="1200" dirty="0" smtClean="0">
                <a:solidFill>
                  <a:schemeClr val="tx1">
                    <a:lumMod val="95000"/>
                  </a:schemeClr>
                </a:solidFill>
                <a:effectLst/>
              </a:rPr>
              <a:t>XVII</a:t>
            </a:r>
            <a:r>
              <a:rPr lang="ru-RU" sz="1200" dirty="0" smtClean="0">
                <a:solidFill>
                  <a:schemeClr val="tx1">
                    <a:lumMod val="95000"/>
                  </a:schemeClr>
                </a:solidFill>
                <a:effectLst/>
              </a:rPr>
              <a:t> </a:t>
            </a:r>
            <a:r>
              <a:rPr lang="vi-VN" sz="1200" dirty="0" smtClean="0">
                <a:solidFill>
                  <a:schemeClr val="tx1">
                    <a:lumMod val="95000"/>
                  </a:schemeClr>
                </a:solidFill>
                <a:effectLst/>
              </a:rPr>
              <a:t>ст.). Певною мірою притаманний мистецтву усіх країн європи, у деяких зберігав свої позиції аж до першої чверті </a:t>
            </a:r>
            <a:r>
              <a:rPr lang="ru-RU" sz="1200" dirty="0" smtClean="0">
                <a:solidFill>
                  <a:schemeClr val="tx1">
                    <a:lumMod val="95000"/>
                  </a:schemeClr>
                </a:solidFill>
                <a:effectLst/>
              </a:rPr>
              <a:t> </a:t>
            </a:r>
            <a:r>
              <a:rPr lang="en-AU" sz="1200" dirty="0" smtClean="0">
                <a:solidFill>
                  <a:schemeClr val="tx1">
                    <a:lumMod val="95000"/>
                  </a:schemeClr>
                </a:solidFill>
                <a:effectLst/>
              </a:rPr>
              <a:t>XIX</a:t>
            </a:r>
            <a:r>
              <a:rPr lang="vi-VN" sz="1200" dirty="0" smtClean="0">
                <a:solidFill>
                  <a:schemeClr val="tx1">
                    <a:lumMod val="95000"/>
                  </a:schemeClr>
                </a:solidFill>
                <a:effectLst/>
              </a:rPr>
              <a:t> ст.</a:t>
            </a:r>
            <a:r>
              <a:rPr lang="ru-RU" sz="1200" dirty="0" smtClean="0">
                <a:solidFill>
                  <a:schemeClr val="tx1">
                    <a:lumMod val="95000"/>
                  </a:schemeClr>
                </a:solidFill>
                <a:effectLst/>
              </a:rPr>
              <a:t>  </a:t>
            </a:r>
            <a:r>
              <a:rPr lang="ru-RU" sz="1200" dirty="0" smtClean="0">
                <a:solidFill>
                  <a:srgbClr val="000099"/>
                </a:solidFill>
              </a:rPr>
              <a:t/>
            </a:r>
            <a:br>
              <a:rPr lang="ru-RU" sz="1200" dirty="0" smtClean="0">
                <a:solidFill>
                  <a:srgbClr val="000099"/>
                </a:solidFill>
              </a:rPr>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pic>
        <p:nvPicPr>
          <p:cNvPr id="6" name="Рисунок 5" descr="Все для презинтації.jpg"/>
          <p:cNvPicPr>
            <a:picLocks noChangeAspect="1"/>
          </p:cNvPicPr>
          <p:nvPr/>
        </p:nvPicPr>
        <p:blipFill>
          <a:blip r:embed="rId2"/>
          <a:stretch>
            <a:fillRect/>
          </a:stretch>
        </p:blipFill>
        <p:spPr>
          <a:xfrm>
            <a:off x="1714480" y="2285992"/>
            <a:ext cx="5429288" cy="4071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285728"/>
            <a:ext cx="6416613"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cap="none" spc="50" dirty="0" smtClean="0">
                <a:ln w="11430"/>
                <a:solidFill>
                  <a:srgbClr val="7030A0"/>
                </a:solidFill>
              </a:rPr>
              <a:t>Витоки класицизму в літературі</a:t>
            </a:r>
            <a:endParaRPr lang="ru-RU" sz="3200" cap="none" spc="50" dirty="0">
              <a:ln w="11430"/>
              <a:solidFill>
                <a:srgbClr val="7030A0"/>
              </a:solidFill>
            </a:endParaRPr>
          </a:p>
        </p:txBody>
      </p:sp>
      <p:sp>
        <p:nvSpPr>
          <p:cNvPr id="9" name="Прямоугольник 8"/>
          <p:cNvSpPr/>
          <p:nvPr/>
        </p:nvSpPr>
        <p:spPr>
          <a:xfrm>
            <a:off x="428596" y="1428736"/>
            <a:ext cx="8286808" cy="5047536"/>
          </a:xfrm>
          <a:prstGeom prst="rect">
            <a:avLst/>
          </a:prstGeom>
        </p:spPr>
        <p:txBody>
          <a:bodyPr wrap="square">
            <a:spAutoFit/>
          </a:bodyPr>
          <a:lstStyle/>
          <a:p>
            <a:r>
              <a:rPr lang="uk-UA" sz="1400" dirty="0" smtClean="0">
                <a:effectLst>
                  <a:outerShdw blurRad="38100" dist="38100" dir="2700000" algn="tl">
                    <a:srgbClr val="000000">
                      <a:alpha val="43137"/>
                    </a:srgbClr>
                  </a:outerShdw>
                </a:effectLst>
                <a:latin typeface="Comic Sans MS" pitchFamily="66" charset="0"/>
              </a:rPr>
              <a:t>Риси</a:t>
            </a:r>
            <a:r>
              <a:rPr lang="ru-RU" sz="1400" dirty="0" smtClean="0">
                <a:effectLst>
                  <a:outerShdw blurRad="38100" dist="38100" dir="2700000" algn="tl">
                    <a:srgbClr val="000000">
                      <a:alpha val="43137"/>
                    </a:srgbClr>
                  </a:outerShdw>
                </a:effectLst>
                <a:latin typeface="Comic Sans MS" pitchFamily="66" charset="0"/>
              </a:rPr>
              <a:t> </a:t>
            </a:r>
            <a:r>
              <a:rPr lang="ru-RU" sz="1400" dirty="0" smtClean="0">
                <a:effectLst>
                  <a:outerShdw blurRad="38100" dist="38100" dir="2700000" algn="tl">
                    <a:srgbClr val="000000">
                      <a:alpha val="43137"/>
                    </a:srgbClr>
                  </a:outerShdw>
                </a:effectLst>
                <a:latin typeface="Comic Sans MS" pitchFamily="66" charset="0"/>
              </a:rPr>
              <a:t>класицизму в літературі </a:t>
            </a:r>
            <a:r>
              <a:rPr lang="uk-UA" sz="1400" dirty="0" smtClean="0">
                <a:effectLst>
                  <a:outerShdw blurRad="38100" dist="38100" dir="2700000" algn="tl">
                    <a:srgbClr val="000000">
                      <a:alpha val="43137"/>
                    </a:srgbClr>
                  </a:outerShdw>
                </a:effectLst>
                <a:latin typeface="Comic Sans MS" pitchFamily="66" charset="0"/>
              </a:rPr>
              <a:t>України</a:t>
            </a:r>
          </a:p>
          <a:p>
            <a:r>
              <a:rPr lang="ru-RU" sz="1400" dirty="0" smtClean="0">
                <a:effectLst>
                  <a:outerShdw blurRad="38100" dist="38100" dir="2700000" algn="tl">
                    <a:srgbClr val="000000">
                      <a:alpha val="43137"/>
                    </a:srgbClr>
                  </a:outerShdw>
                </a:effectLst>
                <a:latin typeface="Comic Sans MS" pitchFamily="66" charset="0"/>
              </a:rPr>
              <a:t>В </a:t>
            </a:r>
            <a:r>
              <a:rPr lang="ru-RU" sz="1400" dirty="0" smtClean="0">
                <a:effectLst>
                  <a:outerShdw blurRad="38100" dist="38100" dir="2700000" algn="tl">
                    <a:srgbClr val="000000">
                      <a:alpha val="43137"/>
                    </a:srgbClr>
                  </a:outerShdw>
                </a:effectLst>
                <a:latin typeface="Comic Sans MS" pitchFamily="66" charset="0"/>
              </a:rPr>
              <a:t>Україні класицизм не зміг у силу несприятливих історичних обставин розвинутися як цілісна структурована система, переважно орієнтувався на низькі жанри (очевидно, під впливом низового бароко). Деякі тенденції класицизму знайшли свій вияв у трагікомедії «Володимир» Феофана Прокоповича, поезії Івана Некрашевича, шкільних «піїтиках» </a:t>
            </a:r>
            <a:r>
              <a:rPr lang="en-AU" sz="1400" dirty="0" smtClean="0">
                <a:effectLst>
                  <a:outerShdw blurRad="38100" dist="38100" dir="2700000" algn="tl">
                    <a:srgbClr val="000000">
                      <a:alpha val="43137"/>
                    </a:srgbClr>
                  </a:outerShdw>
                </a:effectLst>
                <a:latin typeface="Comic Sans MS" pitchFamily="66" charset="0"/>
              </a:rPr>
              <a:t>XVIII </a:t>
            </a:r>
            <a:r>
              <a:rPr lang="ru-RU" sz="1400" dirty="0" smtClean="0">
                <a:effectLst>
                  <a:outerShdw blurRad="38100" dist="38100" dir="2700000" algn="tl">
                    <a:srgbClr val="000000">
                      <a:alpha val="43137"/>
                    </a:srgbClr>
                  </a:outerShdw>
                </a:effectLst>
                <a:latin typeface="Comic Sans MS" pitchFamily="66" charset="0"/>
              </a:rPr>
              <a:t>ст., поемі «Енеїда» Івана Котляревського, травестійній оді «Пісні Гараська» Петра </a:t>
            </a:r>
            <a:r>
              <a:rPr lang="ru-RU" sz="1400" dirty="0" smtClean="0">
                <a:effectLst>
                  <a:outerShdw blurRad="38100" dist="38100" dir="2700000" algn="tl">
                    <a:srgbClr val="000000">
                      <a:alpha val="43137"/>
                    </a:srgbClr>
                  </a:outerShdw>
                </a:effectLst>
                <a:latin typeface="Comic Sans MS" pitchFamily="66" charset="0"/>
              </a:rPr>
              <a:t>Гулака-Артемівського</a:t>
            </a:r>
            <a:r>
              <a:rPr lang="ru-RU" sz="1400" dirty="0" smtClean="0">
                <a:effectLst>
                  <a:outerShdw blurRad="38100" dist="38100" dir="2700000" algn="tl">
                    <a:srgbClr val="000000">
                      <a:alpha val="43137"/>
                    </a:srgbClr>
                  </a:outerShdw>
                </a:effectLst>
                <a:latin typeface="Comic Sans MS" pitchFamily="66" charset="0"/>
              </a:rPr>
              <a:t>, оповіданнях Григорія Квітки-Основ'яненка та ін.</a:t>
            </a:r>
          </a:p>
          <a:p>
            <a:r>
              <a:rPr lang="ru-RU" sz="1400" dirty="0" smtClean="0">
                <a:effectLst>
                  <a:outerShdw blurRad="38100" dist="38100" dir="2700000" algn="tl">
                    <a:srgbClr val="000000">
                      <a:alpha val="43137"/>
                    </a:srgbClr>
                  </a:outerShdw>
                </a:effectLst>
                <a:latin typeface="Comic Sans MS" pitchFamily="66" charset="0"/>
              </a:rPr>
              <a:t>Шедевром </a:t>
            </a:r>
            <a:r>
              <a:rPr lang="ru-RU" sz="1400" dirty="0" smtClean="0">
                <a:effectLst>
                  <a:outerShdw blurRad="38100" dist="38100" dir="2700000" algn="tl">
                    <a:srgbClr val="000000">
                      <a:alpha val="43137"/>
                    </a:srgbClr>
                  </a:outerShdw>
                </a:effectLst>
                <a:latin typeface="Comic Sans MS" pitchFamily="66" charset="0"/>
              </a:rPr>
              <a:t>українського класицизму стає </a:t>
            </a:r>
            <a:r>
              <a:rPr lang="ru-RU" sz="1400" dirty="0" smtClean="0">
                <a:effectLst>
                  <a:outerShdw blurRad="38100" dist="38100" dir="2700000" algn="tl">
                    <a:srgbClr val="000000">
                      <a:alpha val="43137"/>
                    </a:srgbClr>
                  </a:outerShdw>
                </a:effectLst>
                <a:latin typeface="Comic Sans MS" pitchFamily="66" charset="0"/>
              </a:rPr>
              <a:t>героїко  -  комічна </a:t>
            </a:r>
            <a:r>
              <a:rPr lang="ru-RU" sz="1400" dirty="0" smtClean="0">
                <a:effectLst>
                  <a:outerShdw blurRad="38100" dist="38100" dir="2700000" algn="tl">
                    <a:srgbClr val="000000">
                      <a:alpha val="43137"/>
                    </a:srgbClr>
                  </a:outerShdw>
                </a:effectLst>
                <a:latin typeface="Comic Sans MS" pitchFamily="66" charset="0"/>
              </a:rPr>
              <a:t>поема Івана Котляревського «Енеїда» — твір бурлескний </a:t>
            </a:r>
            <a:r>
              <a:rPr lang="ru-RU" sz="1400" dirty="0" smtClean="0">
                <a:effectLst>
                  <a:outerShdw blurRad="38100" dist="38100" dir="2700000" algn="tl">
                    <a:srgbClr val="000000">
                      <a:alpha val="43137"/>
                    </a:srgbClr>
                  </a:outerShdw>
                </a:effectLst>
                <a:latin typeface="Comic Sans MS" pitchFamily="66" charset="0"/>
              </a:rPr>
              <a:t> і </a:t>
            </a:r>
            <a:r>
              <a:rPr lang="ru-RU" sz="1400" dirty="0" smtClean="0">
                <a:effectLst>
                  <a:outerShdw blurRad="38100" dist="38100" dir="2700000" algn="tl">
                    <a:srgbClr val="000000">
                      <a:alpha val="43137"/>
                    </a:srgbClr>
                  </a:outerShdw>
                </a:effectLst>
                <a:latin typeface="Comic Sans MS" pitchFamily="66" charset="0"/>
              </a:rPr>
              <a:t>травестійний. Поширюється також травестійна ода (І. Котляревський, П. Гулак-Артемовський) і байка (П. Білецький-Носенко, П. Писаревський, С. Рудиковський). «Низькі» </a:t>
            </a:r>
            <a:r>
              <a:rPr lang="ru-RU" sz="1400" dirty="0" smtClean="0">
                <a:effectLst>
                  <a:outerShdw blurRad="38100" dist="38100" dir="2700000" algn="tl">
                    <a:srgbClr val="000000">
                      <a:alpha val="43137"/>
                    </a:srgbClr>
                  </a:outerShdw>
                </a:effectLst>
                <a:latin typeface="Comic Sans MS" pitchFamily="66" charset="0"/>
              </a:rPr>
              <a:t> класицистичні </a:t>
            </a:r>
            <a:r>
              <a:rPr lang="ru-RU" sz="1400" dirty="0" smtClean="0">
                <a:effectLst>
                  <a:outerShdw blurRad="38100" dist="38100" dir="2700000" algn="tl">
                    <a:srgbClr val="000000">
                      <a:alpha val="43137"/>
                    </a:srgbClr>
                  </a:outerShdw>
                </a:effectLst>
                <a:latin typeface="Comic Sans MS" pitchFamily="66" charset="0"/>
              </a:rPr>
              <a:t>жанри превалюють і в драматургії («Москаль-чарівник» та «Наталка Полтавка» І. Котляревського, «Сватання на Гончарівці» та «Шельменко-денщик» Г. Квітки-Основ'яненка), а в доробку Г. Квітки-Основ'яненка розвивається нетипова для літератури класицизму проза. З «високих» жанрів на зламі </a:t>
            </a:r>
            <a:r>
              <a:rPr lang="en-AU" sz="1400" dirty="0" smtClean="0">
                <a:effectLst>
                  <a:outerShdw blurRad="38100" dist="38100" dir="2700000" algn="tl">
                    <a:srgbClr val="000000">
                      <a:alpha val="43137"/>
                    </a:srgbClr>
                  </a:outerShdw>
                </a:effectLst>
                <a:latin typeface="Comic Sans MS" pitchFamily="66" charset="0"/>
              </a:rPr>
              <a:t>XVIII</a:t>
            </a:r>
            <a:r>
              <a:rPr lang="ru-RU" sz="1400" dirty="0" smtClean="0">
                <a:effectLst>
                  <a:outerShdw blurRad="38100" dist="38100" dir="2700000" algn="tl">
                    <a:srgbClr val="000000">
                      <a:alpha val="43137"/>
                    </a:srgbClr>
                  </a:outerShdw>
                </a:effectLst>
                <a:latin typeface="Comic Sans MS" pitchFamily="66" charset="0"/>
              </a:rPr>
              <a:t> </a:t>
            </a:r>
            <a:r>
              <a:rPr lang="en-AU" sz="1400" dirty="0" smtClean="0">
                <a:effectLst>
                  <a:outerShdw blurRad="38100" dist="38100" dir="2700000" algn="tl">
                    <a:srgbClr val="000000">
                      <a:alpha val="43137"/>
                    </a:srgbClr>
                  </a:outerShdw>
                </a:effectLst>
                <a:latin typeface="Comic Sans MS" pitchFamily="66" charset="0"/>
              </a:rPr>
              <a:t>—</a:t>
            </a:r>
            <a:r>
              <a:rPr lang="ru-RU" sz="1400" dirty="0" smtClean="0">
                <a:effectLst>
                  <a:outerShdw blurRad="38100" dist="38100" dir="2700000" algn="tl">
                    <a:srgbClr val="000000">
                      <a:alpha val="43137"/>
                    </a:srgbClr>
                  </a:outerShdw>
                </a:effectLst>
                <a:latin typeface="Comic Sans MS" pitchFamily="66" charset="0"/>
              </a:rPr>
              <a:t> </a:t>
            </a:r>
            <a:r>
              <a:rPr lang="en-AU" sz="1400" dirty="0" smtClean="0">
                <a:effectLst>
                  <a:outerShdw blurRad="38100" dist="38100" dir="2700000" algn="tl">
                    <a:srgbClr val="000000">
                      <a:alpha val="43137"/>
                    </a:srgbClr>
                  </a:outerShdw>
                </a:effectLst>
                <a:latin typeface="Comic Sans MS" pitchFamily="66" charset="0"/>
              </a:rPr>
              <a:t>XIX </a:t>
            </a:r>
            <a:r>
              <a:rPr lang="ru-RU" sz="1400" dirty="0" smtClean="0">
                <a:effectLst>
                  <a:outerShdw blurRad="38100" dist="38100" dir="2700000" algn="tl">
                    <a:srgbClr val="000000">
                      <a:alpha val="43137"/>
                    </a:srgbClr>
                  </a:outerShdw>
                </a:effectLst>
                <a:latin typeface="Comic Sans MS" pitchFamily="66" charset="0"/>
              </a:rPr>
              <a:t>століть була поширена ода (І. Фальковський, І. Максимович, І. Шатович), яка створювалася з приводу урочистих дат або візитів світських і церковних можновладців.</a:t>
            </a:r>
          </a:p>
          <a:p>
            <a:r>
              <a:rPr lang="ru-RU" sz="1400" dirty="0" smtClean="0">
                <a:effectLst>
                  <a:outerShdw blurRad="38100" dist="38100" dir="2700000" algn="tl">
                    <a:srgbClr val="000000">
                      <a:alpha val="43137"/>
                    </a:srgbClr>
                  </a:outerShdw>
                </a:effectLst>
                <a:latin typeface="Comic Sans MS" pitchFamily="66" charset="0"/>
              </a:rPr>
              <a:t>Класицизм </a:t>
            </a:r>
            <a:r>
              <a:rPr lang="ru-RU" sz="1400" dirty="0" smtClean="0">
                <a:effectLst>
                  <a:outerShdw blurRad="38100" dist="38100" dir="2700000" algn="tl">
                    <a:srgbClr val="000000">
                      <a:alpha val="43137"/>
                    </a:srgbClr>
                  </a:outerShdw>
                </a:effectLst>
                <a:latin typeface="Comic Sans MS" pitchFamily="66" charset="0"/>
              </a:rPr>
              <a:t>в Україні, на відміну від інших національних літератур, народився та існував без боротьби з бароковою літературою. У другій половині </a:t>
            </a:r>
            <a:r>
              <a:rPr lang="en-AU" sz="1400" dirty="0" smtClean="0">
                <a:effectLst>
                  <a:outerShdw blurRad="38100" dist="38100" dir="2700000" algn="tl">
                    <a:srgbClr val="000000">
                      <a:alpha val="43137"/>
                    </a:srgbClr>
                  </a:outerShdw>
                </a:effectLst>
                <a:latin typeface="Comic Sans MS" pitchFamily="66" charset="0"/>
              </a:rPr>
              <a:t>XVIII </a:t>
            </a:r>
            <a:r>
              <a:rPr lang="ru-RU" sz="1400" dirty="0" smtClean="0">
                <a:effectLst>
                  <a:outerShdw blurRad="38100" dist="38100" dir="2700000" algn="tl">
                    <a:srgbClr val="000000">
                      <a:alpha val="43137"/>
                    </a:srgbClr>
                  </a:outerShdw>
                </a:effectLst>
                <a:latin typeface="Comic Sans MS" pitchFamily="66" charset="0"/>
              </a:rPr>
              <a:t>століття, коли Україна стає російською провінцією і втрачає національні літературні й культурні центри (зокрема Київську Академію), </a:t>
            </a:r>
            <a:r>
              <a:rPr lang="uk-UA" sz="1400" dirty="0" smtClean="0">
                <a:effectLst>
                  <a:outerShdw blurRad="38100" dist="38100" dir="2700000" algn="tl">
                    <a:srgbClr val="000000">
                      <a:alpha val="43137"/>
                    </a:srgbClr>
                  </a:outerShdw>
                </a:effectLst>
                <a:latin typeface="Comic Sans MS" pitchFamily="66" charset="0"/>
              </a:rPr>
              <a:t>бароко</a:t>
            </a:r>
            <a:r>
              <a:rPr lang="ru-RU" sz="1400" dirty="0" smtClean="0">
                <a:effectLst>
                  <a:outerShdw blurRad="38100" dist="38100" dir="2700000" algn="tl">
                    <a:srgbClr val="000000">
                      <a:alpha val="43137"/>
                    </a:srgbClr>
                  </a:outerShdw>
                </a:effectLst>
                <a:latin typeface="Comic Sans MS" pitchFamily="66" charset="0"/>
              </a:rPr>
              <a:t> </a:t>
            </a:r>
            <a:r>
              <a:rPr lang="ru-RU" sz="1400" dirty="0" smtClean="0">
                <a:effectLst>
                  <a:outerShdw blurRad="38100" dist="38100" dir="2700000" algn="tl">
                    <a:srgbClr val="000000">
                      <a:alpha val="43137"/>
                    </a:srgbClr>
                  </a:outerShdw>
                </a:effectLst>
                <a:latin typeface="Comic Sans MS" pitchFamily="66" charset="0"/>
              </a:rPr>
              <a:t>зникає саме собою. Український класицизм, незважаючи на свій не вельми різноманітний прояв, знаменує собою перехід до єдиної літературної мови. Вживання народної мови вимагали існуючі в літературі українського класицизму жанри — травестія, байка, комедія, </a:t>
            </a:r>
            <a:r>
              <a:rPr lang="uk-UA" sz="1400" dirty="0" smtClean="0">
                <a:effectLst>
                  <a:outerShdw blurRad="38100" dist="38100" dir="2700000" algn="tl">
                    <a:srgbClr val="000000">
                      <a:alpha val="43137"/>
                    </a:srgbClr>
                  </a:outerShdw>
                </a:effectLst>
                <a:latin typeface="Comic Sans MS" pitchFamily="66" charset="0"/>
              </a:rPr>
              <a:t>народне</a:t>
            </a:r>
            <a:r>
              <a:rPr lang="ru-RU" sz="1400" dirty="0" smtClean="0">
                <a:effectLst>
                  <a:outerShdw blurRad="38100" dist="38100" dir="2700000" algn="tl">
                    <a:srgbClr val="000000">
                      <a:alpha val="43137"/>
                    </a:srgbClr>
                  </a:outerShdw>
                </a:effectLst>
                <a:latin typeface="Comic Sans MS" pitchFamily="66" charset="0"/>
              </a:rPr>
              <a:t> </a:t>
            </a:r>
            <a:r>
              <a:rPr lang="ru-RU" sz="1400" dirty="0" smtClean="0">
                <a:effectLst>
                  <a:outerShdw blurRad="38100" dist="38100" dir="2700000" algn="tl">
                    <a:srgbClr val="000000">
                      <a:alpha val="43137"/>
                    </a:srgbClr>
                  </a:outerShdw>
                </a:effectLst>
                <a:latin typeface="Comic Sans MS" pitchFamily="66" charset="0"/>
              </a:rPr>
              <a:t>оповідання. </a:t>
            </a:r>
            <a:endParaRPr lang="ru-RU" sz="14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ozaks2.GIF"/>
          <p:cNvPicPr>
            <a:picLocks noChangeAspect="1"/>
          </p:cNvPicPr>
          <p:nvPr/>
        </p:nvPicPr>
        <p:blipFill>
          <a:blip r:embed="rId2"/>
          <a:stretch>
            <a:fillRect/>
          </a:stretch>
        </p:blipFill>
        <p:spPr>
          <a:xfrm>
            <a:off x="0" y="0"/>
            <a:ext cx="4722326" cy="4857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Pe1010126.JPG"/>
          <p:cNvPicPr>
            <a:picLocks noChangeAspect="1"/>
          </p:cNvPicPr>
          <p:nvPr/>
        </p:nvPicPr>
        <p:blipFill>
          <a:blip r:embed="rId3" cstate="print"/>
          <a:stretch>
            <a:fillRect/>
          </a:stretch>
        </p:blipFill>
        <p:spPr>
          <a:xfrm>
            <a:off x="4760823" y="1000108"/>
            <a:ext cx="4383177" cy="58578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1714488"/>
            <a:ext cx="8143932" cy="4401205"/>
          </a:xfrm>
          <a:prstGeom prst="rect">
            <a:avLst/>
          </a:prstGeom>
        </p:spPr>
        <p:txBody>
          <a:bodyPr wrap="square">
            <a:spAutoFit/>
          </a:bodyPr>
          <a:lstStyle/>
          <a:p>
            <a:r>
              <a:rPr lang="uk-UA" sz="1400" i="1" dirty="0" smtClean="0">
                <a:effectLst>
                  <a:outerShdw blurRad="38100" dist="38100" dir="2700000" algn="tl">
                    <a:srgbClr val="000000">
                      <a:alpha val="43137"/>
                    </a:srgbClr>
                  </a:outerShdw>
                </a:effectLst>
                <a:latin typeface="Book Antiqua" pitchFamily="18" charset="0"/>
              </a:rPr>
              <a:t>Першою важливою спробою формулювання принципів класицизму була «Поетика» Ж. Шаплена (1638), але найпослідовнішим, найґрунтовнішим був теоретичний трактат «Мистецтво поетичне» Н.Буало (1634), написаний після того, як літературний класицизм у Франції сформувався. Застосувавши філософський метод Декарта до літератури, який полягав в узагальненні досвіду класицистів, Н.Буало встановив суворі рамки для кожного жанру, узаконив жанрову специфіку. Для класицизму був характерний раціоналізм, представники якого вважали, що краса та істина досягаються через розум, шляхом природи, яка мислилася як відкрита розумом сутність речей. З раціоналізмом пов'язана нормативність класицизму, яка регламентувала мистецтво та літературу, встановлювала вічні та непорушні правила й закони. Для драматургії — це закон «трьох єдностей» (дії, часу й місця).</a:t>
            </a:r>
          </a:p>
          <a:p>
            <a:r>
              <a:rPr lang="uk-UA" sz="1400" i="1" dirty="0" smtClean="0">
                <a:effectLst>
                  <a:outerShdw blurRad="38100" dist="38100" dir="2700000" algn="tl">
                    <a:srgbClr val="000000">
                      <a:alpha val="43137"/>
                    </a:srgbClr>
                  </a:outerShdw>
                </a:effectLst>
                <a:latin typeface="Book Antiqua" pitchFamily="18" charset="0"/>
              </a:rPr>
              <a:t>У галузі мови класицизм становив вимоги ясності та чистоти, ідеалом була мова афористична, понятійна, яка відповідала б засадам теорії трьох стилів. Для класицизму характерний аристократизм, орієнтування на вимоги, смаки вищої суспільної верстви. Героями класицистичних творів були переважно люди аристократичного походження. Важливим складником теорії та практики класицизму була встановлена ієрархія жанрів, серед яких найважливішими вважалися античні: епопея, трагедія, дидактична поема, ода, байка, сатира.</a:t>
            </a:r>
          </a:p>
          <a:p>
            <a:r>
              <a:rPr lang="uk-UA" sz="1400" i="1" dirty="0" smtClean="0">
                <a:effectLst>
                  <a:outerShdw blurRad="38100" dist="38100" dir="2700000" algn="tl">
                    <a:srgbClr val="000000">
                      <a:alpha val="43137"/>
                    </a:srgbClr>
                  </a:outerShdw>
                </a:effectLst>
                <a:latin typeface="Book Antiqua" pitchFamily="18" charset="0"/>
              </a:rPr>
              <a:t>Практиками класицизму були насамперед французькі письменники: поет Франсуа де Малерб, драматурги П'єр Корнель, Жан Расін, Жан-Батист Мольєр, романістка М. де Лафайєт, письменники-афористи Ф. де Ларошфуко, Ж. де Лабрюйєр, байкар Ж. Де Лафонтен, пізніше — просвітителі Вольтер, Ж.-Ж. Руссо та інші.</a:t>
            </a:r>
            <a:endParaRPr lang="uk-UA" sz="1400" i="1" dirty="0">
              <a:effectLst>
                <a:outerShdw blurRad="38100" dist="38100" dir="2700000" algn="tl">
                  <a:srgbClr val="000000">
                    <a:alpha val="43137"/>
                  </a:srgbClr>
                </a:outerShdw>
              </a:effectLst>
              <a:latin typeface="Book Antiqua" pitchFamily="18" charset="0"/>
            </a:endParaRPr>
          </a:p>
        </p:txBody>
      </p:sp>
      <p:sp>
        <p:nvSpPr>
          <p:cNvPr id="7" name="Прямоугольник 6"/>
          <p:cNvSpPr/>
          <p:nvPr/>
        </p:nvSpPr>
        <p:spPr>
          <a:xfrm>
            <a:off x="785786" y="357166"/>
            <a:ext cx="7000924" cy="121444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Класицизм у Франції XVII століття</a:t>
            </a:r>
            <a:endParaRPr lang="ru-RU"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7500990" cy="714372"/>
          </a:xfrm>
        </p:spPr>
        <p:txBody>
          <a:bodyPr>
            <a:normAutofit/>
          </a:bodyPr>
          <a:lstStyle/>
          <a:p>
            <a:r>
              <a:rPr lang="ru-RU" sz="3600" dirty="0" smtClean="0"/>
              <a:t>Класицизм у Франції XVIII </a:t>
            </a:r>
            <a:r>
              <a:rPr lang="ru-RU" sz="3600" dirty="0" smtClean="0"/>
              <a:t>ст. </a:t>
            </a:r>
            <a:endParaRPr lang="ru-RU" sz="3600" dirty="0"/>
          </a:p>
        </p:txBody>
      </p:sp>
      <p:sp>
        <p:nvSpPr>
          <p:cNvPr id="4" name="Прямоугольник 3"/>
          <p:cNvSpPr/>
          <p:nvPr/>
        </p:nvSpPr>
        <p:spPr>
          <a:xfrm>
            <a:off x="357158" y="857232"/>
            <a:ext cx="8429684" cy="5478423"/>
          </a:xfrm>
          <a:prstGeom prst="rect">
            <a:avLst/>
          </a:prstGeom>
        </p:spPr>
        <p:txBody>
          <a:bodyPr wrap="square">
            <a:spAutoFit/>
          </a:bodyPr>
          <a:lstStyle/>
          <a:p>
            <a:r>
              <a:rPr lang="uk-UA" sz="1400" dirty="0" smtClean="0">
                <a:solidFill>
                  <a:srgbClr val="FFFF00"/>
                </a:solidFill>
                <a:effectLst>
                  <a:outerShdw blurRad="38100" dist="38100" dir="2700000" algn="tl">
                    <a:srgbClr val="000000">
                      <a:alpha val="43137"/>
                    </a:srgbClr>
                  </a:outerShdw>
                </a:effectLst>
              </a:rPr>
              <a:t>Відомо, що приватні замовники Франції були прихильниками стриманих варіантів бароко чи французького рококо. Але класицизм підживлював замовами і грошима королівський двір, що вбачав в ньому ідеальні умови схвалення абсолютизму. Саме королівський двір створив Школу образотворчих мистецтв, де переважав класицизм як офіційний державний стиль.</a:t>
            </a:r>
          </a:p>
          <a:p>
            <a:r>
              <a:rPr lang="uk-UA" sz="1400" dirty="0" smtClean="0">
                <a:solidFill>
                  <a:srgbClr val="FFFF00"/>
                </a:solidFill>
                <a:effectLst>
                  <a:outerShdw blurRad="38100" dist="38100" dir="2700000" algn="tl">
                    <a:srgbClr val="000000">
                      <a:alpha val="43137"/>
                    </a:srgbClr>
                  </a:outerShdw>
                </a:effectLst>
              </a:rPr>
              <a:t>Показовою стала художня доля Жака-Луї Давида ( 1748 - 1825 ). Він — учень майстра рококо Ж. М. </a:t>
            </a:r>
            <a:r>
              <a:rPr lang="uk-UA" sz="1400" dirty="0" smtClean="0">
                <a:solidFill>
                  <a:srgbClr val="FFFF00"/>
                </a:solidFill>
                <a:effectLst>
                  <a:outerShdw blurRad="38100" dist="38100" dir="2700000" algn="tl">
                    <a:srgbClr val="000000">
                      <a:alpha val="43137"/>
                    </a:srgbClr>
                  </a:outerShdw>
                </a:effectLst>
              </a:rPr>
              <a:t>Вьєна</a:t>
            </a:r>
            <a:r>
              <a:rPr lang="uk-UA" sz="1400" dirty="0" smtClean="0">
                <a:solidFill>
                  <a:srgbClr val="FFFF00"/>
                </a:solidFill>
                <a:effectLst>
                  <a:outerShdw blurRad="38100" dist="38100" dir="2700000" algn="tl">
                    <a:srgbClr val="000000">
                      <a:alpha val="43137"/>
                    </a:srgbClr>
                  </a:outerShdw>
                </a:effectLst>
              </a:rPr>
              <a:t>. І його перші твори цілком в стилі рококо.</a:t>
            </a:r>
          </a:p>
          <a:p>
            <a:r>
              <a:rPr lang="uk-UA" sz="1400" dirty="0" smtClean="0">
                <a:solidFill>
                  <a:srgbClr val="FFFF00"/>
                </a:solidFill>
                <a:effectLst>
                  <a:outerShdw blurRad="38100" dist="38100" dir="2700000" algn="tl">
                    <a:srgbClr val="000000">
                      <a:alpha val="43137"/>
                    </a:srgbClr>
                  </a:outerShdw>
                </a:effectLst>
              </a:rPr>
              <a:t>Подивимось на картину Давида ранішнього періоду «Смерть філософа Сенеки». Фігурки людей — маленькі, всі метушаться навколо помираючого, жести — занадто театральні, а колорит — як на обгортці цукерки. Забуваєш, що це розповідь про смерть.</a:t>
            </a:r>
          </a:p>
          <a:p>
            <a:r>
              <a:rPr lang="uk-UA" sz="1400" dirty="0" smtClean="0">
                <a:solidFill>
                  <a:srgbClr val="FFFF00"/>
                </a:solidFill>
                <a:effectLst>
                  <a:outerShdw blurRad="38100" dist="38100" dir="2700000" algn="tl">
                    <a:srgbClr val="000000">
                      <a:alpha val="43137"/>
                    </a:srgbClr>
                  </a:outerShdw>
                </a:effectLst>
              </a:rPr>
              <a:t>Після одержання Римської премії і перебування у Римі виникає абсолютно інший митець, послідовник класицизму, його найкращий представник у мистецтві Франції 18 століття. Програмним твором цього періоду стала картина «Присяга Гораціїв ». Ніяких маленьких фігур, ніякої метушні, ніяких солоденько-цукеркових фарб. Брати клянуться перед військовим походом і йдуть на смерть. Смерті ще нема ( два брати з трьох загинуть ), а смерть вже відчувається в суворих фарбах і урочисто-пригніченому настрої твору.</a:t>
            </a:r>
          </a:p>
          <a:p>
            <a:r>
              <a:rPr lang="uk-UA" sz="1400" dirty="0" smtClean="0">
                <a:solidFill>
                  <a:srgbClr val="FFFF00"/>
                </a:solidFill>
                <a:effectLst>
                  <a:outerShdw blurRad="38100" dist="38100" dir="2700000" algn="tl">
                    <a:srgbClr val="000000">
                      <a:alpha val="43137"/>
                    </a:srgbClr>
                  </a:outerShdw>
                </a:effectLst>
              </a:rPr>
              <a:t>Творчі періоди Давида умовно можна поділити на:</a:t>
            </a:r>
          </a:p>
          <a:p>
            <a:pPr marL="228600" indent="-228600" algn="just">
              <a:buFont typeface="Arial" pitchFamily="34" charset="0"/>
              <a:buChar char="•"/>
            </a:pPr>
            <a:r>
              <a:rPr lang="uk-UA" sz="1400" dirty="0" smtClean="0">
                <a:solidFill>
                  <a:srgbClr val="FFFF00"/>
                </a:solidFill>
                <a:effectLst>
                  <a:outerShdw blurRad="38100" dist="38100" dir="2700000" algn="tl">
                    <a:srgbClr val="000000">
                      <a:alpha val="43137"/>
                    </a:srgbClr>
                  </a:outerShdw>
                </a:effectLst>
              </a:rPr>
              <a:t>початковий ( в стилі рококо );</a:t>
            </a:r>
          </a:p>
          <a:p>
            <a:pPr marL="228600" indent="-228600" algn="just">
              <a:buFont typeface="Arial" pitchFamily="34" charset="0"/>
              <a:buChar char="•"/>
            </a:pPr>
            <a:r>
              <a:rPr lang="uk-UA" sz="1400" dirty="0" smtClean="0">
                <a:solidFill>
                  <a:srgbClr val="FFFF00"/>
                </a:solidFill>
                <a:effectLst>
                  <a:outerShdw blurRad="38100" dist="38100" dir="2700000" algn="tl">
                    <a:srgbClr val="000000">
                      <a:alpha val="43137"/>
                    </a:srgbClr>
                  </a:outerShdw>
                </a:effectLst>
              </a:rPr>
              <a:t>класицизм римського періоду;</a:t>
            </a:r>
          </a:p>
          <a:p>
            <a:pPr marL="228600" indent="-228600" algn="just">
              <a:buFont typeface="Arial" pitchFamily="34" charset="0"/>
              <a:buChar char="•"/>
            </a:pPr>
            <a:r>
              <a:rPr lang="uk-UA" sz="1400" dirty="0" smtClean="0">
                <a:solidFill>
                  <a:srgbClr val="FFFF00"/>
                </a:solidFill>
                <a:effectLst>
                  <a:outerShdw blurRad="38100" dist="38100" dir="2700000" algn="tl">
                    <a:srgbClr val="000000">
                      <a:alpha val="43137"/>
                    </a:srgbClr>
                  </a:outerShdw>
                </a:effectLst>
              </a:rPr>
              <a:t>революційний класицизм;</a:t>
            </a:r>
          </a:p>
          <a:p>
            <a:pPr marL="228600" indent="-228600" algn="just">
              <a:buFont typeface="Arial" pitchFamily="34" charset="0"/>
              <a:buChar char="•"/>
            </a:pPr>
            <a:r>
              <a:rPr lang="uk-UA" sz="1400" dirty="0" smtClean="0">
                <a:solidFill>
                  <a:srgbClr val="FFFF00"/>
                </a:solidFill>
                <a:effectLst>
                  <a:outerShdw blurRad="38100" dist="38100" dir="2700000" algn="tl">
                    <a:srgbClr val="000000">
                      <a:alpha val="43137"/>
                    </a:srgbClr>
                  </a:outerShdw>
                </a:effectLst>
              </a:rPr>
              <a:t>ампір.</a:t>
            </a:r>
          </a:p>
          <a:p>
            <a:r>
              <a:rPr lang="uk-UA" sz="1400" dirty="0" smtClean="0">
                <a:solidFill>
                  <a:srgbClr val="FFFF00"/>
                </a:solidFill>
                <a:effectLst>
                  <a:outerShdw blurRad="38100" dist="38100" dir="2700000" algn="tl">
                    <a:srgbClr val="000000">
                      <a:alpha val="43137"/>
                    </a:srgbClr>
                  </a:outerShdw>
                </a:effectLst>
              </a:rPr>
              <a:t>Отже, Давид не одразу став представником класицизму. На відміну від його послідовників - </a:t>
            </a:r>
            <a:r>
              <a:rPr lang="uk-UA" sz="1400" dirty="0" smtClean="0">
                <a:solidFill>
                  <a:srgbClr val="FFFF00"/>
                </a:solidFill>
                <a:effectLst>
                  <a:outerShdw blurRad="38100" dist="38100" dir="2700000" algn="tl">
                    <a:srgbClr val="000000">
                      <a:alpha val="43137"/>
                    </a:srgbClr>
                  </a:outerShdw>
                </a:effectLst>
              </a:rPr>
              <a:t>Жерара</a:t>
            </a:r>
            <a:r>
              <a:rPr lang="uk-UA" sz="1400" dirty="0" smtClean="0">
                <a:solidFill>
                  <a:srgbClr val="FFFF00"/>
                </a:solidFill>
                <a:effectLst>
                  <a:outerShdw blurRad="38100" dist="38100" dir="2700000" algn="tl">
                    <a:srgbClr val="000000">
                      <a:alpha val="43137"/>
                    </a:srgbClr>
                  </a:outerShdw>
                </a:effectLst>
              </a:rPr>
              <a:t>, </a:t>
            </a:r>
            <a:r>
              <a:rPr lang="uk-UA" sz="1400" dirty="0" smtClean="0">
                <a:solidFill>
                  <a:srgbClr val="FFFF00"/>
                </a:solidFill>
                <a:effectLst>
                  <a:outerShdw blurRad="38100" dist="38100" dir="2700000" algn="tl">
                    <a:srgbClr val="000000">
                      <a:alpha val="43137"/>
                    </a:srgbClr>
                  </a:outerShdw>
                </a:effectLst>
              </a:rPr>
              <a:t>Герена</a:t>
            </a:r>
            <a:r>
              <a:rPr lang="uk-UA" sz="1400" dirty="0" smtClean="0">
                <a:solidFill>
                  <a:srgbClr val="FFFF00"/>
                </a:solidFill>
                <a:effectLst>
                  <a:outerShdw blurRad="38100" dist="38100" dir="2700000" algn="tl">
                    <a:srgbClr val="000000">
                      <a:alpha val="43137"/>
                    </a:srgbClr>
                  </a:outerShdw>
                </a:effectLst>
              </a:rPr>
              <a:t>, </a:t>
            </a:r>
            <a:r>
              <a:rPr lang="uk-UA" sz="1400" dirty="0" smtClean="0">
                <a:solidFill>
                  <a:srgbClr val="FFFF00"/>
                </a:solidFill>
                <a:effectLst>
                  <a:outerShdw blurRad="38100" dist="38100" dir="2700000" algn="tl">
                    <a:srgbClr val="000000">
                      <a:alpha val="43137"/>
                    </a:srgbClr>
                  </a:outerShdw>
                </a:effectLst>
              </a:rPr>
              <a:t>Гро</a:t>
            </a:r>
            <a:r>
              <a:rPr lang="uk-UA" sz="1400" dirty="0" smtClean="0">
                <a:solidFill>
                  <a:srgbClr val="FFFF00"/>
                </a:solidFill>
                <a:effectLst>
                  <a:outerShdw blurRad="38100" dist="38100" dir="2700000" algn="tl">
                    <a:srgbClr val="000000">
                      <a:alpha val="43137"/>
                    </a:srgbClr>
                  </a:outerShdw>
                </a:effectLst>
              </a:rPr>
              <a:t>, </a:t>
            </a:r>
            <a:r>
              <a:rPr lang="uk-UA" sz="1400" dirty="0" smtClean="0">
                <a:solidFill>
                  <a:srgbClr val="FFFF00"/>
                </a:solidFill>
                <a:effectLst>
                  <a:outerShdw blurRad="38100" dist="38100" dir="2700000" algn="tl">
                    <a:srgbClr val="000000">
                      <a:alpha val="43137"/>
                    </a:srgbClr>
                  </a:outerShdw>
                </a:effectLst>
              </a:rPr>
              <a:t>Ан-Луї</a:t>
            </a:r>
            <a:r>
              <a:rPr lang="uk-UA" sz="1400" dirty="0" smtClean="0">
                <a:solidFill>
                  <a:srgbClr val="FFFF00"/>
                </a:solidFill>
                <a:effectLst>
                  <a:outerShdw blurRad="38100" dist="38100" dir="2700000" algn="tl">
                    <a:srgbClr val="000000">
                      <a:alpha val="43137"/>
                    </a:srgbClr>
                  </a:outerShdw>
                </a:effectLst>
              </a:rPr>
              <a:t> </a:t>
            </a:r>
            <a:r>
              <a:rPr lang="uk-UA" sz="1400" dirty="0" smtClean="0">
                <a:solidFill>
                  <a:srgbClr val="FFFF00"/>
                </a:solidFill>
                <a:effectLst>
                  <a:outerShdw blurRad="38100" dist="38100" dir="2700000" algn="tl">
                    <a:srgbClr val="000000">
                      <a:alpha val="43137"/>
                    </a:srgbClr>
                  </a:outerShdw>
                </a:effectLst>
              </a:rPr>
              <a:t>Жироде</a:t>
            </a:r>
            <a:r>
              <a:rPr lang="uk-UA" sz="1400" dirty="0" smtClean="0">
                <a:solidFill>
                  <a:srgbClr val="FFFF00"/>
                </a:solidFill>
                <a:effectLst>
                  <a:outerShdw blurRad="38100" dist="38100" dir="2700000" algn="tl">
                    <a:srgbClr val="000000">
                      <a:alpha val="43137"/>
                    </a:srgbClr>
                  </a:outerShdw>
                </a:effectLst>
              </a:rPr>
              <a:t> де </a:t>
            </a:r>
            <a:r>
              <a:rPr lang="uk-UA" sz="1400" dirty="0" smtClean="0">
                <a:solidFill>
                  <a:srgbClr val="FFFF00"/>
                </a:solidFill>
                <a:effectLst>
                  <a:outerShdw blurRad="38100" dist="38100" dir="2700000" algn="tl">
                    <a:srgbClr val="000000">
                      <a:alpha val="43137"/>
                    </a:srgbClr>
                  </a:outerShdw>
                </a:effectLst>
              </a:rPr>
              <a:t>Русі-Тріозона</a:t>
            </a:r>
            <a:r>
              <a:rPr lang="uk-UA" sz="1400" dirty="0" smtClean="0">
                <a:solidFill>
                  <a:srgbClr val="FFFF00"/>
                </a:solidFill>
                <a:effectLst>
                  <a:outerShdw blurRad="38100" dist="38100" dir="2700000" algn="tl">
                    <a:srgbClr val="000000">
                      <a:alpha val="43137"/>
                    </a:srgbClr>
                  </a:outerShdw>
                </a:effectLst>
              </a:rPr>
              <a:t> та ін. Особливо цікаве співіснування класицизму Давида, найкращого представника </a:t>
            </a:r>
            <a:r>
              <a:rPr lang="uk-UA" sz="1400" dirty="0" smtClean="0">
                <a:solidFill>
                  <a:srgbClr val="FFFF00"/>
                </a:solidFill>
                <a:effectLst>
                  <a:outerShdw blurRad="38100" dist="38100" dir="2700000" algn="tl">
                    <a:srgbClr val="000000">
                      <a:alpha val="43137"/>
                    </a:srgbClr>
                  </a:outerShdw>
                </a:effectLst>
              </a:rPr>
              <a:t>некласицизму</a:t>
            </a:r>
            <a:r>
              <a:rPr lang="uk-UA" sz="1400" dirty="0" smtClean="0">
                <a:solidFill>
                  <a:srgbClr val="FFFF00"/>
                </a:solidFill>
                <a:effectLst>
                  <a:outerShdw blurRad="38100" dist="38100" dir="2700000" algn="tl">
                    <a:srgbClr val="000000">
                      <a:alpha val="43137"/>
                    </a:srgbClr>
                  </a:outerShdw>
                </a:effectLst>
              </a:rPr>
              <a:t> в мистецтві тієї доби, з творами відвертого прихильника рококо Жана-Оноре </a:t>
            </a:r>
            <a:r>
              <a:rPr lang="uk-UA" sz="1400" dirty="0" smtClean="0">
                <a:solidFill>
                  <a:srgbClr val="FFFF00"/>
                </a:solidFill>
                <a:effectLst>
                  <a:outerShdw blurRad="38100" dist="38100" dir="2700000" algn="tl">
                    <a:srgbClr val="000000">
                      <a:alpha val="43137"/>
                    </a:srgbClr>
                  </a:outerShdw>
                </a:effectLst>
              </a:rPr>
              <a:t>Фраґонара</a:t>
            </a:r>
            <a:r>
              <a:rPr lang="uk-UA" sz="1400" dirty="0" smtClean="0">
                <a:solidFill>
                  <a:srgbClr val="FFFF00"/>
                </a:solidFill>
                <a:effectLst>
                  <a:outerShdw blurRad="38100" dist="38100" dir="2700000" algn="tl">
                    <a:srgbClr val="000000">
                      <a:alpha val="43137"/>
                    </a:srgbClr>
                  </a:outerShdw>
                </a:effectLst>
              </a:rPr>
              <a:t> ( 1732-1806 ).</a:t>
            </a:r>
            <a:endParaRPr lang="uk-UA" sz="1400"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avid_04.jpg"/>
          <p:cNvPicPr>
            <a:picLocks noChangeAspect="1"/>
          </p:cNvPicPr>
          <p:nvPr/>
        </p:nvPicPr>
        <p:blipFill>
          <a:blip r:embed="rId2"/>
          <a:stretch>
            <a:fillRect/>
          </a:stretch>
        </p:blipFill>
        <p:spPr>
          <a:xfrm>
            <a:off x="857224" y="0"/>
            <a:ext cx="6943743" cy="5446073"/>
          </a:xfrm>
          <a:prstGeom prst="rect">
            <a:avLst/>
          </a:prstGeom>
        </p:spPr>
      </p:pic>
      <p:sp>
        <p:nvSpPr>
          <p:cNvPr id="7" name="Прямоугольник 6"/>
          <p:cNvSpPr/>
          <p:nvPr/>
        </p:nvSpPr>
        <p:spPr>
          <a:xfrm>
            <a:off x="2214546" y="5715016"/>
            <a:ext cx="4572000" cy="646331"/>
          </a:xfrm>
          <a:prstGeom prst="rect">
            <a:avLst/>
          </a:prstGeom>
        </p:spPr>
        <p:txBody>
          <a:bodyPr>
            <a:spAutoFit/>
          </a:bodyPr>
          <a:lstStyle/>
          <a:p>
            <a:r>
              <a:rPr lang="ru-RU" i="1" dirty="0" smtClean="0">
                <a:solidFill>
                  <a:srgbClr val="FF0000"/>
                </a:solidFill>
                <a:effectLst>
                  <a:outerShdw blurRad="38100" dist="38100" dir="2700000" algn="tl">
                    <a:srgbClr val="000000">
                      <a:alpha val="43137"/>
                    </a:srgbClr>
                  </a:outerShdw>
                </a:effectLst>
                <a:latin typeface="Comic Sans MS" pitchFamily="66" charset="0"/>
              </a:rPr>
              <a:t>Жак - </a:t>
            </a:r>
            <a:r>
              <a:rPr lang="ru-RU" i="1" dirty="0" smtClean="0">
                <a:solidFill>
                  <a:srgbClr val="FF0000"/>
                </a:solidFill>
                <a:effectLst>
                  <a:outerShdw blurRad="38100" dist="38100" dir="2700000" algn="tl">
                    <a:srgbClr val="000000">
                      <a:alpha val="43137"/>
                    </a:srgbClr>
                  </a:outerShdw>
                </a:effectLst>
                <a:latin typeface="Comic Sans MS" pitchFamily="66" charset="0"/>
              </a:rPr>
              <a:t>Луї</a:t>
            </a:r>
            <a:r>
              <a:rPr lang="ru-RU" i="1" dirty="0" smtClean="0">
                <a:solidFill>
                  <a:srgbClr val="FF0000"/>
                </a:solidFill>
                <a:effectLst>
                  <a:outerShdw blurRad="38100" dist="38100" dir="2700000" algn="tl">
                    <a:srgbClr val="000000">
                      <a:alpha val="43137"/>
                    </a:srgbClr>
                  </a:outerShdw>
                </a:effectLst>
                <a:latin typeface="Comic Sans MS" pitchFamily="66" charset="0"/>
              </a:rPr>
              <a:t>́ </a:t>
            </a:r>
            <a:r>
              <a:rPr lang="ru-RU" i="1" dirty="0" smtClean="0">
                <a:solidFill>
                  <a:srgbClr val="FF0000"/>
                </a:solidFill>
                <a:effectLst>
                  <a:outerShdw blurRad="38100" dist="38100" dir="2700000" algn="tl">
                    <a:srgbClr val="000000">
                      <a:alpha val="43137"/>
                    </a:srgbClr>
                  </a:outerShdw>
                </a:effectLst>
                <a:latin typeface="Comic Sans MS" pitchFamily="66" charset="0"/>
              </a:rPr>
              <a:t>Даві́д</a:t>
            </a:r>
            <a:r>
              <a:rPr lang="ru-RU" i="1" dirty="0" smtClean="0">
                <a:solidFill>
                  <a:srgbClr val="FF0000"/>
                </a:solidFill>
                <a:effectLst>
                  <a:outerShdw blurRad="38100" dist="38100" dir="2700000" algn="tl">
                    <a:srgbClr val="000000">
                      <a:alpha val="43137"/>
                    </a:srgbClr>
                  </a:outerShdw>
                </a:effectLst>
                <a:latin typeface="Comic Sans MS" pitchFamily="66" charset="0"/>
              </a:rPr>
              <a:t> -  "Клятва </a:t>
            </a:r>
            <a:r>
              <a:rPr lang="ru-RU" i="1" dirty="0" smtClean="0">
                <a:solidFill>
                  <a:srgbClr val="FF0000"/>
                </a:solidFill>
                <a:effectLst>
                  <a:outerShdw blurRad="38100" dist="38100" dir="2700000" algn="tl">
                    <a:srgbClr val="000000">
                      <a:alpha val="43137"/>
                    </a:srgbClr>
                  </a:outerShdw>
                </a:effectLst>
                <a:latin typeface="Comic Sans MS" pitchFamily="66" charset="0"/>
              </a:rPr>
              <a:t>Гораціїв</a:t>
            </a:r>
            <a:r>
              <a:rPr lang="ru-RU" i="1" dirty="0" smtClean="0">
                <a:solidFill>
                  <a:srgbClr val="FF0000"/>
                </a:solidFill>
                <a:effectLst>
                  <a:outerShdw blurRad="38100" dist="38100" dir="2700000" algn="tl">
                    <a:srgbClr val="000000">
                      <a:alpha val="43137"/>
                    </a:srgbClr>
                  </a:outerShdw>
                </a:effectLst>
                <a:latin typeface="Comic Sans MS" pitchFamily="66" charset="0"/>
              </a:rPr>
              <a:t>", 1784  Музей Лувр, Париж</a:t>
            </a:r>
            <a:endParaRPr lang="ru-RU" i="1" dirty="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i="1" dirty="0" smtClean="0">
                <a:solidFill>
                  <a:srgbClr val="00B0F0"/>
                </a:solidFill>
                <a:effectLst>
                  <a:outerShdw blurRad="38100" dist="38100" dir="2700000" algn="tl">
                    <a:srgbClr val="000000">
                      <a:alpha val="43137"/>
                    </a:srgbClr>
                  </a:outerShdw>
                </a:effectLst>
                <a:latin typeface="Comic Sans MS" pitchFamily="66" charset="0"/>
              </a:rPr>
              <a:t>Класицизм в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живопису</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Європи</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відомі</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представники</a:t>
            </a:r>
            <a:r>
              <a:rPr lang="ru-RU" sz="3600" i="1" dirty="0" smtClean="0">
                <a:solidFill>
                  <a:srgbClr val="00B0F0"/>
                </a:solidFill>
                <a:effectLst>
                  <a:outerShdw blurRad="38100" dist="38100" dir="2700000" algn="tl">
                    <a:srgbClr val="000000">
                      <a:alpha val="43137"/>
                    </a:srgbClr>
                  </a:outerShdw>
                </a:effectLst>
                <a:latin typeface="Comic Sans MS" pitchFamily="66" charset="0"/>
              </a:rPr>
              <a:t> </a:t>
            </a:r>
            <a:r>
              <a:rPr lang="ru-RU" sz="3600" i="1" dirty="0" smtClean="0">
                <a:solidFill>
                  <a:srgbClr val="00B0F0"/>
                </a:solidFill>
                <a:effectLst>
                  <a:outerShdw blurRad="38100" dist="38100" dir="2700000" algn="tl">
                    <a:srgbClr val="000000">
                      <a:alpha val="43137"/>
                    </a:srgbClr>
                  </a:outerShdw>
                </a:effectLst>
                <a:latin typeface="Comic Sans MS" pitchFamily="66" charset="0"/>
              </a:rPr>
              <a:t>)</a:t>
            </a:r>
            <a:endParaRPr lang="ru-RU" sz="3600" i="1" dirty="0">
              <a:solidFill>
                <a:srgbClr val="00B0F0"/>
              </a:solidFill>
              <a:effectLst>
                <a:outerShdw blurRad="38100" dist="38100" dir="2700000" algn="tl">
                  <a:srgbClr val="000000">
                    <a:alpha val="43137"/>
                  </a:srgbClr>
                </a:outerShdw>
              </a:effectLst>
              <a:latin typeface="Comic Sans MS" pitchFamily="66" charset="0"/>
            </a:endParaRPr>
          </a:p>
        </p:txBody>
      </p:sp>
      <p:sp>
        <p:nvSpPr>
          <p:cNvPr id="4" name="Прямоугольник 3"/>
          <p:cNvSpPr/>
          <p:nvPr/>
        </p:nvSpPr>
        <p:spPr>
          <a:xfrm>
            <a:off x="500034" y="1643050"/>
            <a:ext cx="7429552" cy="3139321"/>
          </a:xfrm>
          <a:prstGeom prst="rect">
            <a:avLst/>
          </a:prstGeom>
        </p:spPr>
        <p:txBody>
          <a:bodyPr wrap="square" numCol="1">
            <a:spAutoFit/>
          </a:bodyPr>
          <a:lstStyle/>
          <a:p>
            <a:pPr>
              <a:buFont typeface="Arial" pitchFamily="34" charset="0"/>
              <a:buChar char="•"/>
            </a:pPr>
            <a:r>
              <a:rPr lang="ru-RU" dirty="0" smtClean="0"/>
              <a:t>Жак-Луї</a:t>
            </a:r>
            <a:r>
              <a:rPr lang="ru-RU" dirty="0" smtClean="0"/>
              <a:t> </a:t>
            </a:r>
            <a:r>
              <a:rPr lang="ru-RU" dirty="0" smtClean="0"/>
              <a:t>Давід</a:t>
            </a:r>
            <a:r>
              <a:rPr lang="ru-RU" dirty="0" smtClean="0"/>
              <a:t> ( 1748-1825 ) , </a:t>
            </a:r>
            <a:r>
              <a:rPr lang="ru-RU" dirty="0" smtClean="0"/>
              <a:t>Франція</a:t>
            </a:r>
            <a:endParaRPr lang="ru-RU" dirty="0" smtClean="0"/>
          </a:p>
          <a:p>
            <a:pPr>
              <a:buFont typeface="Arial" pitchFamily="34" charset="0"/>
              <a:buChar char="•"/>
            </a:pPr>
            <a:r>
              <a:rPr lang="ru-RU" dirty="0" smtClean="0"/>
              <a:t>П'єр</a:t>
            </a:r>
            <a:r>
              <a:rPr lang="ru-RU" dirty="0" smtClean="0"/>
              <a:t> </a:t>
            </a:r>
            <a:r>
              <a:rPr lang="ru-RU" dirty="0" smtClean="0"/>
              <a:t>Нарсіс</a:t>
            </a:r>
            <a:r>
              <a:rPr lang="ru-RU" dirty="0" smtClean="0"/>
              <a:t> </a:t>
            </a:r>
            <a:r>
              <a:rPr lang="ru-RU" dirty="0" smtClean="0"/>
              <a:t>Герен</a:t>
            </a:r>
            <a:r>
              <a:rPr lang="ru-RU" dirty="0" smtClean="0"/>
              <a:t>( 1774-1833 )</a:t>
            </a:r>
          </a:p>
          <a:p>
            <a:pPr>
              <a:buFont typeface="Arial" pitchFamily="34" charset="0"/>
              <a:buChar char="•"/>
            </a:pPr>
            <a:r>
              <a:rPr lang="ru-RU" dirty="0" smtClean="0"/>
              <a:t>Антуан</a:t>
            </a:r>
            <a:r>
              <a:rPr lang="ru-RU" dirty="0" smtClean="0"/>
              <a:t> Жан </a:t>
            </a:r>
            <a:r>
              <a:rPr lang="ru-RU" dirty="0" smtClean="0"/>
              <a:t>Гро</a:t>
            </a:r>
            <a:r>
              <a:rPr lang="ru-RU" dirty="0" smtClean="0"/>
              <a:t> ( 1771-1835 )</a:t>
            </a:r>
          </a:p>
          <a:p>
            <a:pPr>
              <a:buFont typeface="Arial" pitchFamily="34" charset="0"/>
              <a:buChar char="•"/>
            </a:pPr>
            <a:r>
              <a:rPr lang="ru-RU" dirty="0" smtClean="0"/>
              <a:t>Гільом</a:t>
            </a:r>
            <a:r>
              <a:rPr lang="ru-RU" dirty="0" smtClean="0"/>
              <a:t> </a:t>
            </a:r>
            <a:r>
              <a:rPr lang="ru-RU" dirty="0" smtClean="0"/>
              <a:t>Гільон</a:t>
            </a:r>
            <a:r>
              <a:rPr lang="ru-RU" dirty="0" smtClean="0"/>
              <a:t> </a:t>
            </a:r>
            <a:r>
              <a:rPr lang="ru-RU" dirty="0" smtClean="0"/>
              <a:t>Летьєр</a:t>
            </a:r>
            <a:r>
              <a:rPr lang="ru-RU" dirty="0" smtClean="0"/>
              <a:t>( 1760-1832 )</a:t>
            </a:r>
          </a:p>
          <a:p>
            <a:pPr>
              <a:buFont typeface="Arial" pitchFamily="34" charset="0"/>
              <a:buChar char="•"/>
            </a:pPr>
            <a:r>
              <a:rPr lang="ru-RU" dirty="0" smtClean="0"/>
              <a:t>Жак </a:t>
            </a:r>
            <a:r>
              <a:rPr lang="ru-RU" dirty="0" smtClean="0"/>
              <a:t>Реаттю</a:t>
            </a:r>
            <a:r>
              <a:rPr lang="ru-RU" dirty="0" smtClean="0"/>
              <a:t> </a:t>
            </a:r>
            <a:r>
              <a:rPr lang="ru-RU" dirty="0" smtClean="0"/>
              <a:t>(</a:t>
            </a:r>
            <a:r>
              <a:rPr lang="en-AU" dirty="0" smtClean="0"/>
              <a:t>1760-1833 </a:t>
            </a:r>
            <a:r>
              <a:rPr lang="en-AU" dirty="0" smtClean="0"/>
              <a:t>)</a:t>
            </a:r>
          </a:p>
          <a:p>
            <a:pPr>
              <a:buFont typeface="Arial" pitchFamily="34" charset="0"/>
              <a:buChar char="•"/>
            </a:pPr>
            <a:r>
              <a:rPr lang="ru-RU" dirty="0" smtClean="0"/>
              <a:t>П'єр</a:t>
            </a:r>
            <a:r>
              <a:rPr lang="ru-RU" dirty="0" smtClean="0"/>
              <a:t> Поль </a:t>
            </a:r>
            <a:r>
              <a:rPr lang="ru-RU" dirty="0" smtClean="0"/>
              <a:t>Прюдон</a:t>
            </a:r>
            <a:r>
              <a:rPr lang="ru-RU" dirty="0" smtClean="0"/>
              <a:t> (1758-1823 )</a:t>
            </a:r>
          </a:p>
          <a:p>
            <a:pPr>
              <a:buFont typeface="Arial" pitchFamily="34" charset="0"/>
              <a:buChar char="•"/>
            </a:pPr>
            <a:r>
              <a:rPr lang="ru-RU" dirty="0" smtClean="0"/>
              <a:t>Ан-Луї</a:t>
            </a:r>
            <a:r>
              <a:rPr lang="ru-RU" dirty="0" smtClean="0"/>
              <a:t> </a:t>
            </a:r>
            <a:r>
              <a:rPr lang="ru-RU" dirty="0" smtClean="0"/>
              <a:t>Жироде</a:t>
            </a:r>
            <a:r>
              <a:rPr lang="ru-RU" dirty="0" smtClean="0"/>
              <a:t> де </a:t>
            </a:r>
            <a:r>
              <a:rPr lang="ru-RU" dirty="0" smtClean="0"/>
              <a:t>Русі-Тріозон</a:t>
            </a:r>
            <a:r>
              <a:rPr lang="ru-RU" dirty="0" smtClean="0"/>
              <a:t> ( 1767-1824 )</a:t>
            </a:r>
          </a:p>
          <a:p>
            <a:pPr algn="just">
              <a:buFont typeface="Arial" pitchFamily="34" charset="0"/>
              <a:buChar char="•"/>
            </a:pPr>
            <a:r>
              <a:rPr lang="ru-RU" dirty="0" smtClean="0"/>
              <a:t>Бенджамін</a:t>
            </a:r>
            <a:r>
              <a:rPr lang="ru-RU" dirty="0" smtClean="0"/>
              <a:t> Вест( 1738–1820 )</a:t>
            </a:r>
          </a:p>
          <a:p>
            <a:pPr>
              <a:buFont typeface="Arial" pitchFamily="34" charset="0"/>
              <a:buChar char="•"/>
            </a:pPr>
            <a:r>
              <a:rPr lang="ru-RU" dirty="0" smtClean="0"/>
              <a:t>Гевін</a:t>
            </a:r>
            <a:r>
              <a:rPr lang="ru-RU" dirty="0" smtClean="0"/>
              <a:t> </a:t>
            </a:r>
            <a:r>
              <a:rPr lang="ru-RU" dirty="0" smtClean="0"/>
              <a:t>Гамільтон</a:t>
            </a:r>
            <a:r>
              <a:rPr lang="ru-RU" dirty="0" smtClean="0"/>
              <a:t> ( 1723-1798 )</a:t>
            </a:r>
          </a:p>
          <a:p>
            <a:pPr>
              <a:buFont typeface="Arial" pitchFamily="34" charset="0"/>
              <a:buChar char="•"/>
            </a:pPr>
            <a:r>
              <a:rPr lang="ru-RU" dirty="0" smtClean="0"/>
              <a:t>Лосенко</a:t>
            </a:r>
            <a:r>
              <a:rPr lang="ru-RU" dirty="0" smtClean="0"/>
              <a:t> </a:t>
            </a:r>
            <a:r>
              <a:rPr lang="ru-RU" dirty="0" smtClean="0"/>
              <a:t> Антон  Павлович    ( </a:t>
            </a:r>
            <a:r>
              <a:rPr lang="ru-RU" dirty="0" smtClean="0"/>
              <a:t>1737–1773 ), </a:t>
            </a:r>
            <a:r>
              <a:rPr lang="ru-RU" dirty="0" smtClean="0"/>
              <a:t>Російська</a:t>
            </a:r>
            <a:r>
              <a:rPr lang="ru-RU" dirty="0" smtClean="0"/>
              <a:t> </a:t>
            </a:r>
            <a:r>
              <a:rPr lang="ru-RU" dirty="0" smtClean="0"/>
              <a:t>Імперія</a:t>
            </a:r>
            <a:endParaRPr lang="ru-RU" dirty="0" smtClean="0"/>
          </a:p>
          <a:p>
            <a:pPr>
              <a:buFont typeface="Arial" pitchFamily="34" charset="0"/>
              <a:buChar char="•"/>
            </a:pPr>
            <a:r>
              <a:rPr lang="ru-RU" dirty="0" smtClean="0"/>
              <a:t>Помпео</a:t>
            </a:r>
            <a:r>
              <a:rPr lang="ru-RU" dirty="0" smtClean="0"/>
              <a:t> </a:t>
            </a:r>
            <a:r>
              <a:rPr lang="ru-RU" dirty="0" smtClean="0"/>
              <a:t>Батоні</a:t>
            </a:r>
            <a:r>
              <a:rPr lang="ru-RU" dirty="0" smtClean="0"/>
              <a:t>( 1708-1787 ), </a:t>
            </a:r>
            <a:r>
              <a:rPr lang="ru-RU" dirty="0" smtClean="0"/>
              <a:t>Італія</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A%E0%F0%EB%EE %CA%F0%E8%E2%E5%EB%EB%E8-%C0%EB%F2%E0%F0%ED%FB%E9 %EF%EE%EB%E8%EF%F2%E8%F5 %EF%F0%E8%F5%EE%E4%F1%EA%EE%E9 %F6%E5%F0%EA%E2%E8 %E2 %.jpg"/>
          <p:cNvPicPr>
            <a:picLocks noChangeAspect="1"/>
          </p:cNvPicPr>
          <p:nvPr/>
        </p:nvPicPr>
        <p:blipFill>
          <a:blip r:embed="rId2" cstate="print"/>
          <a:stretch>
            <a:fillRect/>
          </a:stretch>
        </p:blipFill>
        <p:spPr>
          <a:xfrm>
            <a:off x="0" y="0"/>
            <a:ext cx="2206415" cy="4433911"/>
          </a:xfrm>
          <a:prstGeom prst="rect">
            <a:avLst/>
          </a:prstGeom>
        </p:spPr>
      </p:pic>
      <p:pic>
        <p:nvPicPr>
          <p:cNvPr id="5" name="Рисунок 4" descr="0_74fe0_d41aaa21_orig.jpg"/>
          <p:cNvPicPr>
            <a:picLocks noChangeAspect="1"/>
          </p:cNvPicPr>
          <p:nvPr/>
        </p:nvPicPr>
        <p:blipFill>
          <a:blip r:embed="rId3" cstate="print"/>
          <a:stretch>
            <a:fillRect/>
          </a:stretch>
        </p:blipFill>
        <p:spPr>
          <a:xfrm>
            <a:off x="6786546" y="0"/>
            <a:ext cx="2357454" cy="3881941"/>
          </a:xfrm>
          <a:prstGeom prst="rect">
            <a:avLst/>
          </a:prstGeom>
        </p:spPr>
      </p:pic>
      <p:pic>
        <p:nvPicPr>
          <p:cNvPr id="6" name="Рисунок 5" descr="Canaletto_(II)_007_OBNP2009-Y01341.jpg"/>
          <p:cNvPicPr>
            <a:picLocks noChangeAspect="1"/>
          </p:cNvPicPr>
          <p:nvPr/>
        </p:nvPicPr>
        <p:blipFill>
          <a:blip r:embed="rId4" cstate="print"/>
          <a:stretch>
            <a:fillRect/>
          </a:stretch>
        </p:blipFill>
        <p:spPr>
          <a:xfrm>
            <a:off x="2214546" y="0"/>
            <a:ext cx="4592399" cy="3500438"/>
          </a:xfrm>
          <a:prstGeom prst="rect">
            <a:avLst/>
          </a:prstGeom>
        </p:spPr>
      </p:pic>
      <p:pic>
        <p:nvPicPr>
          <p:cNvPr id="7" name="Рисунок 6" descr="canal202.jpg"/>
          <p:cNvPicPr>
            <a:picLocks noChangeAspect="1"/>
          </p:cNvPicPr>
          <p:nvPr/>
        </p:nvPicPr>
        <p:blipFill>
          <a:blip r:embed="rId5"/>
          <a:stretch>
            <a:fillRect/>
          </a:stretch>
        </p:blipFill>
        <p:spPr>
          <a:xfrm>
            <a:off x="2214546" y="3500438"/>
            <a:ext cx="4537974" cy="3072959"/>
          </a:xfrm>
          <a:prstGeom prst="rect">
            <a:avLst/>
          </a:prstGeom>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145</TotalTime>
  <Words>1597</Words>
  <PresentationFormat>Экран (4:3)</PresentationFormat>
  <Paragraphs>66</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Слайд 1</vt:lpstr>
      <vt:lpstr>Класици́зм — напрям в  європейському мистецтві, який уперше заявив про себе в  італійській культурі  XVI - го ст. Найбільшого розквиту досягає у Франції (XVII ст.). Певною мірою притаманний мистецтву усіх країн європи, у деяких зберігав свої позиції аж до першої чверті  XIX ст.      </vt:lpstr>
      <vt:lpstr>Слайд 3</vt:lpstr>
      <vt:lpstr>Слайд 4</vt:lpstr>
      <vt:lpstr>Слайд 5</vt:lpstr>
      <vt:lpstr>Класицизм у Франції XVIII ст. </vt:lpstr>
      <vt:lpstr>Слайд 7</vt:lpstr>
      <vt:lpstr>Класицизм в живопису Європи     ( відомі   представники )</vt:lpstr>
      <vt:lpstr>Слайд 9</vt:lpstr>
      <vt:lpstr>Слайд 10</vt:lpstr>
      <vt:lpstr>Класицизм в архітектурі  України</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Класици́зм — напрям в  європейському мистецтві, який уперше заявив про себе в  італійській культурі  XVI - го ст. Найбільшого розквиту досягає у Франції (XVII ст.). Певною мірою притаманний мистецтву усіх країн європи, у деяких зберігав свої позиції аж до першої чверті  XIX ст.      </dc:title>
  <cp:lastModifiedBy>Admin</cp:lastModifiedBy>
  <cp:revision>16</cp:revision>
  <dcterms:modified xsi:type="dcterms:W3CDTF">2011-12-25T12:52:11Z</dcterms:modified>
</cp:coreProperties>
</file>