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2" r:id="rId3"/>
    <p:sldId id="257" r:id="rId4"/>
    <p:sldId id="259" r:id="rId5"/>
    <p:sldId id="260" r:id="rId6"/>
    <p:sldId id="261" r:id="rId7"/>
    <p:sldId id="258"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8AD28D"/>
    <a:srgbClr val="2A6C2D"/>
    <a:srgbClr val="08080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20.05.2014</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20.05.2014</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20.05.2014</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20.05.2014</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20.05.2014</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20.05.2014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20.05.2014</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20.05.2014</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20.05.2014</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20.05.2014</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1214422"/>
            <a:ext cx="8643998" cy="76944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ru-RU" dirty="0" smtClean="0"/>
              <a:t>                      </a:t>
            </a:r>
            <a:r>
              <a:rPr lang="ru-RU" sz="4400" dirty="0" smtClean="0">
                <a:solidFill>
                  <a:srgbClr val="D60093"/>
                </a:solidFill>
              </a:rPr>
              <a:t>Ласточкино гнездо</a:t>
            </a:r>
            <a:endParaRPr lang="ru-RU" sz="4400" dirty="0">
              <a:solidFill>
                <a:srgbClr val="D60093"/>
              </a:solidFill>
            </a:endParaRPr>
          </a:p>
        </p:txBody>
      </p:sp>
      <p:pic>
        <p:nvPicPr>
          <p:cNvPr id="5" name="Рисунок 4" descr="swallow_nest31.jpg"/>
          <p:cNvPicPr>
            <a:picLocks noChangeAspect="1"/>
          </p:cNvPicPr>
          <p:nvPr/>
        </p:nvPicPr>
        <p:blipFill>
          <a:blip r:embed="rId2"/>
          <a:stretch>
            <a:fillRect/>
          </a:stretch>
        </p:blipFill>
        <p:spPr>
          <a:xfrm>
            <a:off x="1714480" y="2714620"/>
            <a:ext cx="5286396" cy="3500463"/>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71480"/>
            <a:ext cx="4714876" cy="6000792"/>
          </a:xfrm>
        </p:spPr>
        <p:txBody>
          <a:bodyPr>
            <a:noAutofit/>
          </a:bodyPr>
          <a:lstStyle/>
          <a:p>
            <a:r>
              <a:rPr lang="ru-RU" sz="1800" dirty="0" smtClean="0">
                <a:solidFill>
                  <a:srgbClr val="D60093"/>
                </a:solidFill>
                <a:effectLst/>
              </a:rPr>
              <a:t>Ласточкино гнездо На Аврориной скале мыса Ай-Тодор, нависая над морем, стоит необыкновенно красивый замок, ставший своеобразным символом Крыма Ласточкино гнездо. Он действительно как гнездо ласточки, отважно завис, прилепившись на самом краю 38 метровой скалы, господствующей над всем берегом между Мисхором и Ливадией. Небольшой замок в готическом стиле, привлекает нескончаемый поток туристов. Здесь всегда людно, множество желающих полюбоваться видами, затаив дыхание, заглянуть вниз, испытав головокружительное чувство высоты и сфотографироваться на чудесном фоне, отрывающемся со смотровой площадки.</a:t>
            </a:r>
            <a:endParaRPr lang="ru-RU" sz="1800" dirty="0">
              <a:solidFill>
                <a:srgbClr val="D60093"/>
              </a:solidFill>
              <a:effectLst/>
            </a:endParaRPr>
          </a:p>
        </p:txBody>
      </p:sp>
      <p:pic>
        <p:nvPicPr>
          <p:cNvPr id="4" name="Рисунок 3" descr="img0.jpg"/>
          <p:cNvPicPr>
            <a:picLocks noChangeAspect="1"/>
          </p:cNvPicPr>
          <p:nvPr/>
        </p:nvPicPr>
        <p:blipFill>
          <a:blip r:embed="rId2"/>
          <a:stretch>
            <a:fillRect/>
          </a:stretch>
        </p:blipFill>
        <p:spPr>
          <a:xfrm>
            <a:off x="5072066" y="500042"/>
            <a:ext cx="3486150" cy="5143500"/>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1571636"/>
          </a:xfrm>
        </p:spPr>
        <p:txBody>
          <a:bodyPr>
            <a:normAutofit/>
          </a:bodyPr>
          <a:lstStyle/>
          <a:p>
            <a:r>
              <a:rPr lang="ru-RU" sz="2400" dirty="0" smtClean="0"/>
              <a:t>Романтический  замок,которий своими размерами полностью отвечает названию «Ласточкино гнездо» .Хотя сам автор называл его Палацем любви…</a:t>
            </a:r>
            <a:endParaRPr lang="ru-RU" sz="2400" dirty="0"/>
          </a:p>
        </p:txBody>
      </p:sp>
      <p:pic>
        <p:nvPicPr>
          <p:cNvPr id="5" name="Рисунок 4" descr="lg20.jpg"/>
          <p:cNvPicPr>
            <a:picLocks noChangeAspect="1"/>
          </p:cNvPicPr>
          <p:nvPr/>
        </p:nvPicPr>
        <p:blipFill>
          <a:blip r:embed="rId2"/>
          <a:stretch>
            <a:fillRect/>
          </a:stretch>
        </p:blipFill>
        <p:spPr>
          <a:xfrm>
            <a:off x="1714480" y="2714620"/>
            <a:ext cx="5000660" cy="3565928"/>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amond(in)">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67494"/>
            <a:ext cx="8572560" cy="3375820"/>
          </a:xfrm>
        </p:spPr>
        <p:txBody>
          <a:bodyPr>
            <a:normAutofit fontScale="90000"/>
          </a:bodyPr>
          <a:lstStyle/>
          <a:p>
            <a:r>
              <a:rPr lang="ru-RU" sz="1600" dirty="0" smtClean="0"/>
              <a:t>В 1912 году был построен миниатюрный готический замок 12-метровой высоты на фундаменте шириной 10 и длиной 20 метров. В начале Первой мировой войны прозорливый барон фон Штенгель быстро продал строение купцу Шелапутину под ресторан, а сам спешно отбыл в Германию. Ресторан «</a:t>
            </a:r>
            <a:r>
              <a:rPr lang="ru-RU" sz="1600" b="1" dirty="0" smtClean="0"/>
              <a:t>Ласточкино гнездо</a:t>
            </a:r>
            <a:r>
              <a:rPr lang="ru-RU" sz="1600" dirty="0" smtClean="0"/>
              <a:t>» не принес купцу особых доходов.</a:t>
            </a:r>
            <a:br>
              <a:rPr lang="ru-RU" sz="1600" dirty="0" smtClean="0"/>
            </a:br>
            <a:r>
              <a:rPr lang="ru-RU" sz="1600" dirty="0" smtClean="0"/>
              <a:t>В 1927 году в Крыму в районе Ялты случилось довольно крупное землетрясение. Самого замка землятресение почти не побеспокоило, но шпили все же упали в море. Однако второй его толчок силой в 9 баллов прошил глубокой косой трещиной скалу под замком «</a:t>
            </a:r>
            <a:r>
              <a:rPr lang="ru-RU" sz="1600" b="1" dirty="0" smtClean="0"/>
              <a:t>Ласточкино гнездо</a:t>
            </a:r>
            <a:r>
              <a:rPr lang="ru-RU" sz="1600" dirty="0" smtClean="0"/>
              <a:t>». Рядом со зданием был разбит сад, который в результате землетрясения весь ушел в море. После реконструкции строение вновь открылось для посещения. В настоящее время внутри расположен ресторан «</a:t>
            </a:r>
            <a:r>
              <a:rPr lang="ru-RU" sz="1600" b="1" dirty="0" smtClean="0"/>
              <a:t>Ласточкино гнездо</a:t>
            </a:r>
            <a:r>
              <a:rPr lang="ru-RU" sz="1600" dirty="0" smtClean="0"/>
              <a:t>».</a:t>
            </a:r>
            <a:br>
              <a:rPr lang="ru-RU" sz="1600" dirty="0" smtClean="0"/>
            </a:br>
            <a:r>
              <a:rPr lang="ru-RU" sz="1600" dirty="0" smtClean="0"/>
              <a:t>Надежный причал внизу, в бухте, позволяет швартоваться теплоходам местного сообщения даже в 4-балльный шторм, когда закрыты соседние «Золотой пляж» и «Мисхор».</a:t>
            </a:r>
            <a:endParaRPr lang="ru-RU" sz="1600" dirty="0"/>
          </a:p>
        </p:txBody>
      </p:sp>
      <p:pic>
        <p:nvPicPr>
          <p:cNvPr id="6" name="Рисунок 5" descr="swallow_nest08_s.jpg"/>
          <p:cNvPicPr>
            <a:picLocks noChangeAspect="1"/>
          </p:cNvPicPr>
          <p:nvPr/>
        </p:nvPicPr>
        <p:blipFill>
          <a:blip r:embed="rId2"/>
          <a:stretch>
            <a:fillRect/>
          </a:stretch>
        </p:blipFill>
        <p:spPr>
          <a:xfrm>
            <a:off x="1643042" y="3571876"/>
            <a:ext cx="3000375" cy="2286000"/>
          </a:xfrm>
          <a:prstGeom prst="roundRect">
            <a:avLst>
              <a:gd name="adj" fmla="val 8594"/>
            </a:avLst>
          </a:prstGeom>
          <a:solidFill>
            <a:srgbClr val="FFFFFF">
              <a:shade val="85000"/>
            </a:srgbClr>
          </a:solidFill>
          <a:ln>
            <a:noFill/>
          </a:ln>
          <a:effectLst>
            <a:glow rad="139700">
              <a:schemeClr val="accent1">
                <a:satMod val="175000"/>
                <a:alpha val="40000"/>
              </a:schemeClr>
            </a:glow>
            <a:reflection blurRad="12700" stA="38000" endPos="28000" dist="5000" dir="5400000" sy="-100000" algn="bl" rotWithShape="0"/>
          </a:effectLst>
        </p:spPr>
      </p:pic>
      <p:pic>
        <p:nvPicPr>
          <p:cNvPr id="7" name="Рисунок 6" descr="swallow_nest07_s.jpg"/>
          <p:cNvPicPr>
            <a:picLocks noChangeAspect="1"/>
          </p:cNvPicPr>
          <p:nvPr/>
        </p:nvPicPr>
        <p:blipFill>
          <a:blip r:embed="rId3"/>
          <a:stretch>
            <a:fillRect/>
          </a:stretch>
        </p:blipFill>
        <p:spPr>
          <a:xfrm>
            <a:off x="4857752" y="3571876"/>
            <a:ext cx="3000375" cy="2286000"/>
          </a:xfrm>
          <a:prstGeom prst="roundRect">
            <a:avLst>
              <a:gd name="adj" fmla="val 8594"/>
            </a:avLst>
          </a:prstGeom>
          <a:solidFill>
            <a:srgbClr val="FFFFFF">
              <a:shade val="85000"/>
            </a:srgbClr>
          </a:solidFill>
          <a:ln>
            <a:noFill/>
          </a:ln>
          <a:effectLst>
            <a:glow rad="139700">
              <a:schemeClr val="accent1">
                <a:satMod val="175000"/>
                <a:alpha val="40000"/>
              </a:schemeClr>
            </a:glow>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ppt_x</p:attrName>
                                        </p:attrNameLst>
                                      </p:cBhvr>
                                      <p:tavLst>
                                        <p:tav tm="0">
                                          <p:val>
                                            <p:strVal val="#ppt_x-.2"/>
                                          </p:val>
                                        </p:tav>
                                        <p:tav tm="100000">
                                          <p:val>
                                            <p:strVal val="#ppt_x"/>
                                          </p:val>
                                        </p:tav>
                                      </p:tavLst>
                                    </p:anim>
                                    <p:anim calcmode="lin" valueType="num">
                                      <p:cBhvr>
                                        <p:cTn id="1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ppt_x</p:attrName>
                                        </p:attrNameLst>
                                      </p:cBhvr>
                                      <p:tavLst>
                                        <p:tav tm="0">
                                          <p:val>
                                            <p:strVal val="#ppt_x-.2"/>
                                          </p:val>
                                        </p:tav>
                                        <p:tav tm="100000">
                                          <p:val>
                                            <p:strVal val="#ppt_x"/>
                                          </p:val>
                                        </p:tav>
                                      </p:tavLst>
                                    </p:anim>
                                    <p:anim calcmode="lin" valueType="num">
                                      <p:cBhvr>
                                        <p:cTn id="20"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67494"/>
            <a:ext cx="8643998" cy="2447126"/>
          </a:xfrm>
        </p:spPr>
        <p:txBody>
          <a:bodyPr>
            <a:noAutofit/>
          </a:bodyPr>
          <a:lstStyle/>
          <a:p>
            <a:r>
              <a:rPr lang="ru-RU" sz="2000" dirty="0" smtClean="0"/>
              <a:t>«</a:t>
            </a:r>
            <a:r>
              <a:rPr lang="ru-RU" sz="2000" b="1" dirty="0" smtClean="0"/>
              <a:t>Ласточкино гнездо</a:t>
            </a:r>
            <a:r>
              <a:rPr lang="ru-RU" sz="2000" dirty="0" smtClean="0"/>
              <a:t>» является визитной карточкой Крыма. На многих фотографиях, открытках, визитках и т.д. можно встретиться с восхитительным изображением данного замка в разное время суток. Популярность этим местам придали отснятые здесь эпизоды незабываемого фильма «Человек-амфибия». Именно под этой скалой находилось «логово» «морского дьявола» Ихтиандра! В этих же скалах Станислав Говорухин снимал фильм «Десять негритят».</a:t>
            </a:r>
            <a:endParaRPr lang="ru-RU" sz="2000" dirty="0"/>
          </a:p>
        </p:txBody>
      </p:sp>
      <p:pic>
        <p:nvPicPr>
          <p:cNvPr id="4" name="Рисунок 3" descr="swallow_nest13_s.jpg"/>
          <p:cNvPicPr>
            <a:picLocks noChangeAspect="1"/>
          </p:cNvPicPr>
          <p:nvPr/>
        </p:nvPicPr>
        <p:blipFill>
          <a:blip r:embed="rId2"/>
          <a:stretch>
            <a:fillRect/>
          </a:stretch>
        </p:blipFill>
        <p:spPr>
          <a:xfrm>
            <a:off x="2285984" y="2714620"/>
            <a:ext cx="4357718" cy="3643338"/>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Это чудо земное!!!!!</a:t>
            </a:r>
            <a:endParaRPr lang="ru-RU" dirty="0"/>
          </a:p>
        </p:txBody>
      </p:sp>
      <p:pic>
        <p:nvPicPr>
          <p:cNvPr id="3" name="Рисунок 2" descr="img17.jpg"/>
          <p:cNvPicPr>
            <a:picLocks noChangeAspect="1"/>
          </p:cNvPicPr>
          <p:nvPr/>
        </p:nvPicPr>
        <p:blipFill>
          <a:blip r:embed="rId2"/>
          <a:stretch>
            <a:fillRect/>
          </a:stretch>
        </p:blipFill>
        <p:spPr>
          <a:xfrm>
            <a:off x="928663" y="1285860"/>
            <a:ext cx="3357586" cy="2518189"/>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pic>
        <p:nvPicPr>
          <p:cNvPr id="4" name="Рисунок 3" descr="img28.jpg"/>
          <p:cNvPicPr>
            <a:picLocks noChangeAspect="1"/>
          </p:cNvPicPr>
          <p:nvPr/>
        </p:nvPicPr>
        <p:blipFill>
          <a:blip r:embed="rId3"/>
          <a:stretch>
            <a:fillRect/>
          </a:stretch>
        </p:blipFill>
        <p:spPr>
          <a:xfrm>
            <a:off x="6286512" y="1214422"/>
            <a:ext cx="2428892" cy="5357850"/>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pic>
        <p:nvPicPr>
          <p:cNvPr id="5" name="Рисунок 4" descr="img26.jpg"/>
          <p:cNvPicPr>
            <a:picLocks noChangeAspect="1"/>
          </p:cNvPicPr>
          <p:nvPr/>
        </p:nvPicPr>
        <p:blipFill>
          <a:blip r:embed="rId4"/>
          <a:stretch>
            <a:fillRect/>
          </a:stretch>
        </p:blipFill>
        <p:spPr>
          <a:xfrm>
            <a:off x="928662" y="3786190"/>
            <a:ext cx="3357586" cy="2857526"/>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pic>
        <p:nvPicPr>
          <p:cNvPr id="6" name="Рисунок 5" descr="swallow_nest13_s.jpg"/>
          <p:cNvPicPr>
            <a:picLocks noChangeAspect="1"/>
          </p:cNvPicPr>
          <p:nvPr/>
        </p:nvPicPr>
        <p:blipFill>
          <a:blip r:embed="rId5"/>
          <a:stretch>
            <a:fillRect/>
          </a:stretch>
        </p:blipFill>
        <p:spPr>
          <a:xfrm>
            <a:off x="4286248" y="1214422"/>
            <a:ext cx="2000250" cy="5429288"/>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
                                        <p:tgtEl>
                                          <p:spTgt spid="4"/>
                                        </p:tgtEl>
                                      </p:cBhvr>
                                    </p:animEffect>
                                    <p:anim calcmode="lin" valueType="num">
                                      <p:cBhvr>
                                        <p:cTn id="13" dur="400" fill="hold"/>
                                        <p:tgtEl>
                                          <p:spTgt spid="4"/>
                                        </p:tgtEl>
                                        <p:attrNameLst>
                                          <p:attrName>ppt_x</p:attrName>
                                        </p:attrNameLst>
                                      </p:cBhvr>
                                      <p:tavLst>
                                        <p:tav tm="0">
                                          <p:val>
                                            <p:strVal val="#ppt_x"/>
                                          </p:val>
                                        </p:tav>
                                        <p:tav tm="100000">
                                          <p:val>
                                            <p:strVal val="#ppt_x"/>
                                          </p:val>
                                        </p:tav>
                                      </p:tavLst>
                                    </p:anim>
                                    <p:anim calcmode="lin" valueType="num">
                                      <p:cBhvr>
                                        <p:cTn id="14" dur="400" fill="hold"/>
                                        <p:tgtEl>
                                          <p:spTgt spid="4"/>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3"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
                                        <p:tgtEl>
                                          <p:spTgt spid="6"/>
                                        </p:tgtEl>
                                      </p:cBhvr>
                                    </p:animEffect>
                                    <p:anim calcmode="lin" valueType="num">
                                      <p:cBhvr>
                                        <p:cTn id="22" dur="400" fill="hold"/>
                                        <p:tgtEl>
                                          <p:spTgt spid="6"/>
                                        </p:tgtEl>
                                        <p:attrNameLst>
                                          <p:attrName>ppt_x</p:attrName>
                                        </p:attrNameLst>
                                      </p:cBhvr>
                                      <p:tavLst>
                                        <p:tav tm="0">
                                          <p:val>
                                            <p:strVal val="#ppt_x"/>
                                          </p:val>
                                        </p:tav>
                                        <p:tav tm="100000">
                                          <p:val>
                                            <p:strVal val="#ppt_x"/>
                                          </p:val>
                                        </p:tav>
                                      </p:tavLst>
                                    </p:anim>
                                    <p:anim calcmode="lin" valueType="num">
                                      <p:cBhvr>
                                        <p:cTn id="23" dur="400" fill="hold"/>
                                        <p:tgtEl>
                                          <p:spTgt spid="6"/>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3"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
                                        <p:tgtEl>
                                          <p:spTgt spid="5"/>
                                        </p:tgtEl>
                                      </p:cBhvr>
                                    </p:animEffect>
                                    <p:anim calcmode="lin" valueType="num">
                                      <p:cBhvr>
                                        <p:cTn id="31" dur="400" fill="hold"/>
                                        <p:tgtEl>
                                          <p:spTgt spid="5"/>
                                        </p:tgtEl>
                                        <p:attrNameLst>
                                          <p:attrName>ppt_x</p:attrName>
                                        </p:attrNameLst>
                                      </p:cBhvr>
                                      <p:tavLst>
                                        <p:tav tm="0">
                                          <p:val>
                                            <p:strVal val="#ppt_x"/>
                                          </p:val>
                                        </p:tav>
                                        <p:tav tm="100000">
                                          <p:val>
                                            <p:strVal val="#ppt_x"/>
                                          </p:val>
                                        </p:tav>
                                      </p:tavLst>
                                    </p:anim>
                                    <p:anim calcmode="lin" valueType="num">
                                      <p:cBhvr>
                                        <p:cTn id="32" dur="400" fill="hold"/>
                                        <p:tgtEl>
                                          <p:spTgt spid="5"/>
                                        </p:tgtEl>
                                        <p:attrNameLst>
                                          <p:attrName>ppt_y</p:attrName>
                                        </p:attrNameLst>
                                      </p:cBhvr>
                                      <p:tavLst>
                                        <p:tav tm="0">
                                          <p:val>
                                            <p:strVal val="#ppt_y+0.31"/>
                                          </p:val>
                                        </p:tav>
                                        <p:tav tm="100000">
                                          <p:val>
                                            <p:strVal val="#ppt_y+0.31"/>
                                          </p:val>
                                        </p:tav>
                                      </p:tavLst>
                                    </p:anim>
                                    <p:anim calcmode="lin" valueType="num">
                                      <p:cBhvr>
                                        <p:cTn id="33" dur="600" decel="50000" fill="hold">
                                          <p:stCondLst>
                                            <p:cond delay="400"/>
                                          </p:stCondLst>
                                        </p:cTn>
                                        <p:tgtEl>
                                          <p:spTgt spid="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4" dur="600" decel="50000" fill="hold">
                                          <p:stCondLst>
                                            <p:cond delay="400"/>
                                          </p:stCondLst>
                                        </p:cTn>
                                        <p:tgtEl>
                                          <p:spTgt spid="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3"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fade">
                                      <p:cBhvr>
                                        <p:cTn id="39" dur="100"/>
                                        <p:tgtEl>
                                          <p:spTgt spid="3"/>
                                        </p:tgtEl>
                                      </p:cBhvr>
                                    </p:animEffect>
                                    <p:anim calcmode="lin" valueType="num">
                                      <p:cBhvr>
                                        <p:cTn id="40" dur="400" fill="hold"/>
                                        <p:tgtEl>
                                          <p:spTgt spid="3"/>
                                        </p:tgtEl>
                                        <p:attrNameLst>
                                          <p:attrName>ppt_x</p:attrName>
                                        </p:attrNameLst>
                                      </p:cBhvr>
                                      <p:tavLst>
                                        <p:tav tm="0">
                                          <p:val>
                                            <p:strVal val="#ppt_x"/>
                                          </p:val>
                                        </p:tav>
                                        <p:tav tm="100000">
                                          <p:val>
                                            <p:strVal val="#ppt_x"/>
                                          </p:val>
                                        </p:tav>
                                      </p:tavLst>
                                    </p:anim>
                                    <p:anim calcmode="lin" valueType="num">
                                      <p:cBhvr>
                                        <p:cTn id="41" dur="400" fill="hold"/>
                                        <p:tgtEl>
                                          <p:spTgt spid="3"/>
                                        </p:tgtEl>
                                        <p:attrNameLst>
                                          <p:attrName>ppt_y</p:attrName>
                                        </p:attrNameLst>
                                      </p:cBhvr>
                                      <p:tavLst>
                                        <p:tav tm="0">
                                          <p:val>
                                            <p:strVal val="#ppt_y+0.31"/>
                                          </p:val>
                                        </p:tav>
                                        <p:tav tm="100000">
                                          <p:val>
                                            <p:strVal val="#ppt_y+0.31"/>
                                          </p:val>
                                        </p:tav>
                                      </p:tavLst>
                                    </p:anim>
                                    <p:anim calcmode="lin" valueType="num">
                                      <p:cBhvr>
                                        <p:cTn id="42" dur="600" decel="50000" fill="hold">
                                          <p:stCondLst>
                                            <p:cond delay="400"/>
                                          </p:stCondLst>
                                        </p:cTn>
                                        <p:tgtEl>
                                          <p:spTgt spid="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3" dur="600" decel="50000" fill="hold">
                                          <p:stCondLst>
                                            <p:cond delay="400"/>
                                          </p:stCondLst>
                                        </p:cTn>
                                        <p:tgtEl>
                                          <p:spTgt spid="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3804448"/>
          </a:xfrm>
        </p:spPr>
        <p:txBody>
          <a:bodyPr>
            <a:normAutofit/>
          </a:bodyPr>
          <a:lstStyle/>
          <a:p>
            <a:r>
              <a:rPr lang="ru-RU" sz="1800" dirty="0" smtClean="0"/>
              <a:t>В этом году, более того – именно сегодня знаменитому Ласточкиному гнезду исполняется сто лет. </a:t>
            </a:r>
            <a:br>
              <a:rPr lang="ru-RU" sz="1800" dirty="0" smtClean="0"/>
            </a:br>
            <a:r>
              <a:rPr lang="ru-RU" sz="1800" dirty="0" smtClean="0"/>
              <a:t/>
            </a:r>
            <a:br>
              <a:rPr lang="ru-RU" sz="1800" dirty="0" smtClean="0"/>
            </a:br>
            <a:r>
              <a:rPr lang="ru-RU" sz="1800" dirty="0" smtClean="0"/>
              <a:t>К сожалению, из-за опасности обвала замок не сможет принять своих гостей на юбилейный праздник. Поэтому все действо переносится в здание напротив – в санаторий “Парус”. </a:t>
            </a:r>
            <a:br>
              <a:rPr lang="ru-RU" sz="1800" dirty="0" smtClean="0"/>
            </a:br>
            <a:r>
              <a:rPr lang="ru-RU" sz="1800" dirty="0" smtClean="0"/>
              <a:t>В рамках мероприятия, посвященного дню рождению Ласточкиного гнезда, планируется насыщенная программа: концерт заслуженных артистов Украины, презентация документального фильма о дворце, а также его новом стиле. Торжественная часть закончится грандиозным фейерверком.</a:t>
            </a:r>
            <a:br>
              <a:rPr lang="ru-RU" sz="1800" dirty="0" smtClean="0"/>
            </a:br>
            <a:endParaRPr lang="ru-RU" sz="1800" dirty="0">
              <a:solidFill>
                <a:srgbClr val="D60093"/>
              </a:solidFill>
            </a:endParaRPr>
          </a:p>
        </p:txBody>
      </p:sp>
      <p:pic>
        <p:nvPicPr>
          <p:cNvPr id="4" name="Рисунок 3" descr="lg16.jpg"/>
          <p:cNvPicPr>
            <a:picLocks noChangeAspect="1"/>
          </p:cNvPicPr>
          <p:nvPr/>
        </p:nvPicPr>
        <p:blipFill>
          <a:blip r:embed="rId2"/>
          <a:stretch>
            <a:fillRect/>
          </a:stretch>
        </p:blipFill>
        <p:spPr>
          <a:xfrm>
            <a:off x="500034" y="4143380"/>
            <a:ext cx="2857520" cy="2124070"/>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pic>
        <p:nvPicPr>
          <p:cNvPr id="5" name="Рисунок 4" descr="lg10.jpg"/>
          <p:cNvPicPr>
            <a:picLocks noChangeAspect="1"/>
          </p:cNvPicPr>
          <p:nvPr/>
        </p:nvPicPr>
        <p:blipFill>
          <a:blip r:embed="rId3"/>
          <a:stretch>
            <a:fillRect/>
          </a:stretch>
        </p:blipFill>
        <p:spPr>
          <a:xfrm>
            <a:off x="5643570" y="4143380"/>
            <a:ext cx="2928958" cy="2128509"/>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pic>
        <p:nvPicPr>
          <p:cNvPr id="6" name="Рисунок 5" descr="Crimea_South_Coast_04-14_img10_Gaspra_Swallows_Nest.jpg"/>
          <p:cNvPicPr>
            <a:picLocks noChangeAspect="1"/>
          </p:cNvPicPr>
          <p:nvPr/>
        </p:nvPicPr>
        <p:blipFill>
          <a:blip r:embed="rId4"/>
          <a:stretch>
            <a:fillRect/>
          </a:stretch>
        </p:blipFill>
        <p:spPr>
          <a:xfrm>
            <a:off x="3428992" y="4143380"/>
            <a:ext cx="2143140" cy="2143140"/>
          </a:xfrm>
          <a:prstGeom prst="roundRect">
            <a:avLst>
              <a:gd name="adj" fmla="val 8594"/>
            </a:avLst>
          </a:prstGeom>
          <a:solidFill>
            <a:srgbClr val="FFFFFF">
              <a:shade val="85000"/>
            </a:srgbClr>
          </a:solidFill>
          <a:ln>
            <a:noFill/>
          </a:ln>
          <a:effectLst>
            <a:glow rad="139700">
              <a:schemeClr val="accent1">
                <a:satMod val="175000"/>
                <a:alpha val="40000"/>
              </a:schemeClr>
            </a:glow>
            <a:outerShdw blurRad="76200" dir="18900000" sy="23000" kx="-1200000" algn="bl" rotWithShape="0">
              <a:prstClr val="black">
                <a:alpha val="20000"/>
              </a:prstClr>
            </a:outerShdw>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2"/>
                                          </p:val>
                                        </p:tav>
                                        <p:tav tm="100000">
                                          <p:val>
                                            <p:strVal val="#ppt_x"/>
                                          </p:val>
                                        </p:tav>
                                      </p:tavLst>
                                    </p:anim>
                                    <p:anim calcmode="lin" valueType="num">
                                      <p:cBhvr>
                                        <p:cTn id="14"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9"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ppt_x</p:attrName>
                                        </p:attrNameLst>
                                      </p:cBhvr>
                                      <p:tavLst>
                                        <p:tav tm="0">
                                          <p:val>
                                            <p:strVal val="#ppt_x-.2"/>
                                          </p:val>
                                        </p:tav>
                                        <p:tav tm="100000">
                                          <p:val>
                                            <p:strVal val="#ppt_x"/>
                                          </p:val>
                                        </p:tav>
                                      </p:tavLst>
                                    </p:anim>
                                    <p:anim calcmode="lin" valueType="num">
                                      <p:cBhvr>
                                        <p:cTn id="21"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9"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ppt_x</p:attrName>
                                        </p:attrNameLst>
                                      </p:cBhvr>
                                      <p:tavLst>
                                        <p:tav tm="0">
                                          <p:val>
                                            <p:strVal val="#ppt_x-.2"/>
                                          </p:val>
                                        </p:tav>
                                        <p:tav tm="100000">
                                          <p:val>
                                            <p:strVal val="#ppt_x"/>
                                          </p:val>
                                        </p:tav>
                                      </p:tavLst>
                                    </p:anim>
                                    <p:anim calcmode="lin" valueType="num">
                                      <p:cBhvr>
                                        <p:cTn id="2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500042"/>
            <a:ext cx="8643998" cy="1166484"/>
          </a:xfrm>
        </p:spPr>
        <p:txBody>
          <a:bodyPr>
            <a:normAutofit fontScale="90000"/>
          </a:bodyPr>
          <a:lstStyle/>
          <a:p>
            <a:r>
              <a:rPr lang="ru-RU" dirty="0" smtClean="0"/>
              <a:t>Любуйтесь тем что у вас есть!!!</a:t>
            </a:r>
            <a:endParaRPr lang="ru-RU" dirty="0"/>
          </a:p>
        </p:txBody>
      </p:sp>
      <p:pic>
        <p:nvPicPr>
          <p:cNvPr id="4" name="Рисунок 3" descr="lastochkino-gnezdo-yalta-.jpg"/>
          <p:cNvPicPr>
            <a:picLocks noChangeAspect="1"/>
          </p:cNvPicPr>
          <p:nvPr/>
        </p:nvPicPr>
        <p:blipFill>
          <a:blip r:embed="rId2"/>
          <a:stretch>
            <a:fillRect/>
          </a:stretch>
        </p:blipFill>
        <p:spPr>
          <a:xfrm>
            <a:off x="1714480" y="2000240"/>
            <a:ext cx="5000660" cy="3914775"/>
          </a:xfrm>
          <a:prstGeom prst="rect">
            <a:avLst/>
          </a:prstGeom>
          <a:ln>
            <a:noFill/>
          </a:ln>
          <a:effectLst>
            <a:glow rad="139700">
              <a:schemeClr val="accent1">
                <a:satMod val="175000"/>
                <a:alpha val="40000"/>
              </a:schemeClr>
            </a:glow>
            <a:outerShdw blurRad="76200" dir="18900000" sy="23000" kx="-1200000" algn="bl" rotWithShape="0">
              <a:prstClr val="black">
                <a:alpha val="20000"/>
              </a:prstClr>
            </a:outerShdw>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113</TotalTime>
  <Words>264</Words>
  <PresentationFormat>Экран (4:3)</PresentationFormat>
  <Paragraphs>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Яркая</vt:lpstr>
      <vt:lpstr>Слайд 1</vt:lpstr>
      <vt:lpstr>Ласточкино гнездо На Аврориной скале мыса Ай-Тодор, нависая над морем, стоит необыкновенно красивый замок, ставший своеобразным символом Крыма Ласточкино гнездо. Он действительно как гнездо ласточки, отважно завис, прилепившись на самом краю 38 метровой скалы, господствующей над всем берегом между Мисхором и Ливадией. Небольшой замок в готическом стиле, привлекает нескончаемый поток туристов. Здесь всегда людно, множество желающих полюбоваться видами, затаив дыхание, заглянуть вниз, испытав головокружительное чувство высоты и сфотографироваться на чудесном фоне, отрывающемся со смотровой площадки.</vt:lpstr>
      <vt:lpstr>Романтический  замок,которий своими размерами полностью отвечает названию «Ласточкино гнездо» .Хотя сам автор называл его Палацем любви…</vt:lpstr>
      <vt:lpstr>В 1912 году был построен миниатюрный готический замок 12-метровой высоты на фундаменте шириной 10 и длиной 20 метров. В начале Первой мировой войны прозорливый барон фон Штенгель быстро продал строение купцу Шелапутину под ресторан, а сам спешно отбыл в Германию. Ресторан «Ласточкино гнездо» не принес купцу особых доходов. В 1927 году в Крыму в районе Ялты случилось довольно крупное землетрясение. Самого замка землятресение почти не побеспокоило, но шпили все же упали в море. Однако второй его толчок силой в 9 баллов прошил глубокой косой трещиной скалу под замком «Ласточкино гнездо». Рядом со зданием был разбит сад, который в результате землетрясения весь ушел в море. После реконструкции строение вновь открылось для посещения. В настоящее время внутри расположен ресторан «Ласточкино гнездо». Надежный причал внизу, в бухте, позволяет швартоваться теплоходам местного сообщения даже в 4-балльный шторм, когда закрыты соседние «Золотой пляж» и «Мисхор».</vt:lpstr>
      <vt:lpstr>«Ласточкино гнездо» является визитной карточкой Крыма. На многих фотографиях, открытках, визитках и т.д. можно встретиться с восхитительным изображением данного замка в разное время суток. Популярность этим местам придали отснятые здесь эпизоды незабываемого фильма «Человек-амфибия». Именно под этой скалой находилось «логово» «морского дьявола» Ихтиандра! В этих же скалах Станислав Говорухин снимал фильм «Десять негритят».</vt:lpstr>
      <vt:lpstr>Это чудо земное!!!!!</vt:lpstr>
      <vt:lpstr>В этом году, более того – именно сегодня знаменитому Ласточкиному гнезду исполняется сто лет.   К сожалению, из-за опасности обвала замок не сможет принять своих гостей на юбилейный праздник. Поэтому все действо переносится в здание напротив – в санаторий “Парус”.  В рамках мероприятия, посвященного дню рождению Ласточкиного гнезда, планируется насыщенная программа: концерт заслуженных артистов Украины, презентация документального фильма о дворце, а также его новом стиле. Торжественная часть закончится грандиозным фейерверком. </vt:lpstr>
      <vt:lpstr>Любуйтесь тем что у вас есть!!!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Ласточкино гнездо</dc:title>
  <cp:lastModifiedBy>User</cp:lastModifiedBy>
  <cp:revision>16</cp:revision>
  <dcterms:modified xsi:type="dcterms:W3CDTF">2014-05-20T15:30:34Z</dcterms:modified>
</cp:coreProperties>
</file>