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59" r:id="rId6"/>
    <p:sldId id="260" r:id="rId7"/>
    <p:sldId id="261"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12.02.2014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12.02.2014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12.02.2014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12.02.2014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12.02.2014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GB" sz="8000" dirty="0" smtClean="0"/>
              <a:t>OKTOBERFEST</a:t>
            </a:r>
            <a:endParaRPr lang="ru-RU"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Текст 6"/>
          <p:cNvSpPr>
            <a:spLocks noGrp="1"/>
          </p:cNvSpPr>
          <p:nvPr>
            <p:ph type="body" idx="2"/>
          </p:nvPr>
        </p:nvSpPr>
        <p:spPr>
          <a:xfrm>
            <a:off x="4143372" y="1643050"/>
            <a:ext cx="4786346" cy="4929222"/>
          </a:xfrm>
        </p:spPr>
        <p:txBody>
          <a:bodyPr>
            <a:normAutofit/>
          </a:bodyPr>
          <a:lstStyle/>
          <a:p>
            <a:r>
              <a:rPr lang="de-DE" sz="2200" dirty="0" smtClean="0"/>
              <a:t>Das Oktoberfest in München (mundartlich </a:t>
            </a:r>
            <a:r>
              <a:rPr lang="de-DE" sz="2200" dirty="0" err="1" smtClean="0"/>
              <a:t>Wiesn</a:t>
            </a:r>
            <a:r>
              <a:rPr lang="de-DE" sz="2200" dirty="0" smtClean="0"/>
              <a:t>) ist das größte Volksfest der Welt. Es findet seit 1810 auf </a:t>
            </a:r>
            <a:r>
              <a:rPr lang="de-DE" sz="2200" dirty="0" err="1" smtClean="0"/>
              <a:t>derTheresienwiese</a:t>
            </a:r>
            <a:r>
              <a:rPr lang="de-DE" sz="2200" dirty="0" smtClean="0"/>
              <a:t> in der bayerischen Landeshauptstadt München statt und wird Jahr für Jahr von rund sechs Millionen Menschen besucht; im Jahr 2012 waren es 6,4 Millionen Besucher. Für das Oktoberfest brauen die </a:t>
            </a:r>
            <a:r>
              <a:rPr lang="de-DE" sz="2200" dirty="0" err="1" smtClean="0"/>
              <a:t>MünchnerBrauereien</a:t>
            </a:r>
            <a:r>
              <a:rPr lang="de-DE" sz="2200" dirty="0" smtClean="0"/>
              <a:t> ein spezielles Bier (</a:t>
            </a:r>
            <a:r>
              <a:rPr lang="de-DE" sz="2200" dirty="0" err="1" smtClean="0"/>
              <a:t>Wiesn</a:t>
            </a:r>
            <a:r>
              <a:rPr lang="de-DE" sz="2200" dirty="0" smtClean="0"/>
              <a:t>-Märzen) mit mehrStammwürze und damit auch mit höherem Alkoholgehalt (rund 6–7 %).</a:t>
            </a:r>
            <a:endParaRPr lang="ru-RU" sz="2200" dirty="0" smtClean="0"/>
          </a:p>
          <a:p>
            <a:endParaRPr lang="ru-RU" dirty="0"/>
          </a:p>
        </p:txBody>
      </p:sp>
      <p:pic>
        <p:nvPicPr>
          <p:cNvPr id="4" name="Рисунок 3" descr="800px-Oktoberfest.JPG"/>
          <p:cNvPicPr>
            <a:picLocks noChangeAspect="1"/>
          </p:cNvPicPr>
          <p:nvPr/>
        </p:nvPicPr>
        <p:blipFill>
          <a:blip r:embed="rId2" cstate="print"/>
          <a:stretch>
            <a:fillRect/>
          </a:stretch>
        </p:blipFill>
        <p:spPr>
          <a:xfrm>
            <a:off x="357158" y="1571612"/>
            <a:ext cx="3429024" cy="2297446"/>
          </a:xfrm>
          <a:prstGeom prst="rect">
            <a:avLst/>
          </a:prstGeom>
        </p:spPr>
      </p:pic>
      <p:pic>
        <p:nvPicPr>
          <p:cNvPr id="5" name="Рисунок 4" descr="800px-Oktoberfest_2005_-_Festzelte.jpg"/>
          <p:cNvPicPr>
            <a:picLocks noChangeAspect="1"/>
          </p:cNvPicPr>
          <p:nvPr/>
        </p:nvPicPr>
        <p:blipFill>
          <a:blip r:embed="rId3" cstate="print"/>
          <a:stretch>
            <a:fillRect/>
          </a:stretch>
        </p:blipFill>
        <p:spPr>
          <a:xfrm>
            <a:off x="357158" y="4071942"/>
            <a:ext cx="3429023" cy="25717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de-DE" b="1" dirty="0" smtClean="0"/>
              <a:t>Das erste </a:t>
            </a:r>
            <a:r>
              <a:rPr lang="de-DE" b="1" dirty="0" smtClean="0"/>
              <a:t>Oktoberfest</a:t>
            </a:r>
            <a:endParaRPr lang="ru-RU" dirty="0"/>
          </a:p>
        </p:txBody>
      </p:sp>
      <p:sp>
        <p:nvSpPr>
          <p:cNvPr id="6" name="Текст 5"/>
          <p:cNvSpPr>
            <a:spLocks noGrp="1"/>
          </p:cNvSpPr>
          <p:nvPr>
            <p:ph type="body" idx="2"/>
          </p:nvPr>
        </p:nvSpPr>
        <p:spPr>
          <a:xfrm>
            <a:off x="0" y="1285860"/>
            <a:ext cx="4429124" cy="5572140"/>
          </a:xfrm>
        </p:spPr>
        <p:txBody>
          <a:bodyPr>
            <a:noAutofit/>
          </a:bodyPr>
          <a:lstStyle/>
          <a:p>
            <a:r>
              <a:rPr lang="de-DE" dirty="0" smtClean="0"/>
              <a:t>Karte von München und Sendling mit der </a:t>
            </a:r>
            <a:r>
              <a:rPr lang="de-DE" dirty="0" err="1" smtClean="0"/>
              <a:t>Theresienwiese</a:t>
            </a:r>
            <a:r>
              <a:rPr lang="de-DE" dirty="0" smtClean="0"/>
              <a:t>, 1812</a:t>
            </a:r>
            <a:br>
              <a:rPr lang="de-DE" dirty="0" smtClean="0"/>
            </a:br>
            <a:r>
              <a:rPr lang="de-DE" dirty="0" smtClean="0"/>
              <a:t>Oktoberfeste waren früher in Bayern keine Seltenheit. Sie dienten dazu, das </a:t>
            </a:r>
            <a:r>
              <a:rPr lang="de-DE" dirty="0" err="1" smtClean="0"/>
              <a:t>eingelagerteMärzenbier</a:t>
            </a:r>
            <a:r>
              <a:rPr lang="de-DE" dirty="0" smtClean="0"/>
              <a:t> vor dem Anfang der neuen Brausaison aufzubrauchen.</a:t>
            </a:r>
            <a:br>
              <a:rPr lang="de-DE" dirty="0" smtClean="0"/>
            </a:br>
            <a:r>
              <a:rPr lang="de-DE" dirty="0" smtClean="0"/>
              <a:t>Das heute bekannte große Münchener Oktoberfest blickt mittlerweile auf eine 200-jährige Geschichte zurück. Es fand erstmals am 17. Oktober 1810 statt. Anlässlich der Hochzeit von Kronprinz Ludwig und Prinzessin Therese am 12. Oktober 1810 veranstaltete der Bankier und Major Andreas Michael </a:t>
            </a:r>
            <a:r>
              <a:rPr lang="de-DE" dirty="0" err="1" smtClean="0"/>
              <a:t>Dall’Armi</a:t>
            </a:r>
            <a:r>
              <a:rPr lang="de-DE" dirty="0" smtClean="0"/>
              <a:t> auf einer Wiese vor den Stadtmauern Münchens ein großes Pferderennen. Seitdem heißt das Gelände </a:t>
            </a:r>
            <a:r>
              <a:rPr lang="de-DE" dirty="0" err="1" smtClean="0"/>
              <a:t>Theresienwiese</a:t>
            </a:r>
            <a:r>
              <a:rPr lang="de-DE" dirty="0" smtClean="0"/>
              <a:t>, woher die mundartliche Bezeichnung </a:t>
            </a:r>
            <a:r>
              <a:rPr lang="de-DE" dirty="0" err="1" smtClean="0"/>
              <a:t>Wiesn</a:t>
            </a:r>
            <a:r>
              <a:rPr lang="de-DE" dirty="0" smtClean="0"/>
              <a:t> für das Oktoberfest stammt.</a:t>
            </a:r>
            <a:r>
              <a:rPr lang="de-DE" sz="1400" dirty="0" smtClean="0"/>
              <a:t/>
            </a:r>
            <a:br>
              <a:rPr lang="de-DE" sz="1400" dirty="0" smtClean="0"/>
            </a:br>
            <a:endParaRPr lang="ru-RU" sz="1400" dirty="0"/>
          </a:p>
        </p:txBody>
      </p:sp>
      <p:pic>
        <p:nvPicPr>
          <p:cNvPr id="7" name="Содержимое 6" descr="771px-1812_Karte_Untersendling_Theresienwiese.jpg"/>
          <p:cNvPicPr>
            <a:picLocks noGrp="1" noChangeAspect="1"/>
          </p:cNvPicPr>
          <p:nvPr>
            <p:ph sz="quarter" idx="1"/>
          </p:nvPr>
        </p:nvPicPr>
        <p:blipFill>
          <a:blip r:embed="rId2" cstate="print"/>
          <a:stretch>
            <a:fillRect/>
          </a:stretch>
        </p:blipFill>
        <p:spPr>
          <a:xfrm>
            <a:off x="4500562" y="2000240"/>
            <a:ext cx="4454678" cy="346089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t>Das erste Oktoberfest</a:t>
            </a:r>
            <a:endParaRPr lang="ru-RU" dirty="0"/>
          </a:p>
        </p:txBody>
      </p:sp>
      <p:sp>
        <p:nvSpPr>
          <p:cNvPr id="3" name="Текст 2"/>
          <p:cNvSpPr>
            <a:spLocks noGrp="1"/>
          </p:cNvSpPr>
          <p:nvPr>
            <p:ph type="body" idx="2"/>
          </p:nvPr>
        </p:nvSpPr>
        <p:spPr>
          <a:xfrm>
            <a:off x="571472" y="1571612"/>
            <a:ext cx="8286808" cy="2428892"/>
          </a:xfrm>
        </p:spPr>
        <p:txBody>
          <a:bodyPr>
            <a:normAutofit/>
          </a:bodyPr>
          <a:lstStyle/>
          <a:p>
            <a:r>
              <a:rPr lang="de-DE" dirty="0" smtClean="0"/>
              <a:t>Da sich Kronprinz Ludwig sehr für das antike Griechenland interessierte, schlug einer seiner Untertanen vor, das Fest im Stil der antiken Olympischen Spiele auszutragen. Der Vorschlag wurde begeistert aufgenommen und so hatte das Oktoberfest in den Anfangsjahren einen vorwiegend sportlichen Charakter. Es gilt heute als das Vorbild für </a:t>
            </a:r>
            <a:r>
              <a:rPr lang="de-DE" dirty="0" err="1" smtClean="0"/>
              <a:t>dieOlympien</a:t>
            </a:r>
            <a:r>
              <a:rPr lang="de-DE" dirty="0" smtClean="0"/>
              <a:t>. Der bayerische Königshof beschloss zur Freude der Stadtbevölkerung, das Pferderennen im kommenden Jahr zur gleichen Zeit zu wiederholen. Damit begann die Tradition des Oktoberfests.</a:t>
            </a:r>
            <a:endParaRPr lang="ru-RU" dirty="0"/>
          </a:p>
        </p:txBody>
      </p:sp>
      <p:pic>
        <p:nvPicPr>
          <p:cNvPr id="5" name="Содержимое 4" descr="800px-Oktoberfest_1908.jpg"/>
          <p:cNvPicPr>
            <a:picLocks noGrp="1" noChangeAspect="1"/>
          </p:cNvPicPr>
          <p:nvPr>
            <p:ph sz="quarter" idx="1"/>
          </p:nvPr>
        </p:nvPicPr>
        <p:blipFill>
          <a:blip r:embed="rId2" cstate="print"/>
          <a:stretch>
            <a:fillRect/>
          </a:stretch>
        </p:blipFill>
        <p:spPr>
          <a:xfrm>
            <a:off x="785786" y="4071942"/>
            <a:ext cx="7429552" cy="25572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GB" sz="8000" dirty="0" err="1" smtClean="0"/>
              <a:t>Wissenswertes</a:t>
            </a:r>
            <a:endParaRPr lang="ru-RU" sz="8000" dirty="0"/>
          </a:p>
        </p:txBody>
      </p:sp>
      <p:sp>
        <p:nvSpPr>
          <p:cNvPr id="4" name="Текст 3"/>
          <p:cNvSpPr>
            <a:spLocks noGrp="1"/>
          </p:cNvSpPr>
          <p:nvPr>
            <p:ph type="body" idx="2"/>
          </p:nvPr>
        </p:nvSpPr>
        <p:spPr>
          <a:xfrm>
            <a:off x="4572000" y="1714488"/>
            <a:ext cx="4071966" cy="4929222"/>
          </a:xfrm>
        </p:spPr>
        <p:txBody>
          <a:bodyPr>
            <a:normAutofit/>
          </a:bodyPr>
          <a:lstStyle/>
          <a:p>
            <a:r>
              <a:rPr lang="de-DE" sz="2000" dirty="0" smtClean="0"/>
              <a:t>1)Geübte Schankkellner benötigen zum "Füllen" eines Maßkrugs im Schnitt nur eineinhalb Sekunden.</a:t>
            </a:r>
            <a:br>
              <a:rPr lang="de-DE" sz="2000" dirty="0" smtClean="0"/>
            </a:br>
            <a:r>
              <a:rPr lang="de-DE" sz="2000" dirty="0" smtClean="0"/>
              <a:t>2)Briefe, die in die auf dem Oktoberfest aufgestellten Briefkästen gesteckt werden, werden mit einem Sonderstempel der Post versehen. Sie sind begehrte Sammlerstücke.</a:t>
            </a:r>
            <a:br>
              <a:rPr lang="de-DE" sz="2000" dirty="0" smtClean="0"/>
            </a:br>
            <a:r>
              <a:rPr lang="de-DE" sz="2000" dirty="0" smtClean="0"/>
              <a:t>3)Eine Attraktion, die es auf anderen Volksfesten nicht gibt, ist der Flohzirkus. Er ist seit 1948 auf der </a:t>
            </a:r>
            <a:r>
              <a:rPr lang="de-DE" sz="2000" dirty="0" err="1" smtClean="0"/>
              <a:t>Wiesn</a:t>
            </a:r>
            <a:r>
              <a:rPr lang="de-DE" sz="2000" dirty="0" smtClean="0"/>
              <a:t> und eine „Mannschaft“ von etwa 60 Flöhen begeistert vor allem die Kinder.</a:t>
            </a:r>
            <a:endParaRPr lang="ru-RU" sz="2000" dirty="0"/>
          </a:p>
        </p:txBody>
      </p:sp>
      <p:pic>
        <p:nvPicPr>
          <p:cNvPr id="5" name="Содержимое 4" descr="393px-Masskrug.jpg"/>
          <p:cNvPicPr>
            <a:picLocks noGrp="1" noChangeAspect="1"/>
          </p:cNvPicPr>
          <p:nvPr>
            <p:ph sz="quarter" idx="1"/>
          </p:nvPr>
        </p:nvPicPr>
        <p:blipFill>
          <a:blip r:embed="rId2" cstate="print"/>
          <a:stretch>
            <a:fillRect/>
          </a:stretch>
        </p:blipFill>
        <p:spPr>
          <a:xfrm>
            <a:off x="571472" y="1214422"/>
            <a:ext cx="3571900" cy="544419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GB" sz="8000" dirty="0" err="1" smtClean="0"/>
              <a:t>Wissenswertes</a:t>
            </a:r>
            <a:endParaRPr lang="ru-RU" sz="8000" dirty="0"/>
          </a:p>
        </p:txBody>
      </p:sp>
      <p:sp>
        <p:nvSpPr>
          <p:cNvPr id="5" name="Текст 4"/>
          <p:cNvSpPr>
            <a:spLocks noGrp="1"/>
          </p:cNvSpPr>
          <p:nvPr>
            <p:ph type="body" idx="2"/>
          </p:nvPr>
        </p:nvSpPr>
        <p:spPr>
          <a:xfrm>
            <a:off x="142844" y="1571612"/>
            <a:ext cx="2928958" cy="5072098"/>
          </a:xfrm>
        </p:spPr>
        <p:txBody>
          <a:bodyPr>
            <a:normAutofit/>
          </a:bodyPr>
          <a:lstStyle/>
          <a:p>
            <a:r>
              <a:rPr lang="de-DE" dirty="0" smtClean="0"/>
              <a:t>4)Der wohl berühmteste Hilfsarbeiter beim Aufbau der </a:t>
            </a:r>
            <a:r>
              <a:rPr lang="de-DE" dirty="0" err="1" smtClean="0"/>
              <a:t>Wiesn</a:t>
            </a:r>
            <a:r>
              <a:rPr lang="de-DE" dirty="0" smtClean="0"/>
              <a:t> war Albert Einstein. Als Aushilfe in der familieneigenen Elektrofirma Elektrotechnische Fabrik J. Einstein &amp; </a:t>
            </a:r>
            <a:r>
              <a:rPr lang="de-DE" dirty="0" err="1" smtClean="0"/>
              <a:t>Cie</a:t>
            </a:r>
            <a:r>
              <a:rPr lang="de-DE" dirty="0" smtClean="0"/>
              <a:t> drehte er im Schottenhamel-Festzelt Glühlampen ein.</a:t>
            </a:r>
            <a:br>
              <a:rPr lang="de-DE" dirty="0" smtClean="0"/>
            </a:br>
            <a:r>
              <a:rPr lang="de-DE" dirty="0" smtClean="0"/>
              <a:t>5)Angesichts der Eindrücke der Anschläge des 11. September 2001 wurde im selben Jahr auf das traditionelle Anzapfritual verzichtet, stattdessen kam es zu einer besinnlichen Feier im Schottenhamel-Zelt.</a:t>
            </a:r>
            <a:endParaRPr lang="ru-RU" dirty="0"/>
          </a:p>
        </p:txBody>
      </p:sp>
      <p:pic>
        <p:nvPicPr>
          <p:cNvPr id="6" name="Содержимое 5" descr="800px-Cabalgata_Oktoberfest_1688.JPG"/>
          <p:cNvPicPr>
            <a:picLocks noGrp="1" noChangeAspect="1"/>
          </p:cNvPicPr>
          <p:nvPr>
            <p:ph sz="quarter" idx="1"/>
          </p:nvPr>
        </p:nvPicPr>
        <p:blipFill>
          <a:blip r:embed="rId2" cstate="print"/>
          <a:stretch>
            <a:fillRect/>
          </a:stretch>
        </p:blipFill>
        <p:spPr>
          <a:xfrm>
            <a:off x="3357554" y="2143116"/>
            <a:ext cx="5629171" cy="421484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GB" sz="8000" dirty="0" err="1" smtClean="0"/>
              <a:t>Wissenswertes</a:t>
            </a:r>
            <a:endParaRPr lang="ru-RU" sz="8000" dirty="0"/>
          </a:p>
        </p:txBody>
      </p:sp>
      <p:sp>
        <p:nvSpPr>
          <p:cNvPr id="4" name="Текст 3"/>
          <p:cNvSpPr>
            <a:spLocks noGrp="1"/>
          </p:cNvSpPr>
          <p:nvPr>
            <p:ph type="body" idx="2"/>
          </p:nvPr>
        </p:nvSpPr>
        <p:spPr>
          <a:xfrm>
            <a:off x="5143504" y="1571612"/>
            <a:ext cx="3857652" cy="5072098"/>
          </a:xfrm>
        </p:spPr>
        <p:txBody>
          <a:bodyPr>
            <a:normAutofit fontScale="85000" lnSpcReduction="10000"/>
          </a:bodyPr>
          <a:lstStyle/>
          <a:p>
            <a:r>
              <a:rPr lang="de-DE" sz="1900" dirty="0" smtClean="0"/>
              <a:t>6)Bis einschließlich 1990 waren direkt hinter dem Haupteingang, der zur Wirtsbudenstraße führt, Fahrgeschäfte, Geisterbahn und </a:t>
            </a:r>
            <a:r>
              <a:rPr lang="de-DE" sz="1900" dirty="0" err="1" smtClean="0"/>
              <a:t>Autoscooter</a:t>
            </a:r>
            <a:r>
              <a:rPr lang="de-DE" sz="1900" dirty="0" smtClean="0"/>
              <a:t> aufgebaut; die eigentlichen Wirtsbuden begannen erst nach knapp 120 Metern rechter Hand mit dem Armbrustschützenzelt und linker Hand mit der </a:t>
            </a:r>
            <a:r>
              <a:rPr lang="de-DE" sz="1900" dirty="0" err="1" smtClean="0"/>
              <a:t>Ochsenbraterei</a:t>
            </a:r>
            <a:r>
              <a:rPr lang="de-DE" sz="1900" dirty="0" smtClean="0"/>
              <a:t>. Mit dem Umzug des Hippodroms 1991 und der </a:t>
            </a:r>
            <a:r>
              <a:rPr lang="de-DE" sz="1900" dirty="0" err="1" smtClean="0"/>
              <a:t>Fischervroni</a:t>
            </a:r>
            <a:r>
              <a:rPr lang="de-DE" sz="1900" dirty="0" smtClean="0"/>
              <a:t> 1998 wurde die Wirtsbudenstraße dann endgültig ihrem Namen gerecht.</a:t>
            </a:r>
            <a:br>
              <a:rPr lang="de-DE" sz="1900" dirty="0" smtClean="0"/>
            </a:br>
            <a:r>
              <a:rPr lang="de-DE" sz="1900" dirty="0" smtClean="0"/>
              <a:t>7)Seit 2009 wird die </a:t>
            </a:r>
            <a:r>
              <a:rPr lang="de-DE" sz="1900" dirty="0" err="1" smtClean="0"/>
              <a:t>Theresienwiese</a:t>
            </a:r>
            <a:r>
              <a:rPr lang="de-DE" sz="1900" dirty="0" smtClean="0"/>
              <a:t> während des Auf- und Abbaus des Festes abgesperrt. Die Stadt München will damit Haftungsansprüchen aus dem Weg gehen, für den Fall, dass Besucher an der Baustelle verunglücken.</a:t>
            </a:r>
            <a:br>
              <a:rPr lang="de-DE" sz="1900" dirty="0" smtClean="0"/>
            </a:br>
            <a:r>
              <a:rPr lang="de-DE" sz="1900" dirty="0" smtClean="0"/>
              <a:t>8)Vom Luftballonverkäufer bis zur riesigen Achterbahn, die Versicherungssummen der Unternehmer schwanken von wenigen zehntausend Euro bis zehn Millionen Euro.</a:t>
            </a:r>
            <a:endParaRPr lang="ru-RU" sz="1900" dirty="0" smtClean="0"/>
          </a:p>
          <a:p>
            <a:endParaRPr lang="ru-RU" dirty="0"/>
          </a:p>
        </p:txBody>
      </p:sp>
      <p:pic>
        <p:nvPicPr>
          <p:cNvPr id="5" name="Содержимое 4" descr="800px-Haupteingang_Oktoberfest_2012.JPG"/>
          <p:cNvPicPr>
            <a:picLocks noGrp="1" noChangeAspect="1"/>
          </p:cNvPicPr>
          <p:nvPr>
            <p:ph sz="quarter" idx="1"/>
          </p:nvPr>
        </p:nvPicPr>
        <p:blipFill>
          <a:blip r:embed="rId2" cstate="print"/>
          <a:stretch>
            <a:fillRect/>
          </a:stretch>
        </p:blipFill>
        <p:spPr>
          <a:xfrm>
            <a:off x="0" y="2071678"/>
            <a:ext cx="5028726" cy="385765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1143008"/>
          </a:xfrm>
        </p:spPr>
        <p:txBody>
          <a:bodyPr>
            <a:normAutofit fontScale="90000"/>
          </a:bodyPr>
          <a:lstStyle/>
          <a:p>
            <a:r>
              <a:rPr lang="de-DE" dirty="0" smtClean="0"/>
              <a:t>Schreibweise und Bedeutung von „</a:t>
            </a:r>
            <a:r>
              <a:rPr lang="de-DE" dirty="0" err="1" smtClean="0"/>
              <a:t>Wiesn</a:t>
            </a:r>
            <a:r>
              <a:rPr lang="de-DE" dirty="0" smtClean="0"/>
              <a:t>“</a:t>
            </a:r>
            <a:br>
              <a:rPr lang="de-DE" dirty="0" smtClean="0"/>
            </a:br>
            <a:endParaRPr lang="ru-RU" dirty="0"/>
          </a:p>
        </p:txBody>
      </p:sp>
      <p:sp>
        <p:nvSpPr>
          <p:cNvPr id="3" name="Текст 2"/>
          <p:cNvSpPr>
            <a:spLocks noGrp="1"/>
          </p:cNvSpPr>
          <p:nvPr>
            <p:ph type="body" idx="2"/>
          </p:nvPr>
        </p:nvSpPr>
        <p:spPr>
          <a:xfrm>
            <a:off x="214282" y="1643050"/>
            <a:ext cx="3643338" cy="4786346"/>
          </a:xfrm>
        </p:spPr>
        <p:txBody>
          <a:bodyPr>
            <a:normAutofit fontScale="85000" lnSpcReduction="10000"/>
          </a:bodyPr>
          <a:lstStyle/>
          <a:p>
            <a:r>
              <a:rPr lang="de-DE" dirty="0" smtClean="0"/>
              <a:t>Das Oktoberfest wird im Bairischen meist </a:t>
            </a:r>
            <a:r>
              <a:rPr lang="de-DE" dirty="0" err="1" smtClean="0"/>
              <a:t>Wiesn</a:t>
            </a:r>
            <a:r>
              <a:rPr lang="de-DE" dirty="0" smtClean="0"/>
              <a:t> (von </a:t>
            </a:r>
            <a:r>
              <a:rPr lang="de-DE" dirty="0" err="1" smtClean="0"/>
              <a:t>Theresienwiese</a:t>
            </a:r>
            <a:r>
              <a:rPr lang="de-DE" dirty="0" smtClean="0"/>
              <a:t>) genannt. Das Genus von </a:t>
            </a:r>
            <a:r>
              <a:rPr lang="de-DE" dirty="0" err="1" smtClean="0"/>
              <a:t>Wiesn</a:t>
            </a:r>
            <a:r>
              <a:rPr lang="de-DE" dirty="0" smtClean="0"/>
              <a:t> ist weiblich (die </a:t>
            </a:r>
            <a:r>
              <a:rPr lang="de-DE" dirty="0" err="1" smtClean="0"/>
              <a:t>Wiesn</a:t>
            </a:r>
            <a:r>
              <a:rPr lang="de-DE" dirty="0" smtClean="0"/>
              <a:t>, im Bairischen </a:t>
            </a:r>
            <a:r>
              <a:rPr lang="de-DE" dirty="0" err="1" smtClean="0"/>
              <a:t>d’Wiesn</a:t>
            </a:r>
            <a:r>
              <a:rPr lang="de-DE" dirty="0" smtClean="0"/>
              <a:t>), der Numerus ist Singular. Da es sich bei </a:t>
            </a:r>
            <a:r>
              <a:rPr lang="de-DE" dirty="0" err="1" smtClean="0"/>
              <a:t>Wiesn</a:t>
            </a:r>
            <a:r>
              <a:rPr lang="de-DE" dirty="0" smtClean="0"/>
              <a:t> um die bairische Form von Wiese (Singular) und nicht von Wiesen (Plural) handelt, ist ein Apostroph (Wies'n, suggeriert das Pluralwort Wiesen mit ausgelassenem e) bei der Schreibung nicht nötig. Der Begriff </a:t>
            </a:r>
            <a:r>
              <a:rPr lang="de-DE" dirty="0" err="1" smtClean="0"/>
              <a:t>Wiesn</a:t>
            </a:r>
            <a:r>
              <a:rPr lang="de-DE" dirty="0" smtClean="0"/>
              <a:t> wird neben dem Oktoberfest auch für die </a:t>
            </a:r>
            <a:r>
              <a:rPr lang="de-DE" dirty="0" err="1" smtClean="0"/>
              <a:t>Theresienwiese</a:t>
            </a:r>
            <a:r>
              <a:rPr lang="de-DE" dirty="0" smtClean="0"/>
              <a:t> selbst verwendet; man kann also auch außerhalb der Oktoberfestzeit auf die </a:t>
            </a:r>
            <a:r>
              <a:rPr lang="de-DE" dirty="0" err="1" smtClean="0"/>
              <a:t>Wiesn</a:t>
            </a:r>
            <a:r>
              <a:rPr lang="de-DE" dirty="0" smtClean="0"/>
              <a:t> gehen. Während des Oktoberfestes wird die </a:t>
            </a:r>
            <a:r>
              <a:rPr lang="de-DE" dirty="0" err="1" smtClean="0"/>
              <a:t>Theresienwiese</a:t>
            </a:r>
            <a:r>
              <a:rPr lang="de-DE" dirty="0" smtClean="0"/>
              <a:t> im offiziellen Sprachgebrauch auch als Festwiese bezeichnet, so beispielsweise auf den Hinweisschildern der öffentlichen Verkehrsmittel, die während des Festes extra montiert werden.</a:t>
            </a:r>
            <a:endParaRPr lang="ru-RU" dirty="0"/>
          </a:p>
        </p:txBody>
      </p:sp>
      <p:pic>
        <p:nvPicPr>
          <p:cNvPr id="5" name="Содержимое 4" descr="Oktoberfest2.jpg"/>
          <p:cNvPicPr>
            <a:picLocks noGrp="1" noChangeAspect="1"/>
          </p:cNvPicPr>
          <p:nvPr>
            <p:ph sz="quarter" idx="1"/>
          </p:nvPr>
        </p:nvPicPr>
        <p:blipFill>
          <a:blip r:embed="rId2" cstate="print"/>
          <a:stretch>
            <a:fillRect/>
          </a:stretch>
        </p:blipFill>
        <p:spPr>
          <a:xfrm>
            <a:off x="4143372" y="2214554"/>
            <a:ext cx="4616467" cy="346235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TotalTime>
  <Words>290</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Обычная</vt:lpstr>
      <vt:lpstr>OKTOBERFEST</vt:lpstr>
      <vt:lpstr>Слайд 2</vt:lpstr>
      <vt:lpstr>Das erste Oktoberfest</vt:lpstr>
      <vt:lpstr>Das erste Oktoberfest</vt:lpstr>
      <vt:lpstr>Wissenswertes</vt:lpstr>
      <vt:lpstr>Wissenswertes</vt:lpstr>
      <vt:lpstr>Wissenswertes</vt:lpstr>
      <vt:lpstr>Schreibweise und Bedeutung von „Wiesn“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OKTOBERFEST</dc:title>
  <cp:lastModifiedBy>User</cp:lastModifiedBy>
  <cp:revision>3</cp:revision>
  <dcterms:modified xsi:type="dcterms:W3CDTF">2014-02-12T00:25:24Z</dcterms:modified>
</cp:coreProperties>
</file>