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5" autoAdjust="0"/>
    <p:restoredTop sz="94660"/>
  </p:normalViewPr>
  <p:slideViewPr>
    <p:cSldViewPr>
      <p:cViewPr varScale="1">
        <p:scale>
          <a:sx n="69" d="100"/>
          <a:sy n="69" d="100"/>
        </p:scale>
        <p:origin x="-3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948E-80BA-42F1-9453-329B86C5287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E991-A544-437C-97BC-30508CAC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948E-80BA-42F1-9453-329B86C5287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E991-A544-437C-97BC-30508CAC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948E-80BA-42F1-9453-329B86C5287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E991-A544-437C-97BC-30508CAC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948E-80BA-42F1-9453-329B86C5287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E991-A544-437C-97BC-30508CAC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948E-80BA-42F1-9453-329B86C5287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E991-A544-437C-97BC-30508CAC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948E-80BA-42F1-9453-329B86C5287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E991-A544-437C-97BC-30508CAC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948E-80BA-42F1-9453-329B86C5287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E991-A544-437C-97BC-30508CAC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948E-80BA-42F1-9453-329B86C5287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E991-A544-437C-97BC-30508CAC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948E-80BA-42F1-9453-329B86C5287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E991-A544-437C-97BC-30508CAC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948E-80BA-42F1-9453-329B86C5287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E991-A544-437C-97BC-30508CAC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948E-80BA-42F1-9453-329B86C5287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E991-A544-437C-97BC-30508CAC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E948E-80BA-42F1-9453-329B86C5287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E991-A544-437C-97BC-30508CACB5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ilmix.net/serialy/22659-dzhoui-joey-serial-2004-2006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550072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7200" b="1" i="1" dirty="0" err="1" smtClean="0">
                <a:solidFill>
                  <a:schemeClr val="bg1"/>
                </a:solidFill>
                <a:latin typeface="Monotype Corsiva" pitchFamily="66" charset="0"/>
              </a:rPr>
              <a:t>Музеї</a:t>
            </a:r>
            <a:r>
              <a:rPr lang="ru-RU" sz="7200" b="1" i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7200" b="1" i="1" dirty="0">
                <a:solidFill>
                  <a:schemeClr val="bg1"/>
                </a:solidFill>
                <a:latin typeface="Monotype Corsiva" pitchFamily="66" charset="0"/>
              </a:rPr>
              <a:t>Парижу</a:t>
            </a:r>
          </a:p>
        </p:txBody>
      </p:sp>
      <p:pic>
        <p:nvPicPr>
          <p:cNvPr id="1026" name="Picture 2" descr="C:\Documents and Settings\Admin\Рабочий стол\Новая папка (2)\800px-Hôtel_de_Soubise_-_exterior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2746380" cy="202406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ая папка (2)\800px-Hôtel_des_abbés_de_Clu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857628"/>
            <a:ext cx="2714644" cy="278608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Новая папка (2)\Chateau-de-versailles-co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928802"/>
            <a:ext cx="5072098" cy="185738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Новая папка (2)\Рабочий сто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357694"/>
            <a:ext cx="3500462" cy="219551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Новая папка (2)\800px-Orsay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143380"/>
            <a:ext cx="2190739" cy="2214578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Новая папка (2)\Мерія_Версалю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5728"/>
            <a:ext cx="2000237" cy="1500178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Новая папка (2)\450px-PARIS_Place_des_Vosges,_Maison_de_Victor_Hu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214290"/>
            <a:ext cx="1142993" cy="15239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85728"/>
            <a:ext cx="621997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800" dirty="0">
                <a:latin typeface="Monotype Corsiva" pitchFamily="66" charset="0"/>
              </a:rPr>
              <a:t>Музей </a:t>
            </a:r>
            <a:r>
              <a:rPr lang="ru-RU" sz="4800" dirty="0" err="1">
                <a:latin typeface="Monotype Corsiva" pitchFamily="66" charset="0"/>
              </a:rPr>
              <a:t>Мармоттан-Моне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9219" name="Picture 3" descr="C:\Documents and Settings\Admin\Рабочий стол\Новая папка (2)\31518_603x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286280" cy="4286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929190" y="1857364"/>
            <a:ext cx="392909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Дата </a:t>
            </a:r>
            <a:r>
              <a:rPr lang="ru-RU" dirty="0" err="1" smtClean="0"/>
              <a:t>заснування</a:t>
            </a:r>
            <a:r>
              <a:rPr lang="ru-RU" dirty="0" smtClean="0"/>
              <a:t> -1934.</a:t>
            </a:r>
          </a:p>
          <a:p>
            <a:pPr algn="ctr"/>
            <a:r>
              <a:rPr lang="ru-RU" dirty="0" err="1" smtClean="0"/>
              <a:t>Це</a:t>
            </a:r>
            <a:r>
              <a:rPr lang="ru-RU" dirty="0" smtClean="0"/>
              <a:t> музей </a:t>
            </a:r>
            <a:r>
              <a:rPr lang="ru-RU" dirty="0" err="1" smtClean="0"/>
              <a:t>образотворчих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2857496"/>
            <a:ext cx="392909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Музей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найбільшу</a:t>
            </a:r>
            <a:r>
              <a:rPr lang="ru-RU" dirty="0"/>
              <a:t> </a:t>
            </a:r>
            <a:r>
              <a:rPr lang="ru-RU" dirty="0" err="1"/>
              <a:t>колекцію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 </a:t>
            </a:r>
            <a:r>
              <a:rPr lang="ru-RU" dirty="0" smtClean="0"/>
              <a:t>Моне у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smtClean="0"/>
              <a:t>Головною </a:t>
            </a:r>
            <a:r>
              <a:rPr lang="ru-RU" dirty="0" err="1" smtClean="0"/>
              <a:t>гордістю</a:t>
            </a:r>
            <a:r>
              <a:rPr lang="ru-RU" dirty="0" smtClean="0"/>
              <a:t> музею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величезна</a:t>
            </a:r>
            <a:r>
              <a:rPr lang="ru-RU" dirty="0" smtClean="0"/>
              <a:t> </a:t>
            </a:r>
            <a:r>
              <a:rPr lang="ru-RU" dirty="0" err="1" smtClean="0"/>
              <a:t>колекція</a:t>
            </a:r>
            <a:r>
              <a:rPr lang="ru-RU" dirty="0" smtClean="0"/>
              <a:t> полотен </a:t>
            </a:r>
            <a:r>
              <a:rPr lang="ru-RU" dirty="0" err="1" smtClean="0"/>
              <a:t>водяних</a:t>
            </a:r>
            <a:r>
              <a:rPr lang="ru-RU" dirty="0" smtClean="0"/>
              <a:t> </a:t>
            </a:r>
            <a:r>
              <a:rPr lang="ru-RU" dirty="0" err="1" smtClean="0"/>
              <a:t>лілій</a:t>
            </a:r>
            <a:r>
              <a:rPr lang="ru-RU" dirty="0" smtClean="0"/>
              <a:t> Клода Мане.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/>
              <a:t>тут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, </a:t>
            </a:r>
            <a:r>
              <a:rPr lang="ru-RU" dirty="0" err="1"/>
              <a:t>листи</a:t>
            </a:r>
            <a:r>
              <a:rPr lang="ru-RU" dirty="0"/>
              <a:t>,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художника. </a:t>
            </a:r>
            <a:r>
              <a:rPr lang="ru-RU" dirty="0" err="1"/>
              <a:t>Всього</a:t>
            </a:r>
            <a:r>
              <a:rPr lang="ru-RU" dirty="0"/>
              <a:t> у </a:t>
            </a:r>
            <a:r>
              <a:rPr lang="ru-RU" dirty="0" err="1"/>
              <a:t>музеї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94 </a:t>
            </a:r>
            <a:r>
              <a:rPr lang="ru-RU" dirty="0" err="1"/>
              <a:t>картини</a:t>
            </a:r>
            <a:r>
              <a:rPr lang="ru-RU" dirty="0"/>
              <a:t>, 29 </a:t>
            </a:r>
            <a:r>
              <a:rPr lang="ru-RU" dirty="0" err="1"/>
              <a:t>малюнків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становить </a:t>
            </a:r>
            <a:r>
              <a:rPr lang="ru-RU" dirty="0" err="1" smtClean="0"/>
              <a:t>понад</a:t>
            </a:r>
            <a:r>
              <a:rPr lang="ru-RU" dirty="0" smtClean="0"/>
              <a:t> 30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доларів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42852"/>
            <a:ext cx="537038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4800" dirty="0">
                <a:latin typeface="Monotype Corsiva" pitchFamily="66" charset="0"/>
              </a:rPr>
              <a:t>Музей історії Франції</a:t>
            </a:r>
          </a:p>
        </p:txBody>
      </p:sp>
      <p:pic>
        <p:nvPicPr>
          <p:cNvPr id="10242" name="Picture 2" descr="C:\Documents and Settings\Admin\Рабочий стол\Новая папка (2)\800px-Hôtel_de_Soubise_-_exterior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643470" cy="44291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5143504" y="1857364"/>
            <a:ext cx="350046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Заснований</a:t>
            </a:r>
            <a:r>
              <a:rPr lang="ru-RU" dirty="0"/>
              <a:t> </a:t>
            </a:r>
            <a:r>
              <a:rPr lang="ru-RU" dirty="0" smtClean="0"/>
              <a:t>1867 року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smtClean="0"/>
              <a:t>Музей </a:t>
            </a:r>
            <a:r>
              <a:rPr lang="ru-RU" dirty="0" err="1"/>
              <a:t>ілюструє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оригінальними</a:t>
            </a:r>
            <a:r>
              <a:rPr lang="ru-RU" dirty="0"/>
              <a:t> документами,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в Державному</a:t>
            </a:r>
            <a:r>
              <a:rPr lang="ru-RU" u="sng" dirty="0"/>
              <a:t> </a:t>
            </a:r>
            <a:r>
              <a:rPr lang="ru-RU" dirty="0" err="1"/>
              <a:t>Архіві</a:t>
            </a:r>
            <a:r>
              <a:rPr lang="ru-RU" u="sng" dirty="0"/>
              <a:t> </a:t>
            </a:r>
            <a:r>
              <a:rPr lang="ru-RU" dirty="0" err="1"/>
              <a:t>Франції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3714752"/>
            <a:ext cx="3500462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Колекція</a:t>
            </a:r>
            <a:r>
              <a:rPr lang="ru-RU" dirty="0"/>
              <a:t> музею </a:t>
            </a:r>
            <a:r>
              <a:rPr lang="ru-RU" dirty="0" err="1"/>
              <a:t>поділяється</a:t>
            </a:r>
            <a:r>
              <a:rPr lang="ru-RU" dirty="0"/>
              <a:t> на 5 </a:t>
            </a:r>
            <a:r>
              <a:rPr lang="ru-RU" dirty="0" err="1" smtClean="0"/>
              <a:t>серій</a:t>
            </a:r>
            <a:r>
              <a:rPr lang="ru-RU" dirty="0" smtClean="0"/>
              <a:t>: </a:t>
            </a:r>
          </a:p>
          <a:p>
            <a:r>
              <a:rPr lang="ru-RU" dirty="0"/>
              <a:t>•</a:t>
            </a:r>
            <a:r>
              <a:rPr lang="ru-RU" dirty="0" err="1" smtClean="0"/>
              <a:t>Залізна</a:t>
            </a:r>
            <a:r>
              <a:rPr lang="ru-RU" b="1" dirty="0" smtClean="0"/>
              <a:t> </a:t>
            </a:r>
            <a:r>
              <a:rPr lang="ru-RU" dirty="0" err="1"/>
              <a:t>шафа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/>
              <a:t>•</a:t>
            </a:r>
            <a:r>
              <a:rPr lang="ru-RU" dirty="0" smtClean="0"/>
              <a:t>Музей</a:t>
            </a:r>
            <a:r>
              <a:rPr lang="ru-RU" b="1" dirty="0" smtClean="0"/>
              <a:t> </a:t>
            </a:r>
            <a:r>
              <a:rPr lang="ru-RU" dirty="0" err="1"/>
              <a:t>французьких</a:t>
            </a:r>
            <a:r>
              <a:rPr lang="ru-RU" b="1" dirty="0"/>
              <a:t> </a:t>
            </a:r>
            <a:r>
              <a:rPr lang="ru-RU" dirty="0" err="1" smtClean="0"/>
              <a:t>документів</a:t>
            </a:r>
            <a:r>
              <a:rPr lang="ru-RU" b="1" dirty="0" smtClean="0"/>
              <a:t> </a:t>
            </a:r>
            <a:r>
              <a:rPr lang="en-US" b="1" dirty="0"/>
              <a:t> </a:t>
            </a:r>
            <a:endParaRPr lang="uk-UA" b="1" dirty="0" smtClean="0"/>
          </a:p>
          <a:p>
            <a:r>
              <a:rPr lang="uk-UA" b="1" dirty="0"/>
              <a:t>•</a:t>
            </a:r>
            <a:r>
              <a:rPr lang="ru-RU" dirty="0" smtClean="0"/>
              <a:t>Музей</a:t>
            </a:r>
            <a:r>
              <a:rPr lang="ru-RU" b="1" dirty="0" smtClean="0"/>
              <a:t> </a:t>
            </a:r>
            <a:r>
              <a:rPr lang="ru-RU" dirty="0" err="1"/>
              <a:t>іноземних</a:t>
            </a:r>
            <a:r>
              <a:rPr lang="ru-RU" b="1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 </a:t>
            </a:r>
            <a:r>
              <a:rPr lang="ru-RU" dirty="0" smtClean="0"/>
              <a:t> </a:t>
            </a:r>
          </a:p>
          <a:p>
            <a:r>
              <a:rPr lang="ru-RU" dirty="0" smtClean="0"/>
              <a:t>•</a:t>
            </a:r>
            <a:r>
              <a:rPr lang="ru-RU" dirty="0" err="1" smtClean="0"/>
              <a:t>Докази</a:t>
            </a:r>
            <a:r>
              <a:rPr lang="ru-RU" b="1" dirty="0" smtClean="0"/>
              <a:t> </a:t>
            </a:r>
            <a:r>
              <a:rPr lang="ru-RU" dirty="0" err="1"/>
              <a:t>й</a:t>
            </a:r>
            <a:r>
              <a:rPr lang="ru-RU" b="1" dirty="0"/>
              <a:t> </a:t>
            </a:r>
            <a:r>
              <a:rPr lang="ru-RU" dirty="0" err="1"/>
              <a:t>конфісковані</a:t>
            </a:r>
            <a:r>
              <a:rPr lang="ru-RU" b="1" dirty="0"/>
              <a:t> </a:t>
            </a:r>
            <a:r>
              <a:rPr lang="ru-RU" dirty="0" err="1" smtClean="0"/>
              <a:t>документи</a:t>
            </a:r>
            <a:r>
              <a:rPr lang="ru-RU" b="1" dirty="0" smtClean="0"/>
              <a:t> </a:t>
            </a:r>
          </a:p>
          <a:p>
            <a:r>
              <a:rPr lang="ru-RU" b="1" dirty="0"/>
              <a:t>•</a:t>
            </a:r>
            <a:r>
              <a:rPr lang="ru-RU" dirty="0" err="1" smtClean="0"/>
              <a:t>Історичні</a:t>
            </a:r>
            <a:r>
              <a:rPr lang="ru-RU" b="1" dirty="0" smtClean="0"/>
              <a:t> </a:t>
            </a:r>
            <a:r>
              <a:rPr lang="ru-RU" dirty="0" err="1"/>
              <a:t>реліквії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21537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800" dirty="0" smtClean="0">
                <a:latin typeface="Monotype Corsiva" pitchFamily="66" charset="0"/>
              </a:rPr>
              <a:t>   Національний </a:t>
            </a:r>
            <a:r>
              <a:rPr lang="uk-UA" sz="4800" dirty="0">
                <a:latin typeface="Monotype Corsiva" pitchFamily="66" charset="0"/>
              </a:rPr>
              <a:t>музей </a:t>
            </a:r>
            <a:r>
              <a:rPr lang="uk-UA" sz="4800" dirty="0" smtClean="0">
                <a:latin typeface="Monotype Corsiva" pitchFamily="66" charset="0"/>
              </a:rPr>
              <a:t>ренесансу</a:t>
            </a:r>
          </a:p>
          <a:p>
            <a:r>
              <a:rPr lang="uk-UA" sz="4800" dirty="0">
                <a:latin typeface="Monotype Corsiva" pitchFamily="66" charset="0"/>
              </a:rPr>
              <a:t> </a:t>
            </a:r>
            <a:r>
              <a:rPr lang="uk-UA" sz="4800" dirty="0" smtClean="0">
                <a:latin typeface="Monotype Corsiva" pitchFamily="66" charset="0"/>
              </a:rPr>
              <a:t>                      </a:t>
            </a:r>
            <a:r>
              <a:rPr lang="uk-UA" sz="4800" dirty="0">
                <a:latin typeface="Monotype Corsiva" pitchFamily="66" charset="0"/>
              </a:rPr>
              <a:t>(</a:t>
            </a:r>
            <a:r>
              <a:rPr lang="uk-UA" sz="4800" dirty="0" err="1">
                <a:latin typeface="Monotype Corsiva" pitchFamily="66" charset="0"/>
              </a:rPr>
              <a:t>Екуан</a:t>
            </a:r>
            <a:r>
              <a:rPr lang="uk-UA" sz="4800" dirty="0">
                <a:latin typeface="Monotype Corsiva" pitchFamily="66" charset="0"/>
              </a:rPr>
              <a:t>)</a:t>
            </a:r>
          </a:p>
        </p:txBody>
      </p:sp>
      <p:pic>
        <p:nvPicPr>
          <p:cNvPr id="11265" name="Picture 1" descr="C:\Documents and Settings\Admin\Рабочий стол\Новая папка (2)\Chateau-decou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4500594" cy="44291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929190" y="3214686"/>
            <a:ext cx="4000528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 — </a:t>
            </a:r>
            <a:r>
              <a:rPr lang="ru-RU" dirty="0" err="1"/>
              <a:t>національний</a:t>
            </a:r>
            <a:r>
              <a:rPr lang="ru-RU" dirty="0"/>
              <a:t> музей </a:t>
            </a:r>
            <a:r>
              <a:rPr lang="ru-RU" dirty="0" err="1"/>
              <a:t>Франції</a:t>
            </a:r>
            <a:r>
              <a:rPr lang="ru-RU" dirty="0"/>
              <a:t>, </a:t>
            </a:r>
            <a:r>
              <a:rPr lang="ru-RU" dirty="0" err="1"/>
              <a:t>створений</a:t>
            </a:r>
            <a:r>
              <a:rPr lang="ru-RU" dirty="0"/>
              <a:t> для </a:t>
            </a:r>
            <a:r>
              <a:rPr lang="ru-RU" dirty="0" err="1"/>
              <a:t>висвітлення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французького</a:t>
            </a:r>
            <a:r>
              <a:rPr lang="ru-RU" dirty="0"/>
              <a:t> </a:t>
            </a:r>
            <a:r>
              <a:rPr lang="ru-RU" dirty="0" err="1"/>
              <a:t>відродження</a:t>
            </a:r>
            <a:r>
              <a:rPr lang="ru-RU" dirty="0"/>
              <a:t> в культур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мистецтві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 smtClean="0"/>
              <a:t>. Засновано</a:t>
            </a:r>
            <a:r>
              <a:rPr lang="ru-RU" dirty="0"/>
              <a:t>1962</a:t>
            </a:r>
            <a:r>
              <a:rPr lang="ru-RU" dirty="0" smtClean="0"/>
              <a:t>, </a:t>
            </a:r>
            <a:r>
              <a:rPr lang="ru-RU" dirty="0" err="1" smtClean="0"/>
              <a:t>відкритий</a:t>
            </a:r>
            <a:r>
              <a:rPr lang="ru-RU" dirty="0" smtClean="0"/>
              <a:t> </a:t>
            </a:r>
            <a:r>
              <a:rPr lang="ru-RU" dirty="0"/>
              <a:t>1977</a:t>
            </a:r>
            <a:r>
              <a:rPr lang="ru-RU" dirty="0" smtClean="0"/>
              <a:t> р. </a:t>
            </a:r>
            <a:r>
              <a:rPr lang="ru-RU" dirty="0" err="1"/>
              <a:t>Ініціатива</a:t>
            </a:r>
            <a:r>
              <a:rPr lang="ru-RU" dirty="0"/>
              <a:t> </a:t>
            </a:r>
            <a:r>
              <a:rPr lang="ru-RU" dirty="0" err="1"/>
              <a:t>створення</a:t>
            </a:r>
            <a:r>
              <a:rPr lang="ru-RU" dirty="0"/>
              <a:t> нового музейного закладу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міністру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 Андре Мальро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6072206"/>
            <a:ext cx="4572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err="1"/>
              <a:t>Парадний</a:t>
            </a:r>
            <a:r>
              <a:rPr lang="ru-RU" dirty="0"/>
              <a:t> </a:t>
            </a:r>
            <a:r>
              <a:rPr lang="ru-RU" dirty="0" err="1"/>
              <a:t>портрал</a:t>
            </a:r>
            <a:r>
              <a:rPr lang="ru-RU" dirty="0"/>
              <a:t> </a:t>
            </a:r>
            <a:r>
              <a:rPr lang="ru-RU" dirty="0" err="1"/>
              <a:t>південного</a:t>
            </a:r>
            <a:r>
              <a:rPr lang="ru-RU" dirty="0"/>
              <a:t> </a:t>
            </a:r>
            <a:r>
              <a:rPr lang="ru-RU" dirty="0" err="1"/>
              <a:t>крила</a:t>
            </a:r>
            <a:r>
              <a:rPr lang="ru-RU" dirty="0"/>
              <a:t> замку </a:t>
            </a:r>
            <a:r>
              <a:rPr lang="ru-RU" dirty="0" err="1"/>
              <a:t>Екуан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копіями</a:t>
            </a:r>
            <a:r>
              <a:rPr lang="ru-RU" dirty="0"/>
              <a:t> скульптур </a:t>
            </a:r>
            <a:r>
              <a:rPr lang="ru-RU" dirty="0" err="1"/>
              <a:t>Мікеланджело</a:t>
            </a:r>
            <a:endParaRPr lang="ru-RU" dirty="0"/>
          </a:p>
        </p:txBody>
      </p:sp>
      <p:pic>
        <p:nvPicPr>
          <p:cNvPr id="25602" name="Picture 2" descr="C:\Documents and Settings\Admin\Рабочий стол\Новая папка (2)\800px-ChateauEcouenAileS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571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6286520"/>
            <a:ext cx="18473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6627" name="Picture 3" descr="C:\Documents and Settings\Admin\Рабочий стол\Новая папка (2)\800px-ChateauEcouenfac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8" name="Picture 4" descr="C:\Documents and Settings\Admin\Рабочий стол\Новая папка (2)\450px-Michelangelo's_Rebellious_Slave_(casting_in_Pushkin_museum)_by_shakko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14290"/>
            <a:ext cx="4357718" cy="5715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714612" y="6143644"/>
            <a:ext cx="361900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Мікеланджело</a:t>
            </a:r>
            <a:r>
              <a:rPr lang="ru-RU" dirty="0" smtClean="0"/>
              <a:t>. «Раб, </a:t>
            </a:r>
            <a:r>
              <a:rPr lang="ru-RU" dirty="0" err="1" smtClean="0"/>
              <a:t>що</a:t>
            </a:r>
            <a:r>
              <a:rPr lang="ru-RU" dirty="0" smtClean="0"/>
              <a:t> рве </a:t>
            </a:r>
            <a:r>
              <a:rPr lang="ru-RU" dirty="0" err="1" smtClean="0"/>
              <a:t>пута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633378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Музей </a:t>
            </a:r>
            <a:r>
              <a:rPr lang="ru-RU" sz="4800" dirty="0" err="1" smtClean="0">
                <a:latin typeface="Monotype Corsiva" pitchFamily="66" charset="0"/>
              </a:rPr>
              <a:t>Ніссим-де-Камондо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27650" name="Picture 2" descr="C:\Documents and Settings\Admin\Рабочий стол\Новая папка (2)\800px-Musée_Nissim_de_Camondo_-_ex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929222" cy="198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7651" name="Picture 3" descr="C:\Documents and Settings\Admin\Рабочий стол\Новая папка (2)\800px-Musée_Nissim_de_Camondo_-_Grand_Sal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4929222" cy="304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643570" y="2714620"/>
            <a:ext cx="321474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М</a:t>
            </a:r>
            <a:r>
              <a:rPr lang="ru-RU" dirty="0" err="1" smtClean="0"/>
              <a:t>істить</a:t>
            </a:r>
            <a:r>
              <a:rPr lang="ru-RU" dirty="0" smtClean="0"/>
              <a:t> </a:t>
            </a:r>
            <a:r>
              <a:rPr lang="ru-RU" dirty="0" err="1" smtClean="0"/>
              <a:t>багату</a:t>
            </a:r>
            <a:r>
              <a:rPr lang="ru-RU" dirty="0" smtClean="0"/>
              <a:t> </a:t>
            </a:r>
            <a:r>
              <a:rPr lang="ru-RU" dirty="0" err="1" smtClean="0"/>
              <a:t>колекцію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 XVIII </a:t>
            </a:r>
            <a:r>
              <a:rPr lang="ru-RU" dirty="0" err="1" smtClean="0"/>
              <a:t>століття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само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будівлею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багатої</a:t>
            </a:r>
            <a:r>
              <a:rPr lang="ru-RU" dirty="0" smtClean="0"/>
              <a:t> </a:t>
            </a:r>
            <a:r>
              <a:rPr lang="ru-RU" dirty="0" err="1" smtClean="0"/>
              <a:t>французької</a:t>
            </a:r>
            <a:r>
              <a:rPr lang="ru-RU" dirty="0" smtClean="0"/>
              <a:t> </a:t>
            </a:r>
            <a:r>
              <a:rPr lang="ru-RU" dirty="0" err="1" smtClean="0"/>
              <a:t>буржуазії</a:t>
            </a:r>
            <a:r>
              <a:rPr lang="ru-RU" dirty="0" smtClean="0"/>
              <a:t> початку </a:t>
            </a:r>
            <a:r>
              <a:rPr lang="en-US" dirty="0" smtClean="0"/>
              <a:t>XX </a:t>
            </a:r>
            <a:r>
              <a:rPr lang="ru-RU" dirty="0" err="1" smtClean="0"/>
              <a:t>століття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49463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4800" dirty="0">
                <a:latin typeface="Monotype Corsiva" pitchFamily="66" charset="0"/>
              </a:rPr>
              <a:t>Ліонський музей красних мистецтв</a:t>
            </a:r>
          </a:p>
        </p:txBody>
      </p:sp>
      <p:pic>
        <p:nvPicPr>
          <p:cNvPr id="28674" name="Picture 2" descr="C:\Documents and Settings\Admin\Рабочий стол\Новая папка (2)\800px-Palais_St_Pierre_Lyon1_fr_facade_Terreau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5214974" cy="4286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857884" y="1928802"/>
            <a:ext cx="2786082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— </a:t>
            </a:r>
            <a:r>
              <a:rPr lang="ru-RU" dirty="0" err="1"/>
              <a:t>художній</a:t>
            </a:r>
            <a:r>
              <a:rPr lang="ru-RU" dirty="0"/>
              <a:t> музей в </a:t>
            </a:r>
            <a:r>
              <a:rPr lang="ru-RU" dirty="0" err="1" smtClean="0"/>
              <a:t>Ліоні</a:t>
            </a:r>
            <a:r>
              <a:rPr lang="ru-RU" dirty="0" smtClean="0"/>
              <a:t>. </a:t>
            </a:r>
            <a:r>
              <a:rPr lang="ru-RU" dirty="0" err="1" smtClean="0"/>
              <a:t>Засновано</a:t>
            </a:r>
            <a:r>
              <a:rPr lang="ru-RU" dirty="0" smtClean="0"/>
              <a:t> в 1801. </a:t>
            </a:r>
            <a:r>
              <a:rPr lang="ru-RU" dirty="0" err="1" smtClean="0"/>
              <a:t>Розташований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колишньому</a:t>
            </a:r>
            <a:r>
              <a:rPr lang="ru-RU" dirty="0"/>
              <a:t> </a:t>
            </a:r>
            <a:r>
              <a:rPr lang="ru-RU" dirty="0" err="1"/>
              <a:t>монастирі</a:t>
            </a:r>
            <a:r>
              <a:rPr lang="ru-RU" dirty="0"/>
              <a:t> </a:t>
            </a:r>
            <a:r>
              <a:rPr lang="ru-RU" dirty="0" err="1"/>
              <a:t>бенедиктинців</a:t>
            </a:r>
            <a:r>
              <a:rPr lang="ru-RU" dirty="0"/>
              <a:t>. </a:t>
            </a:r>
            <a:r>
              <a:rPr lang="ru-RU" dirty="0" err="1"/>
              <a:t>Колекція</a:t>
            </a:r>
            <a:r>
              <a:rPr lang="ru-RU" dirty="0"/>
              <a:t> музею представлена в 70 галереях. </a:t>
            </a:r>
            <a:r>
              <a:rPr lang="ru-RU" dirty="0" err="1"/>
              <a:t>Фонди</a:t>
            </a:r>
            <a:r>
              <a:rPr lang="ru-RU" dirty="0"/>
              <a:t> музею </a:t>
            </a:r>
            <a:r>
              <a:rPr lang="ru-RU" dirty="0" err="1"/>
              <a:t>включають</a:t>
            </a:r>
            <a:r>
              <a:rPr lang="ru-RU" dirty="0"/>
              <a:t> твори </a:t>
            </a:r>
            <a:r>
              <a:rPr lang="ru-RU" dirty="0" err="1"/>
              <a:t>художнього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декоративно-вжиткового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та </a:t>
            </a:r>
            <a:r>
              <a:rPr lang="ru-RU" dirty="0" err="1"/>
              <a:t>монети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епох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Давнього</a:t>
            </a:r>
            <a:r>
              <a:rPr lang="ru-RU" dirty="0" smtClean="0"/>
              <a:t> </a:t>
            </a:r>
            <a:r>
              <a:rPr lang="ru-RU" dirty="0" err="1"/>
              <a:t>Єгипту</a:t>
            </a:r>
            <a:r>
              <a:rPr lang="ru-RU" dirty="0"/>
              <a:t> до </a:t>
            </a:r>
            <a:r>
              <a:rPr lang="ru-RU" dirty="0" err="1"/>
              <a:t>сьогодення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04231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Музей романтичного </a:t>
            </a:r>
            <a:r>
              <a:rPr lang="ru-RU" sz="4800" dirty="0" err="1" smtClean="0">
                <a:latin typeface="Monotype Corsiva" pitchFamily="66" charset="0"/>
              </a:rPr>
              <a:t>життя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29698" name="Picture 2" descr="C:\Documents and Settings\Admin\Рабочий стол\Новая папка (2)\mroamntiqu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2984"/>
            <a:ext cx="4286280" cy="2857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9699" name="Picture 3" descr="C:\Documents and Settings\Admin\Рабочий стол\Новая папка (2)\mroamntiqu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643446"/>
            <a:ext cx="6286544" cy="2000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9700" name="Picture 4" descr="C:\Documents and Settings\Admin\Рабочий стол\Новая папка (2)\mroamntique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142984"/>
            <a:ext cx="3929090" cy="2857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143240" y="4143380"/>
            <a:ext cx="292895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побудований</a:t>
            </a:r>
            <a:r>
              <a:rPr lang="ru-RU" dirty="0" smtClean="0"/>
              <a:t> в 1830 </a:t>
            </a:r>
            <a:r>
              <a:rPr lang="ru-RU" dirty="0" err="1" smtClean="0"/>
              <a:t>році</a:t>
            </a:r>
            <a:r>
              <a:rPr lang="ru-RU" dirty="0" smtClean="0"/>
              <a:t>,</a:t>
            </a:r>
            <a:endParaRPr lang="ru-RU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714620"/>
            <a:ext cx="857256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Франція</a:t>
            </a:r>
            <a:r>
              <a:rPr lang="ru-RU" dirty="0" smtClean="0">
                <a:solidFill>
                  <a:schemeClr val="bg1"/>
                </a:solidFill>
              </a:rPr>
              <a:t> знаменита не </a:t>
            </a:r>
            <a:r>
              <a:rPr lang="ru-RU" dirty="0" err="1" smtClean="0">
                <a:solidFill>
                  <a:schemeClr val="bg1"/>
                </a:solidFill>
              </a:rPr>
              <a:t>тільки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пам'ятниками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архітектури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чудовими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сирами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вишуканими</a:t>
            </a:r>
            <a:r>
              <a:rPr lang="ru-RU" dirty="0" smtClean="0">
                <a:solidFill>
                  <a:schemeClr val="bg1"/>
                </a:solidFill>
              </a:rPr>
              <a:t> винами, </a:t>
            </a:r>
            <a:r>
              <a:rPr lang="ru-RU" dirty="0" err="1" smtClean="0">
                <a:solidFill>
                  <a:schemeClr val="bg1"/>
                </a:solidFill>
              </a:rPr>
              <a:t>приємним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кліматом</a:t>
            </a:r>
            <a:r>
              <a:rPr lang="ru-RU" dirty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а 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музеями, </a:t>
            </a:r>
            <a:r>
              <a:rPr lang="ru-RU" dirty="0" err="1" smtClean="0">
                <a:solidFill>
                  <a:schemeClr val="bg1"/>
                </a:solidFill>
              </a:rPr>
              <a:t>відвідування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яких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залишить</a:t>
            </a:r>
            <a:r>
              <a:rPr lang="ru-RU" dirty="0" smtClean="0">
                <a:solidFill>
                  <a:schemeClr val="bg1"/>
                </a:solidFill>
              </a:rPr>
              <a:t> Вас </a:t>
            </a:r>
            <a:r>
              <a:rPr lang="ru-RU" dirty="0" err="1" smtClean="0">
                <a:solidFill>
                  <a:schemeClr val="bg1"/>
                </a:solidFill>
              </a:rPr>
              <a:t>байдужими</a:t>
            </a:r>
            <a:r>
              <a:rPr lang="ru-RU" dirty="0" smtClean="0">
                <a:solidFill>
                  <a:schemeClr val="bg1"/>
                </a:solidFill>
              </a:rPr>
              <a:t>. Перед Вами список </a:t>
            </a:r>
            <a:r>
              <a:rPr lang="ru-RU" dirty="0" err="1" smtClean="0">
                <a:solidFill>
                  <a:schemeClr val="bg1"/>
                </a:solidFill>
              </a:rPr>
              <a:t>найбільш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відвідуваних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музеїв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4500570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Лувр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071678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Версаль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5857892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Музей </a:t>
            </a:r>
            <a:r>
              <a:rPr lang="ru-RU" dirty="0" err="1" smtClean="0">
                <a:latin typeface="Monotype Corsiva" pitchFamily="66" charset="0"/>
              </a:rPr>
              <a:t>Середньовіччя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00958" y="571480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Музей </a:t>
            </a:r>
            <a:r>
              <a:rPr lang="ru-RU" dirty="0" err="1" smtClean="0">
                <a:latin typeface="Monotype Corsiva" pitchFamily="66" charset="0"/>
              </a:rPr>
              <a:t>Орсе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1928802"/>
            <a:ext cx="2444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Музей </a:t>
            </a:r>
            <a:r>
              <a:rPr lang="ru-RU" dirty="0" err="1" smtClean="0">
                <a:latin typeface="Monotype Corsiva" pitchFamily="66" charset="0"/>
              </a:rPr>
              <a:t>Мармоттан-Моне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4429132"/>
            <a:ext cx="213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Monotype Corsiva" pitchFamily="66" charset="0"/>
              </a:rPr>
              <a:t>Музей історії Франції</a:t>
            </a:r>
            <a:endParaRPr lang="uk-UA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Monotype Corsiva" pitchFamily="66" charset="0"/>
              </a:rPr>
              <a:t>Національний музей ренесансу</a:t>
            </a:r>
          </a:p>
          <a:p>
            <a:r>
              <a:rPr lang="uk-UA" dirty="0" smtClean="0">
                <a:latin typeface="Monotype Corsiva" pitchFamily="66" charset="0"/>
              </a:rPr>
              <a:t>                       (</a:t>
            </a:r>
            <a:r>
              <a:rPr lang="uk-UA" dirty="0" err="1" smtClean="0">
                <a:latin typeface="Monotype Corsiva" pitchFamily="66" charset="0"/>
              </a:rPr>
              <a:t>Екуан</a:t>
            </a:r>
            <a:r>
              <a:rPr lang="uk-UA" dirty="0" smtClean="0">
                <a:latin typeface="Monotype Corsiva" pitchFamily="66" charset="0"/>
              </a:rPr>
              <a:t>)</a:t>
            </a:r>
            <a:endParaRPr lang="uk-UA" dirty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4429132"/>
            <a:ext cx="249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Музей </a:t>
            </a:r>
            <a:r>
              <a:rPr lang="ru-RU" dirty="0" err="1" smtClean="0">
                <a:latin typeface="Monotype Corsiva" pitchFamily="66" charset="0"/>
              </a:rPr>
              <a:t>Ніссим-де-Камондо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643578"/>
            <a:ext cx="329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Monotype Corsiva" pitchFamily="66" charset="0"/>
              </a:rPr>
              <a:t>Ліонський музей красних мистецтв</a:t>
            </a:r>
            <a:endParaRPr lang="uk-UA" dirty="0"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285860"/>
            <a:ext cx="275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Музей романтичного </a:t>
            </a:r>
            <a:r>
              <a:rPr lang="ru-RU" dirty="0" err="1" smtClean="0">
                <a:latin typeface="Monotype Corsiva" pitchFamily="66" charset="0"/>
              </a:rPr>
              <a:t>життя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71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http://filmix.net/serialy/22659-dzhoui-joey-serial-2004-2006.html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214290"/>
            <a:ext cx="164307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b="1" i="1" dirty="0" smtClean="0">
                <a:latin typeface="Monotype Corsiva" pitchFamily="66" charset="0"/>
              </a:rPr>
              <a:t> Лувр</a:t>
            </a:r>
            <a:endParaRPr lang="ru-RU" sz="4800" b="1" i="1" dirty="0">
              <a:latin typeface="Monotype Corsiva" pitchFamily="66" charset="0"/>
            </a:endParaRPr>
          </a:p>
        </p:txBody>
      </p:sp>
      <p:pic>
        <p:nvPicPr>
          <p:cNvPr id="2050" name="Picture 2" descr="C:\Documents and Settings\Admin\Рабочий стол\Новая папка (2)\Рабочий ст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857652" cy="46434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57686" y="1225689"/>
            <a:ext cx="4500594" cy="5355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Лувр (</a:t>
            </a:r>
            <a:r>
              <a:rPr lang="fr-FR" i="1" dirty="0"/>
              <a:t>Musée du </a:t>
            </a:r>
            <a:r>
              <a:rPr lang="fr-FR" i="1" dirty="0" smtClean="0"/>
              <a:t>Louvre</a:t>
            </a:r>
            <a:r>
              <a:rPr lang="uk-UA" i="1" dirty="0" smtClean="0"/>
              <a:t>)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архітектурний</a:t>
            </a:r>
            <a:r>
              <a:rPr lang="ru-RU" dirty="0" smtClean="0"/>
              <a:t> </a:t>
            </a:r>
            <a:r>
              <a:rPr lang="ru-RU" dirty="0" err="1" smtClean="0"/>
              <a:t>пам'ятник</a:t>
            </a:r>
            <a:r>
              <a:rPr lang="ru-RU" dirty="0" smtClean="0"/>
              <a:t>, як палац </a:t>
            </a:r>
            <a:r>
              <a:rPr lang="ru-RU" dirty="0" err="1" smtClean="0"/>
              <a:t>французьких</a:t>
            </a:r>
            <a:r>
              <a:rPr lang="ru-RU" dirty="0" smtClean="0"/>
              <a:t> </a:t>
            </a:r>
            <a:r>
              <a:rPr lang="ru-RU" dirty="0" err="1" smtClean="0"/>
              <a:t>королів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найвідоміших</a:t>
            </a:r>
            <a:r>
              <a:rPr lang="ru-RU" dirty="0" smtClean="0"/>
              <a:t> </a:t>
            </a:r>
            <a:r>
              <a:rPr lang="ru-RU" dirty="0" err="1" smtClean="0"/>
              <a:t>музеїв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зібрана</a:t>
            </a:r>
            <a:r>
              <a:rPr lang="ru-RU" dirty="0" smtClean="0"/>
              <a:t> </a:t>
            </a:r>
            <a:r>
              <a:rPr lang="ru-RU" dirty="0" err="1" smtClean="0"/>
              <a:t>багатюща</a:t>
            </a:r>
            <a:r>
              <a:rPr lang="ru-RU" dirty="0" smtClean="0"/>
              <a:t> </a:t>
            </a:r>
            <a:r>
              <a:rPr lang="ru-RU" dirty="0" err="1" smtClean="0"/>
              <a:t>колекція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експонатів</a:t>
            </a:r>
            <a:r>
              <a:rPr lang="ru-RU" dirty="0" smtClean="0"/>
              <a:t>. Тут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барельєфи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ассірійських</a:t>
            </a:r>
            <a:r>
              <a:rPr lang="ru-RU" dirty="0" smtClean="0"/>
              <a:t> </a:t>
            </a:r>
            <a:r>
              <a:rPr lang="ru-RU" dirty="0" err="1" smtClean="0"/>
              <a:t>палаців</a:t>
            </a:r>
            <a:r>
              <a:rPr lang="ru-RU" dirty="0" smtClean="0"/>
              <a:t>, </a:t>
            </a:r>
            <a:r>
              <a:rPr lang="ru-RU" dirty="0" err="1" smtClean="0"/>
              <a:t>єгипетську</a:t>
            </a:r>
            <a:r>
              <a:rPr lang="ru-RU" dirty="0" smtClean="0"/>
              <a:t> </a:t>
            </a:r>
            <a:r>
              <a:rPr lang="ru-RU" dirty="0" err="1" smtClean="0"/>
              <a:t>живопис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Лувр -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найстаріших</a:t>
            </a:r>
            <a:r>
              <a:rPr lang="ru-RU" dirty="0" smtClean="0"/>
              <a:t> </a:t>
            </a:r>
            <a:r>
              <a:rPr lang="ru-RU" dirty="0" err="1" smtClean="0"/>
              <a:t>музеїв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багатою</a:t>
            </a:r>
            <a:r>
              <a:rPr lang="ru-RU" dirty="0" smtClean="0"/>
              <a:t> </a:t>
            </a:r>
            <a:r>
              <a:rPr lang="ru-RU" dirty="0" err="1" smtClean="0"/>
              <a:t>історією</a:t>
            </a:r>
            <a:r>
              <a:rPr lang="ru-RU" dirty="0" smtClean="0"/>
              <a:t> </a:t>
            </a:r>
            <a:r>
              <a:rPr lang="ru-RU" dirty="0" err="1" smtClean="0"/>
              <a:t>колекціонування</a:t>
            </a:r>
            <a:r>
              <a:rPr lang="ru-RU" dirty="0" smtClean="0"/>
              <a:t>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реліквій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,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династії</a:t>
            </a:r>
            <a:r>
              <a:rPr lang="ru-RU" dirty="0" smtClean="0"/>
              <a:t> </a:t>
            </a:r>
            <a:r>
              <a:rPr lang="ru-RU" dirty="0" err="1" smtClean="0"/>
              <a:t>Капетингів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наших </a:t>
            </a:r>
            <a:r>
              <a:rPr lang="ru-RU" dirty="0" err="1" smtClean="0"/>
              <a:t>днів</a:t>
            </a:r>
            <a:r>
              <a:rPr lang="ru-RU" dirty="0" smtClean="0"/>
              <a:t>.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двері</a:t>
            </a:r>
            <a:r>
              <a:rPr lang="ru-RU" dirty="0" smtClean="0"/>
              <a:t> музею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відкриті</a:t>
            </a:r>
            <a:r>
              <a:rPr lang="ru-RU" dirty="0" smtClean="0"/>
              <a:t> для </a:t>
            </a:r>
            <a:r>
              <a:rPr lang="ru-RU" dirty="0" err="1" smtClean="0"/>
              <a:t>публіки</a:t>
            </a:r>
            <a:r>
              <a:rPr lang="ru-RU" dirty="0" smtClean="0"/>
              <a:t> 8 листопада 1793,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Французької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. При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</a:t>
            </a:r>
            <a:r>
              <a:rPr lang="ru-RU" dirty="0" err="1" smtClean="0"/>
              <a:t>іменувався</a:t>
            </a:r>
            <a:r>
              <a:rPr lang="ru-RU" dirty="0" smtClean="0"/>
              <a:t> </a:t>
            </a:r>
            <a:r>
              <a:rPr lang="ru-RU" dirty="0" err="1" smtClean="0"/>
              <a:t>музеєм</a:t>
            </a:r>
            <a:r>
              <a:rPr lang="ru-RU" dirty="0" smtClean="0"/>
              <a:t> Наполеона.</a:t>
            </a:r>
          </a:p>
          <a:p>
            <a:pPr algn="ctr"/>
            <a:r>
              <a:rPr lang="ru-RU" dirty="0" err="1" smtClean="0"/>
              <a:t>Відвідувачів</a:t>
            </a:r>
            <a:r>
              <a:rPr lang="ru-RU" dirty="0" smtClean="0"/>
              <a:t> на </a:t>
            </a:r>
            <a:r>
              <a:rPr lang="ru-RU" dirty="0" err="1" smtClean="0"/>
              <a:t>рік</a:t>
            </a:r>
            <a:r>
              <a:rPr lang="ru-RU" dirty="0" smtClean="0"/>
              <a:t> 8 800 000 (2011)</a:t>
            </a:r>
          </a:p>
          <a:p>
            <a:pPr algn="ctr"/>
            <a:r>
              <a:rPr lang="ru-RU" dirty="0" smtClean="0"/>
              <a:t>Директор </a:t>
            </a:r>
            <a:r>
              <a:rPr lang="ru-RU" dirty="0" err="1" smtClean="0"/>
              <a:t>Анрі</a:t>
            </a:r>
            <a:r>
              <a:rPr lang="ru-RU" dirty="0" smtClean="0"/>
              <a:t> </a:t>
            </a:r>
            <a:r>
              <a:rPr lang="ru-RU" dirty="0" err="1" smtClean="0"/>
              <a:t>Лойрет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2" y="857232"/>
            <a:ext cx="3714776" cy="4801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музеї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300 000 </a:t>
            </a:r>
            <a:r>
              <a:rPr lang="ru-RU" dirty="0" err="1" smtClean="0"/>
              <a:t>експонатів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35 000 </a:t>
            </a:r>
            <a:r>
              <a:rPr lang="ru-RU" dirty="0" err="1" smtClean="0"/>
              <a:t>виставляються</a:t>
            </a:r>
            <a:r>
              <a:rPr lang="ru-RU" dirty="0" smtClean="0"/>
              <a:t> в залах.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експонатів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в </a:t>
            </a:r>
            <a:r>
              <a:rPr lang="ru-RU" dirty="0" err="1" smtClean="0"/>
              <a:t>сховищах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не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показані</a:t>
            </a:r>
            <a:r>
              <a:rPr lang="ru-RU" dirty="0" smtClean="0"/>
              <a:t> </a:t>
            </a:r>
            <a:r>
              <a:rPr lang="ru-RU" dirty="0" err="1" smtClean="0"/>
              <a:t>відвідувачам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місяців</a:t>
            </a:r>
            <a:r>
              <a:rPr lang="ru-RU" dirty="0" smtClean="0"/>
              <a:t> </a:t>
            </a:r>
            <a:r>
              <a:rPr lang="ru-RU" dirty="0" err="1" smtClean="0"/>
              <a:t>поспіль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міркувань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.</a:t>
            </a:r>
          </a:p>
          <a:p>
            <a:pPr algn="ctr"/>
            <a:r>
              <a:rPr lang="ru-RU" dirty="0" err="1" smtClean="0"/>
              <a:t>Експонати</a:t>
            </a:r>
            <a:r>
              <a:rPr lang="ru-RU" dirty="0" smtClean="0"/>
              <a:t> Лувру </a:t>
            </a:r>
            <a:r>
              <a:rPr lang="ru-RU" dirty="0" err="1" smtClean="0"/>
              <a:t>розбиті</a:t>
            </a:r>
            <a:r>
              <a:rPr lang="ru-RU" dirty="0" smtClean="0"/>
              <a:t> на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•</a:t>
            </a:r>
            <a:r>
              <a:rPr lang="ru-RU" dirty="0" err="1"/>
              <a:t>С</a:t>
            </a:r>
            <a:r>
              <a:rPr lang="ru-RU" dirty="0" err="1" smtClean="0"/>
              <a:t>тародавній</a:t>
            </a:r>
            <a:r>
              <a:rPr lang="ru-RU" dirty="0" smtClean="0"/>
              <a:t> </a:t>
            </a:r>
            <a:r>
              <a:rPr lang="ru-RU" dirty="0" err="1" smtClean="0"/>
              <a:t>Схід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 smtClean="0"/>
              <a:t>Стародавній</a:t>
            </a:r>
            <a:r>
              <a:rPr lang="ru-RU" dirty="0" smtClean="0"/>
              <a:t> </a:t>
            </a:r>
            <a:r>
              <a:rPr lang="ru-RU" dirty="0" err="1" smtClean="0"/>
              <a:t>Єгипет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 smtClean="0"/>
              <a:t>Стародавні</a:t>
            </a:r>
            <a:r>
              <a:rPr lang="ru-RU" dirty="0" smtClean="0"/>
              <a:t> </a:t>
            </a:r>
            <a:r>
              <a:rPr lang="ru-RU" dirty="0" err="1" smtClean="0"/>
              <a:t>Греція</a:t>
            </a:r>
            <a:r>
              <a:rPr lang="ru-RU" dirty="0" smtClean="0"/>
              <a:t>, Рим</a:t>
            </a:r>
          </a:p>
          <a:p>
            <a:r>
              <a:rPr lang="ru-RU" dirty="0" smtClean="0"/>
              <a:t>•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ісламу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/>
              <a:t>С</a:t>
            </a:r>
            <a:r>
              <a:rPr lang="ru-RU" dirty="0" err="1" smtClean="0"/>
              <a:t>кульптури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/>
              <a:t>П</a:t>
            </a:r>
            <a:r>
              <a:rPr lang="ru-RU" dirty="0" err="1" smtClean="0"/>
              <a:t>редмети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 smtClean="0"/>
              <a:t>Образотворче</a:t>
            </a:r>
            <a:r>
              <a:rPr lang="ru-RU" dirty="0" smtClean="0"/>
              <a:t> мистецтво</a:t>
            </a:r>
          </a:p>
          <a:p>
            <a:r>
              <a:rPr lang="ru-RU" dirty="0" smtClean="0"/>
              <a:t>•</a:t>
            </a:r>
            <a:r>
              <a:rPr lang="ru-RU" dirty="0" err="1"/>
              <a:t>Г</a:t>
            </a:r>
            <a:r>
              <a:rPr lang="ru-RU" dirty="0" err="1" smtClean="0"/>
              <a:t>рафічне</a:t>
            </a:r>
            <a:r>
              <a:rPr lang="ru-RU" dirty="0" smtClean="0"/>
              <a:t> мистецтво</a:t>
            </a:r>
            <a:endParaRPr lang="ru-RU" dirty="0"/>
          </a:p>
        </p:txBody>
      </p:sp>
      <p:pic>
        <p:nvPicPr>
          <p:cNvPr id="3074" name="Picture 2" descr="C:\Documents and Settings\Admin\Рабочий стол\Новая папка (2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500571"/>
            <a:ext cx="3929090" cy="2357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075" name="Picture 3" descr="C:\Documents and Settings\Admin\Рабочий стол\Новая папка (2)\277-Excursion2-img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3929090" cy="21192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076" name="Picture 4" descr="C:\Documents and Settings\Admin\Рабочий стол\Новая папка (2)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85926"/>
            <a:ext cx="3929090" cy="2857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Новая папка (2)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857628"/>
            <a:ext cx="1643074" cy="2143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099" name="Picture 3" descr="C:\Documents and Settings\Admin\Рабочий стол\Новая папка (2)\300px-MG-Paris-Aphrodite_of_Mi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85728"/>
            <a:ext cx="2071702" cy="2893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100" name="Picture 4" descr="C:\Documents and Settings\Admin\Рабочий стол\Новая папка (2)\ArtworkGraphic21WingedVic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2071702" cy="30003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101" name="Picture 5" descr="C:\Documents and Settings\Admin\Рабочий стол\Новая папка (2)\390px-Diane_de_Versailles_Leocha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57165"/>
            <a:ext cx="2000264" cy="27860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785786" y="6072206"/>
            <a:ext cx="271464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Мона</a:t>
            </a:r>
            <a:r>
              <a:rPr lang="ru-RU" dirty="0" smtClean="0"/>
              <a:t> </a:t>
            </a:r>
            <a:r>
              <a:rPr lang="ru-RU" dirty="0" err="1" smtClean="0"/>
              <a:t>Ліза</a:t>
            </a:r>
            <a:r>
              <a:rPr lang="ru-RU" dirty="0" smtClean="0"/>
              <a:t> , Леонардо </a:t>
            </a:r>
            <a:r>
              <a:rPr lang="ru-RU" dirty="0"/>
              <a:t>да </a:t>
            </a:r>
            <a:r>
              <a:rPr lang="ru-RU" dirty="0" err="1" smtClean="0"/>
              <a:t>Вінчі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3357562"/>
            <a:ext cx="185961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Венера </a:t>
            </a:r>
            <a:r>
              <a:rPr lang="ru-RU" dirty="0" err="1" smtClean="0"/>
              <a:t>Мілоська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357562"/>
            <a:ext cx="231627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Ніка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Самофракийская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6286520"/>
            <a:ext cx="153657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Уістлера</a:t>
            </a:r>
            <a:endParaRPr lang="ru-RU" dirty="0"/>
          </a:p>
        </p:txBody>
      </p:sp>
      <p:pic>
        <p:nvPicPr>
          <p:cNvPr id="4102" name="Picture 6" descr="C:\Documents and Settings\Admin\Рабочий стол\Новая папка (2)\345px-Whistlers_Mother_high_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857628"/>
            <a:ext cx="2928958" cy="23574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6786578" y="3357562"/>
            <a:ext cx="108856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Артеміда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142852"/>
            <a:ext cx="207170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Версаль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5122" name="Picture 2" descr="C:\Documents and Settings\Admin\Рабочий стол\Новая папка (2)\Chateau-de-versailles-c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8429684" cy="3228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14282" y="4357694"/>
            <a:ext cx="871543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Версаль - </a:t>
            </a:r>
            <a:r>
              <a:rPr lang="ru-RU" dirty="0" err="1" smtClean="0"/>
              <a:t>палацово-парковий</a:t>
            </a:r>
            <a:r>
              <a:rPr lang="ru-RU" dirty="0" smtClean="0"/>
              <a:t> ансамбль у </a:t>
            </a:r>
            <a:r>
              <a:rPr lang="ru-RU" dirty="0" err="1" smtClean="0"/>
              <a:t>Франції</a:t>
            </a:r>
            <a:r>
              <a:rPr lang="ru-RU" dirty="0" smtClean="0"/>
              <a:t> (фр. </a:t>
            </a:r>
            <a:r>
              <a:rPr lang="en-US" dirty="0" err="1" smtClean="0"/>
              <a:t>Parc</a:t>
            </a:r>
            <a:r>
              <a:rPr lang="en-US" dirty="0" smtClean="0"/>
              <a:t> et château de Versailles), </a:t>
            </a:r>
            <a:r>
              <a:rPr lang="ru-RU" dirty="0" err="1" smtClean="0"/>
              <a:t>колишня</a:t>
            </a:r>
            <a:r>
              <a:rPr lang="ru-RU" dirty="0" smtClean="0"/>
              <a:t> </a:t>
            </a:r>
            <a:r>
              <a:rPr lang="ru-RU" dirty="0" err="1" smtClean="0"/>
              <a:t>резиденція</a:t>
            </a:r>
            <a:r>
              <a:rPr lang="ru-RU" dirty="0" smtClean="0"/>
              <a:t> </a:t>
            </a:r>
            <a:r>
              <a:rPr lang="ru-RU" dirty="0" err="1" smtClean="0"/>
              <a:t>французьких</a:t>
            </a:r>
            <a:r>
              <a:rPr lang="ru-RU" dirty="0" smtClean="0"/>
              <a:t> </a:t>
            </a:r>
            <a:r>
              <a:rPr lang="ru-RU" dirty="0" err="1" smtClean="0"/>
              <a:t>королів</a:t>
            </a:r>
            <a:r>
              <a:rPr lang="ru-RU" dirty="0" smtClean="0"/>
              <a:t> у </a:t>
            </a:r>
            <a:r>
              <a:rPr lang="ru-RU" dirty="0" err="1" smtClean="0"/>
              <a:t>місті</a:t>
            </a:r>
            <a:r>
              <a:rPr lang="ru-RU" dirty="0" smtClean="0"/>
              <a:t> Версаль,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передмістям</a:t>
            </a:r>
            <a:r>
              <a:rPr lang="ru-RU" dirty="0" smtClean="0"/>
              <a:t> Парижа; центр туризму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Версаль </a:t>
            </a:r>
            <a:r>
              <a:rPr lang="ru-RU" dirty="0" err="1" smtClean="0"/>
              <a:t>споруджувався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Людовика </a:t>
            </a:r>
            <a:r>
              <a:rPr lang="en-US" dirty="0" smtClean="0"/>
              <a:t>XIV </a:t>
            </a:r>
            <a:r>
              <a:rPr lang="ru-RU" dirty="0" err="1" smtClean="0"/>
              <a:t>з</a:t>
            </a:r>
            <a:r>
              <a:rPr lang="ru-RU" dirty="0" smtClean="0"/>
              <a:t> 1661 роки, </a:t>
            </a:r>
            <a:r>
              <a:rPr lang="ru-RU" dirty="0" err="1" smtClean="0"/>
              <a:t>Провідні</a:t>
            </a:r>
            <a:r>
              <a:rPr lang="ru-RU" dirty="0" smtClean="0"/>
              <a:t> </a:t>
            </a:r>
            <a:r>
              <a:rPr lang="ru-RU" dirty="0" err="1" smtClean="0"/>
              <a:t>архітектори</a:t>
            </a:r>
            <a:r>
              <a:rPr lang="ru-RU" dirty="0" smtClean="0"/>
              <a:t> - </a:t>
            </a:r>
            <a:r>
              <a:rPr lang="ru-RU" dirty="0" err="1" smtClean="0"/>
              <a:t>Луї</a:t>
            </a:r>
            <a:r>
              <a:rPr lang="ru-RU" dirty="0" smtClean="0"/>
              <a:t> </a:t>
            </a:r>
            <a:r>
              <a:rPr lang="ru-RU" dirty="0" err="1" smtClean="0"/>
              <a:t>Ліво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Жюль</a:t>
            </a:r>
            <a:r>
              <a:rPr lang="ru-RU" dirty="0" smtClean="0"/>
              <a:t> </a:t>
            </a:r>
            <a:r>
              <a:rPr lang="ru-RU" dirty="0" err="1" smtClean="0"/>
              <a:t>Ардуен-Мансар</a:t>
            </a:r>
            <a:r>
              <a:rPr lang="ru-RU" dirty="0" smtClean="0"/>
              <a:t>. Версаль, </a:t>
            </a:r>
            <a:r>
              <a:rPr lang="ru-RU" dirty="0" err="1" smtClean="0"/>
              <a:t>найбільший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,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унікальною</a:t>
            </a:r>
            <a:r>
              <a:rPr lang="ru-RU" dirty="0" smtClean="0"/>
              <a:t> </a:t>
            </a:r>
            <a:r>
              <a:rPr lang="ru-RU" dirty="0" err="1" smtClean="0"/>
              <a:t>цілісністю</a:t>
            </a:r>
            <a:r>
              <a:rPr lang="ru-RU" dirty="0" smtClean="0"/>
              <a:t> </a:t>
            </a:r>
            <a:r>
              <a:rPr lang="ru-RU" dirty="0" err="1" smtClean="0"/>
              <a:t>задуму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гармонією</a:t>
            </a:r>
            <a:r>
              <a:rPr lang="ru-RU" dirty="0" smtClean="0"/>
              <a:t> </a:t>
            </a:r>
            <a:r>
              <a:rPr lang="ru-RU" dirty="0" err="1" smtClean="0"/>
              <a:t>архітектурних</a:t>
            </a:r>
            <a:r>
              <a:rPr lang="ru-RU" dirty="0" smtClean="0"/>
              <a:t> форм. З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en-US" dirty="0" smtClean="0"/>
              <a:t>XVII </a:t>
            </a:r>
            <a:r>
              <a:rPr lang="ru-RU" dirty="0" err="1" smtClean="0"/>
              <a:t>століття</a:t>
            </a:r>
            <a:r>
              <a:rPr lang="ru-RU" dirty="0" smtClean="0"/>
              <a:t> Версаль служив </a:t>
            </a:r>
            <a:r>
              <a:rPr lang="ru-RU" dirty="0" err="1" smtClean="0"/>
              <a:t>зразком</a:t>
            </a:r>
            <a:r>
              <a:rPr lang="ru-RU" dirty="0" smtClean="0"/>
              <a:t> для </a:t>
            </a:r>
            <a:r>
              <a:rPr lang="ru-RU" dirty="0" err="1" smtClean="0"/>
              <a:t>парадних</a:t>
            </a:r>
            <a:r>
              <a:rPr lang="ru-RU" dirty="0" smtClean="0"/>
              <a:t> </a:t>
            </a:r>
            <a:r>
              <a:rPr lang="ru-RU" dirty="0" err="1" smtClean="0"/>
              <a:t>заміських</a:t>
            </a:r>
            <a:r>
              <a:rPr lang="ru-RU" dirty="0" smtClean="0"/>
              <a:t> </a:t>
            </a:r>
            <a:r>
              <a:rPr lang="ru-RU" dirty="0" err="1" smtClean="0"/>
              <a:t>резиденцій</a:t>
            </a:r>
            <a:r>
              <a:rPr lang="ru-RU" dirty="0" smtClean="0"/>
              <a:t>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монархів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аристократії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прямих</a:t>
            </a:r>
            <a:r>
              <a:rPr lang="ru-RU" dirty="0" smtClean="0"/>
              <a:t> </a:t>
            </a:r>
            <a:r>
              <a:rPr lang="ru-RU" dirty="0" err="1" smtClean="0"/>
              <a:t>наслідувань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не </a:t>
            </a:r>
            <a:r>
              <a:rPr lang="ru-RU" dirty="0" err="1" smtClean="0"/>
              <a:t>мається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42852"/>
            <a:ext cx="435771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З 1666 по 1789 роки, до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французької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, Версаль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офіційною</a:t>
            </a:r>
            <a:r>
              <a:rPr lang="ru-RU" dirty="0" smtClean="0"/>
              <a:t> </a:t>
            </a:r>
            <a:r>
              <a:rPr lang="ru-RU" dirty="0" err="1" smtClean="0"/>
              <a:t>королівською</a:t>
            </a:r>
            <a:r>
              <a:rPr lang="ru-RU" dirty="0" smtClean="0"/>
              <a:t> </a:t>
            </a:r>
            <a:r>
              <a:rPr lang="ru-RU" dirty="0" err="1" smtClean="0"/>
              <a:t>резиденцією</a:t>
            </a:r>
            <a:r>
              <a:rPr lang="ru-RU" dirty="0" smtClean="0"/>
              <a:t>. У 1801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статус музею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відкритий</a:t>
            </a:r>
            <a:r>
              <a:rPr lang="ru-RU" dirty="0" smtClean="0"/>
              <a:t> для </a:t>
            </a:r>
            <a:r>
              <a:rPr lang="ru-RU" dirty="0" err="1" smtClean="0"/>
              <a:t>публіки</a:t>
            </a:r>
            <a:r>
              <a:rPr lang="ru-RU" dirty="0" smtClean="0"/>
              <a:t>; У 1979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Версальський</a:t>
            </a:r>
            <a:r>
              <a:rPr lang="ru-RU" dirty="0" smtClean="0"/>
              <a:t> палац </a:t>
            </a:r>
            <a:r>
              <a:rPr lang="ru-RU" dirty="0" err="1" smtClean="0"/>
              <a:t>і</a:t>
            </a:r>
            <a:r>
              <a:rPr lang="ru-RU" dirty="0" smtClean="0"/>
              <a:t> парк </a:t>
            </a:r>
            <a:r>
              <a:rPr lang="ru-RU" dirty="0" err="1" smtClean="0"/>
              <a:t>включені</a:t>
            </a:r>
            <a:r>
              <a:rPr lang="ru-RU" dirty="0" smtClean="0"/>
              <a:t> до списку </a:t>
            </a:r>
            <a:r>
              <a:rPr lang="ru-RU" dirty="0" err="1" smtClean="0"/>
              <a:t>всесвітньої</a:t>
            </a:r>
            <a:r>
              <a:rPr lang="ru-RU" dirty="0" smtClean="0"/>
              <a:t> </a:t>
            </a:r>
            <a:r>
              <a:rPr lang="ru-RU" dirty="0" err="1" smtClean="0"/>
              <a:t>культурної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 ЮНЕСКО.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428868"/>
            <a:ext cx="4357718" cy="4247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З Версалем </a:t>
            </a:r>
            <a:r>
              <a:rPr lang="ru-RU" dirty="0" err="1" smtClean="0"/>
              <a:t>пов'язано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значимих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</a:t>
            </a:r>
            <a:r>
              <a:rPr lang="ru-RU" dirty="0" err="1" smtClean="0"/>
              <a:t>французької</a:t>
            </a:r>
            <a:r>
              <a:rPr lang="ru-RU" dirty="0" smtClean="0"/>
              <a:t> та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. Так, у </a:t>
            </a:r>
            <a:r>
              <a:rPr lang="en-US" dirty="0" smtClean="0"/>
              <a:t>XVIII </a:t>
            </a:r>
            <a:r>
              <a:rPr lang="ru-RU" dirty="0" err="1" smtClean="0"/>
              <a:t>столітті</a:t>
            </a:r>
            <a:r>
              <a:rPr lang="ru-RU" dirty="0" smtClean="0"/>
              <a:t> </a:t>
            </a:r>
            <a:r>
              <a:rPr lang="ru-RU" dirty="0" err="1" smtClean="0"/>
              <a:t>королівська</a:t>
            </a:r>
            <a:r>
              <a:rPr lang="ru-RU" dirty="0" smtClean="0"/>
              <a:t> </a:t>
            </a:r>
            <a:r>
              <a:rPr lang="ru-RU" dirty="0" err="1" smtClean="0"/>
              <a:t>резиденція</a:t>
            </a:r>
            <a:r>
              <a:rPr lang="ru-RU" dirty="0" smtClean="0"/>
              <a:t> стала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підписання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договорів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договору, </a:t>
            </a:r>
            <a:r>
              <a:rPr lang="ru-RU" dirty="0" err="1" smtClean="0"/>
              <a:t>що</a:t>
            </a:r>
            <a:r>
              <a:rPr lang="ru-RU" dirty="0" smtClean="0"/>
              <a:t> завершив </a:t>
            </a:r>
            <a:r>
              <a:rPr lang="ru-RU" dirty="0" err="1" smtClean="0"/>
              <a:t>Війну</a:t>
            </a:r>
            <a:r>
              <a:rPr lang="ru-RU" dirty="0" smtClean="0"/>
              <a:t> за </a:t>
            </a:r>
            <a:r>
              <a:rPr lang="ru-RU" dirty="0" err="1" smtClean="0"/>
              <a:t>незалежність</a:t>
            </a:r>
            <a:r>
              <a:rPr lang="ru-RU" dirty="0" smtClean="0"/>
              <a:t> США (1783). У 1871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поразки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у </a:t>
            </a:r>
            <a:r>
              <a:rPr lang="ru-RU" dirty="0" err="1" smtClean="0"/>
              <a:t>Франко-пруській</a:t>
            </a:r>
            <a:r>
              <a:rPr lang="ru-RU" dirty="0" smtClean="0"/>
              <a:t> </a:t>
            </a:r>
            <a:r>
              <a:rPr lang="ru-RU" dirty="0" err="1" smtClean="0"/>
              <a:t>війні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Версалі</a:t>
            </a:r>
            <a:r>
              <a:rPr lang="ru-RU" dirty="0" smtClean="0"/>
              <a:t>, </a:t>
            </a:r>
            <a:r>
              <a:rPr lang="ru-RU" dirty="0" err="1" smtClean="0"/>
              <a:t>окупованому</a:t>
            </a:r>
            <a:r>
              <a:rPr lang="ru-RU" dirty="0" smtClean="0"/>
              <a:t> </a:t>
            </a:r>
            <a:r>
              <a:rPr lang="ru-RU" dirty="0" err="1" smtClean="0"/>
              <a:t>німецькими</a:t>
            </a:r>
            <a:r>
              <a:rPr lang="ru-RU" dirty="0" smtClean="0"/>
              <a:t> </a:t>
            </a:r>
            <a:r>
              <a:rPr lang="ru-RU" dirty="0" err="1" smtClean="0"/>
              <a:t>військами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проголошено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. Тут же в 1919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підписаний</a:t>
            </a:r>
            <a:r>
              <a:rPr lang="ru-RU" dirty="0" smtClean="0"/>
              <a:t> </a:t>
            </a:r>
            <a:r>
              <a:rPr lang="ru-RU" dirty="0" err="1" smtClean="0"/>
              <a:t>мирний</a:t>
            </a:r>
            <a:r>
              <a:rPr lang="ru-RU" dirty="0" smtClean="0"/>
              <a:t> </a:t>
            </a:r>
            <a:r>
              <a:rPr lang="ru-RU" dirty="0" err="1" smtClean="0"/>
              <a:t>договір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завершив Першу </a:t>
            </a:r>
            <a:r>
              <a:rPr lang="ru-RU" dirty="0" err="1" smtClean="0"/>
              <a:t>світову</a:t>
            </a:r>
            <a:r>
              <a:rPr lang="ru-RU" dirty="0" smtClean="0"/>
              <a:t> </a:t>
            </a:r>
            <a:r>
              <a:rPr lang="ru-RU" dirty="0" err="1" smtClean="0"/>
              <a:t>війну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поклав</a:t>
            </a:r>
            <a:r>
              <a:rPr lang="ru-RU" dirty="0" smtClean="0"/>
              <a:t> початок так </a:t>
            </a:r>
            <a:r>
              <a:rPr lang="ru-RU" dirty="0" err="1" smtClean="0"/>
              <a:t>званої</a:t>
            </a:r>
            <a:r>
              <a:rPr lang="ru-RU" dirty="0" smtClean="0"/>
              <a:t> </a:t>
            </a:r>
            <a:r>
              <a:rPr lang="ru-RU" dirty="0" err="1" smtClean="0"/>
              <a:t>Версальської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- </a:t>
            </a:r>
            <a:r>
              <a:rPr lang="ru-RU" dirty="0" err="1" smtClean="0"/>
              <a:t>політичній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післявоєнних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8" name="Picture 4" descr="C:\Documents and Settings\Admin\Рабочий стол\Новая папка (2)\Versailles-Chateau-Jard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286280" cy="2857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149" name="Picture 5" descr="C:\Documents and Settings\Admin\Рабочий стол\Новая папка (2)\638px-Hallofmirr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4286280" cy="3643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428604"/>
            <a:ext cx="495680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800" dirty="0">
                <a:latin typeface="Monotype Corsiva" pitchFamily="66" charset="0"/>
              </a:rPr>
              <a:t>М</a:t>
            </a:r>
            <a:r>
              <a:rPr lang="ru-RU" sz="4800" dirty="0" smtClean="0">
                <a:latin typeface="Monotype Corsiva" pitchFamily="66" charset="0"/>
              </a:rPr>
              <a:t>узей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4800" dirty="0" err="1" smtClean="0">
                <a:latin typeface="Monotype Corsiva" pitchFamily="66" charset="0"/>
              </a:rPr>
              <a:t>Середньовіччя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2143116"/>
            <a:ext cx="471490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Це</a:t>
            </a:r>
            <a:r>
              <a:rPr lang="ru-RU" dirty="0" smtClean="0"/>
              <a:t> особняк </a:t>
            </a:r>
            <a:r>
              <a:rPr lang="ru-RU" dirty="0" err="1" smtClean="0"/>
              <a:t>Клюні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В 1832 </a:t>
            </a:r>
            <a:r>
              <a:rPr lang="ru-RU" dirty="0" err="1" smtClean="0"/>
              <a:t>році</a:t>
            </a:r>
            <a:r>
              <a:rPr lang="ru-RU" dirty="0" smtClean="0"/>
              <a:t> тут </a:t>
            </a:r>
            <a:r>
              <a:rPr lang="ru-RU" dirty="0" err="1" smtClean="0"/>
              <a:t>розміщується</a:t>
            </a:r>
            <a:r>
              <a:rPr lang="ru-RU" dirty="0" smtClean="0"/>
              <a:t> </a:t>
            </a:r>
            <a:r>
              <a:rPr lang="ru-RU" dirty="0" err="1" smtClean="0"/>
              <a:t>приватний</a:t>
            </a:r>
            <a:r>
              <a:rPr lang="ru-RU" dirty="0" smtClean="0"/>
              <a:t> музей, </a:t>
            </a:r>
            <a:r>
              <a:rPr lang="ru-RU" dirty="0" err="1" smtClean="0"/>
              <a:t>викуплений</a:t>
            </a:r>
            <a:r>
              <a:rPr lang="ru-RU" dirty="0" smtClean="0"/>
              <a:t> (разом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будівлею</a:t>
            </a:r>
            <a:r>
              <a:rPr lang="ru-RU" dirty="0" smtClean="0"/>
              <a:t>) державою в 1843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4071942"/>
            <a:ext cx="4714908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музеї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•</a:t>
            </a:r>
            <a:r>
              <a:rPr lang="ru-RU" dirty="0" err="1" smtClean="0"/>
              <a:t>дерев'яні</a:t>
            </a:r>
            <a:r>
              <a:rPr lang="ru-RU" dirty="0" smtClean="0"/>
              <a:t> та </a:t>
            </a:r>
            <a:r>
              <a:rPr lang="ru-RU" dirty="0" err="1" smtClean="0"/>
              <a:t>кам'яні</a:t>
            </a:r>
            <a:r>
              <a:rPr lang="ru-RU" dirty="0" smtClean="0"/>
              <a:t> </a:t>
            </a:r>
            <a:r>
              <a:rPr lang="ru-RU" dirty="0" err="1" smtClean="0"/>
              <a:t>скульптури</a:t>
            </a:r>
            <a:r>
              <a:rPr lang="ru-RU" dirty="0" smtClean="0"/>
              <a:t> (</a:t>
            </a:r>
            <a:r>
              <a:rPr lang="en-US" dirty="0" smtClean="0"/>
              <a:t>XII-XIII </a:t>
            </a:r>
            <a:r>
              <a:rPr lang="ru-RU" dirty="0" err="1" smtClean="0"/>
              <a:t>століття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•</a:t>
            </a:r>
            <a:r>
              <a:rPr lang="ru-RU" dirty="0" err="1" smtClean="0"/>
              <a:t>гобелени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 smtClean="0"/>
              <a:t>вітражі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 smtClean="0"/>
              <a:t>мініатюри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слонової</a:t>
            </a:r>
            <a:r>
              <a:rPr lang="ru-RU" dirty="0" smtClean="0"/>
              <a:t> </a:t>
            </a:r>
            <a:r>
              <a:rPr lang="ru-RU" dirty="0" err="1" smtClean="0"/>
              <a:t>кістки</a:t>
            </a:r>
            <a:endParaRPr lang="ru-RU" dirty="0"/>
          </a:p>
        </p:txBody>
      </p:sp>
      <p:pic>
        <p:nvPicPr>
          <p:cNvPr id="7170" name="Picture 2" descr="C:\Documents and Settings\Admin\Рабочий стол\Новая папка (2)\800px-Hôtel_des_abbés_de_Clu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643338" cy="4714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14290"/>
            <a:ext cx="286809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800" dirty="0">
                <a:latin typeface="Monotype Corsiva" pitchFamily="66" charset="0"/>
              </a:rPr>
              <a:t>Музей </a:t>
            </a:r>
            <a:r>
              <a:rPr lang="ru-RU" sz="4800" dirty="0" err="1">
                <a:latin typeface="Monotype Corsiva" pitchFamily="66" charset="0"/>
              </a:rPr>
              <a:t>Орсе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8194" name="Picture 2" descr="C:\Documents and Settings\Admin\Рабочий стол\Новая папка (2)\800px-Orsa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286148" cy="24288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195" name="Picture 3" descr="C:\Documents and Settings\Admin\Рабочий стол\Новая папка (2)\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3286148" cy="2571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857620" y="2071678"/>
            <a:ext cx="5000660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Дата </a:t>
            </a:r>
            <a:r>
              <a:rPr lang="ru-RU" dirty="0" err="1" smtClean="0"/>
              <a:t>заснування</a:t>
            </a:r>
            <a:r>
              <a:rPr lang="ru-RU" dirty="0" smtClean="0"/>
              <a:t> -1986.</a:t>
            </a:r>
          </a:p>
          <a:p>
            <a:pPr algn="ctr"/>
            <a:r>
              <a:rPr lang="ru-RU" dirty="0" smtClean="0"/>
              <a:t>(фр. </a:t>
            </a:r>
            <a:r>
              <a:rPr lang="ru-RU" dirty="0" err="1" smtClean="0"/>
              <a:t>Musée</a:t>
            </a:r>
            <a:r>
              <a:rPr lang="ru-RU" dirty="0" smtClean="0"/>
              <a:t> </a:t>
            </a:r>
            <a:r>
              <a:rPr lang="ru-RU" dirty="0" err="1" smtClean="0"/>
              <a:t>d'Orsay</a:t>
            </a:r>
            <a:r>
              <a:rPr lang="ru-RU" dirty="0" smtClean="0"/>
              <a:t>) - музей </a:t>
            </a:r>
            <a:r>
              <a:rPr lang="ru-RU" dirty="0" err="1" smtClean="0"/>
              <a:t>образотворчих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прикладних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 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зібрань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живопису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скульптури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1850-1910 р. Основу </a:t>
            </a:r>
            <a:r>
              <a:rPr lang="ru-RU" dirty="0" err="1" smtClean="0"/>
              <a:t>колекції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імпресіоністів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постімпресіоністів</a:t>
            </a:r>
            <a:r>
              <a:rPr lang="ru-RU" dirty="0" smtClean="0"/>
              <a:t>. </a:t>
            </a:r>
          </a:p>
          <a:p>
            <a:pPr algn="ctr"/>
            <a:r>
              <a:rPr lang="ru-RU" dirty="0" err="1" smtClean="0"/>
              <a:t>Виставка</a:t>
            </a:r>
            <a:r>
              <a:rPr lang="ru-RU" dirty="0" smtClean="0"/>
              <a:t> музею </a:t>
            </a:r>
            <a:r>
              <a:rPr lang="ru-RU" dirty="0" err="1" smtClean="0"/>
              <a:t>розташовується</a:t>
            </a:r>
            <a:r>
              <a:rPr lang="ru-RU" dirty="0" smtClean="0"/>
              <a:t> на </a:t>
            </a:r>
            <a:r>
              <a:rPr lang="ru-RU" dirty="0" err="1" smtClean="0"/>
              <a:t>п'яти</a:t>
            </a:r>
            <a:r>
              <a:rPr lang="ru-RU" dirty="0" smtClean="0"/>
              <a:t> </a:t>
            </a:r>
            <a:r>
              <a:rPr lang="ru-RU" dirty="0" err="1" smtClean="0"/>
              <a:t>рівнях</a:t>
            </a:r>
            <a:r>
              <a:rPr lang="ru-RU" dirty="0" smtClean="0"/>
              <a:t>,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(</a:t>
            </a:r>
            <a:r>
              <a:rPr lang="ru-RU" dirty="0" err="1" smtClean="0"/>
              <a:t>живопис</a:t>
            </a:r>
            <a:r>
              <a:rPr lang="ru-RU" dirty="0" smtClean="0"/>
              <a:t>, скульптура, </a:t>
            </a:r>
            <a:r>
              <a:rPr lang="ru-RU" dirty="0" err="1" smtClean="0"/>
              <a:t>архітектура</a:t>
            </a:r>
            <a:r>
              <a:rPr lang="ru-RU" dirty="0" smtClean="0"/>
              <a:t>, </a:t>
            </a:r>
            <a:r>
              <a:rPr lang="ru-RU" dirty="0" err="1" smtClean="0"/>
              <a:t>меблі</a:t>
            </a:r>
            <a:r>
              <a:rPr lang="ru-RU" dirty="0" smtClean="0"/>
              <a:t>, </a:t>
            </a:r>
            <a:r>
              <a:rPr lang="ru-RU" dirty="0" err="1" smtClean="0"/>
              <a:t>кіно</a:t>
            </a:r>
            <a:r>
              <a:rPr lang="ru-RU" dirty="0" smtClean="0"/>
              <a:t>, </a:t>
            </a:r>
            <a:r>
              <a:rPr lang="ru-RU" dirty="0" err="1" smtClean="0"/>
              <a:t>фотографія</a:t>
            </a:r>
            <a:r>
              <a:rPr lang="ru-RU" dirty="0" smtClean="0"/>
              <a:t>, </a:t>
            </a:r>
            <a:r>
              <a:rPr lang="ru-RU" dirty="0" err="1" smtClean="0"/>
              <a:t>музика</a:t>
            </a:r>
            <a:r>
              <a:rPr lang="ru-RU" dirty="0" smtClean="0"/>
              <a:t>, </a:t>
            </a:r>
            <a:r>
              <a:rPr lang="ru-RU" dirty="0" err="1" smtClean="0"/>
              <a:t>художнє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опери), </a:t>
            </a:r>
            <a:r>
              <a:rPr lang="ru-RU" dirty="0" err="1" smtClean="0"/>
              <a:t>представлені</a:t>
            </a:r>
            <a:r>
              <a:rPr lang="ru-RU" dirty="0" smtClean="0"/>
              <a:t> в </a:t>
            </a:r>
            <a:r>
              <a:rPr lang="ru-RU" dirty="0" err="1" smtClean="0"/>
              <a:t>хронологічному</a:t>
            </a:r>
            <a:r>
              <a:rPr lang="ru-RU" dirty="0" smtClean="0"/>
              <a:t> порядку.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711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102</cp:revision>
  <dcterms:created xsi:type="dcterms:W3CDTF">2013-05-15T13:32:36Z</dcterms:created>
  <dcterms:modified xsi:type="dcterms:W3CDTF">2013-05-19T17:01:57Z</dcterms:modified>
</cp:coreProperties>
</file>