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4" r:id="rId19"/>
    <p:sldId id="272" r:id="rId20"/>
    <p:sldId id="273" r:id="rId21"/>
    <p:sldId id="275" r:id="rId22"/>
    <p:sldId id="276" r:id="rId23"/>
    <p:sldId id="277"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94660"/>
  </p:normalViewPr>
  <p:slideViewPr>
    <p:cSldViewPr>
      <p:cViewPr>
        <p:scale>
          <a:sx n="84" d="100"/>
          <a:sy n="84" d="100"/>
        </p:scale>
        <p:origin x="-1176" y="-1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02.03.2014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02.03.2014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02.03.2014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02.03.2014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02.03.2014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02.03.2014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9.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8.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7.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8.xml"/><Relationship Id="rId1" Type="http://schemas.openxmlformats.org/officeDocument/2006/relationships/themeOverride" Target="../theme/themeOverride2.xml"/><Relationship Id="rId5" Type="http://schemas.openxmlformats.org/officeDocument/2006/relationships/slide" Target="slide2.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3.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openxmlformats.org/officeDocument/2006/relationships/slide" Target="slide22.xml"/><Relationship Id="rId13" Type="http://schemas.openxmlformats.org/officeDocument/2006/relationships/slide" Target="slide13.xml"/><Relationship Id="rId18" Type="http://schemas.openxmlformats.org/officeDocument/2006/relationships/image" Target="../media/image10.jpeg"/><Relationship Id="rId26" Type="http://schemas.openxmlformats.org/officeDocument/2006/relationships/image" Target="../media/image14.jpeg"/><Relationship Id="rId39" Type="http://schemas.openxmlformats.org/officeDocument/2006/relationships/image" Target="../media/image21.jpeg"/><Relationship Id="rId3" Type="http://schemas.openxmlformats.org/officeDocument/2006/relationships/image" Target="../media/image2.jpeg"/><Relationship Id="rId21" Type="http://schemas.openxmlformats.org/officeDocument/2006/relationships/slide" Target="slide14.xml"/><Relationship Id="rId34" Type="http://schemas.openxmlformats.org/officeDocument/2006/relationships/image" Target="../media/image18.jpeg"/><Relationship Id="rId7" Type="http://schemas.openxmlformats.org/officeDocument/2006/relationships/image" Target="../media/image4.jpeg"/><Relationship Id="rId12" Type="http://schemas.openxmlformats.org/officeDocument/2006/relationships/image" Target="../media/image7.jpeg"/><Relationship Id="rId17" Type="http://schemas.openxmlformats.org/officeDocument/2006/relationships/slide" Target="slide23.xml"/><Relationship Id="rId25" Type="http://schemas.openxmlformats.org/officeDocument/2006/relationships/slide" Target="slide16.xml"/><Relationship Id="rId33" Type="http://schemas.openxmlformats.org/officeDocument/2006/relationships/slide" Target="slide11.xml"/><Relationship Id="rId38" Type="http://schemas.openxmlformats.org/officeDocument/2006/relationships/slide" Target="slide6.xml"/><Relationship Id="rId2" Type="http://schemas.openxmlformats.org/officeDocument/2006/relationships/slide" Target="slide5.xml"/><Relationship Id="rId16" Type="http://schemas.openxmlformats.org/officeDocument/2006/relationships/image" Target="../media/image9.jpeg"/><Relationship Id="rId20" Type="http://schemas.openxmlformats.org/officeDocument/2006/relationships/image" Target="../media/image11.jpeg"/><Relationship Id="rId29"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image" Target="../media/image6.jpeg"/><Relationship Id="rId24" Type="http://schemas.openxmlformats.org/officeDocument/2006/relationships/image" Target="../media/image13.jpeg"/><Relationship Id="rId32" Type="http://schemas.openxmlformats.org/officeDocument/2006/relationships/image" Target="../media/image17.jpeg"/><Relationship Id="rId37" Type="http://schemas.openxmlformats.org/officeDocument/2006/relationships/image" Target="../media/image20.jpeg"/><Relationship Id="rId5" Type="http://schemas.openxmlformats.org/officeDocument/2006/relationships/image" Target="../media/image3.jpeg"/><Relationship Id="rId15" Type="http://schemas.openxmlformats.org/officeDocument/2006/relationships/slide" Target="slide9.xml"/><Relationship Id="rId23" Type="http://schemas.openxmlformats.org/officeDocument/2006/relationships/slide" Target="slide19.xml"/><Relationship Id="rId28" Type="http://schemas.openxmlformats.org/officeDocument/2006/relationships/image" Target="../media/image15.jpeg"/><Relationship Id="rId36" Type="http://schemas.openxmlformats.org/officeDocument/2006/relationships/slide" Target="slide7.xml"/><Relationship Id="rId10" Type="http://schemas.openxmlformats.org/officeDocument/2006/relationships/slide" Target="slide18.xml"/><Relationship Id="rId19" Type="http://schemas.openxmlformats.org/officeDocument/2006/relationships/slide" Target="slide8.xml"/><Relationship Id="rId31" Type="http://schemas.openxmlformats.org/officeDocument/2006/relationships/slide" Target="slide12.xml"/><Relationship Id="rId4" Type="http://schemas.openxmlformats.org/officeDocument/2006/relationships/slide" Target="slide21.xml"/><Relationship Id="rId9" Type="http://schemas.openxmlformats.org/officeDocument/2006/relationships/image" Target="../media/image5.jpeg"/><Relationship Id="rId14" Type="http://schemas.openxmlformats.org/officeDocument/2006/relationships/image" Target="../media/image8.jpeg"/><Relationship Id="rId22" Type="http://schemas.openxmlformats.org/officeDocument/2006/relationships/image" Target="../media/image12.jpeg"/><Relationship Id="rId27" Type="http://schemas.openxmlformats.org/officeDocument/2006/relationships/slide" Target="slide15.xml"/><Relationship Id="rId30" Type="http://schemas.openxmlformats.org/officeDocument/2006/relationships/image" Target="../media/image16.jpeg"/><Relationship Id="rId35" Type="http://schemas.openxmlformats.org/officeDocument/2006/relationships/image" Target="../media/image19.jpeg"/></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8.xml"/><Relationship Id="rId1" Type="http://schemas.openxmlformats.org/officeDocument/2006/relationships/themeOverride" Target="../theme/themeOverride1.xml"/><Relationship Id="rId5" Type="http://schemas.openxmlformats.org/officeDocument/2006/relationships/slide" Target="slide2.xml"/><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1.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0.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sz="6600" dirty="0">
                <a:ln w="18415" cmpd="sng">
                  <a:solidFill>
                    <a:srgbClr val="FFFFFF"/>
                  </a:solidFill>
                  <a:prstDash val="solid"/>
                </a:ln>
                <a:solidFill>
                  <a:srgbClr val="FFFFFF"/>
                </a:solidFill>
                <a:effectLst>
                  <a:outerShdw blurRad="63500" dir="3600000" algn="tl" rotWithShape="0">
                    <a:srgbClr val="000000">
                      <a:alpha val="70000"/>
                    </a:srgbClr>
                  </a:outerShdw>
                </a:effectLst>
              </a:rPr>
              <a:t>Письменники </a:t>
            </a:r>
            <a:r>
              <a:rPr lang="uk-UA" sz="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Волині</a:t>
            </a:r>
            <a:endParaRPr lang="uk-UA" sz="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Подзаголовок 2"/>
          <p:cNvSpPr>
            <a:spLocks noGrp="1"/>
          </p:cNvSpPr>
          <p:nvPr>
            <p:ph type="subTitle" idx="1"/>
          </p:nvPr>
        </p:nvSpPr>
        <p:spPr/>
        <p:txBody>
          <a:bodyPr/>
          <a:lstStyle/>
          <a:p>
            <a:endParaRPr lang="uk-UA" dirty="0"/>
          </a:p>
        </p:txBody>
      </p:sp>
    </p:spTree>
    <p:extLst>
      <p:ext uri="{BB962C8B-B14F-4D97-AF65-F5344CB8AC3E}">
        <p14:creationId xmlns:p14="http://schemas.microsoft.com/office/powerpoint/2010/main" val="2783518612"/>
      </p:ext>
    </p:extLst>
  </p:cSld>
  <p:clrMapOvr>
    <a:masterClrMapping/>
  </p:clrMapOvr>
  <mc:AlternateContent xmlns:mc="http://schemas.openxmlformats.org/markup-compatibility/2006">
    <mc:Choice xmlns:p14="http://schemas.microsoft.com/office/powerpoint/2010/main" Requires="p14">
      <p:transition spd="slow" p14:dur="4000">
        <p14:vortex dir="u"/>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Криштальський</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Андрій</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(1969) - поет,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прозаїк</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публіцист</a:t>
            </a:r>
            <a:r>
              <a:rPr lang="ru-RU" b="0" dirty="0"/>
              <a:t>.</a:t>
            </a:r>
            <a:endParaRPr lang="uk-UA" dirty="0"/>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1920" y="710591"/>
            <a:ext cx="4467013" cy="487864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rmAutofit/>
          </a:bodyPr>
          <a:lstStyle/>
          <a:p>
            <a:r>
              <a:rPr lang="uk-UA" b="1" dirty="0">
                <a:ln>
                  <a:solidFill>
                    <a:schemeClr val="tx1"/>
                  </a:solidFill>
                </a:ln>
                <a:solidFill>
                  <a:schemeClr val="bg1"/>
                </a:solidFill>
              </a:rPr>
              <a:t>Член НСПУ з 1999 року. Лауреат літературної премії ім. Василя Стуса. Автор книг "Полум'я перегорілих зір", "Срібні вежі світанку", "Пісня пісень", "Чорний сторож", "Народження світла", "Десятина" та ін.</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85565333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Корсак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Іван</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(1946) -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письменник</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журналіст</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uk-UA" sz="24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39952" y="588494"/>
            <a:ext cx="3758163" cy="492873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rmAutofit/>
          </a:bodyPr>
          <a:lstStyle/>
          <a:p>
            <a:r>
              <a:rPr lang="uk-UA" b="1" dirty="0">
                <a:ln>
                  <a:solidFill>
                    <a:schemeClr val="tx1"/>
                  </a:solidFill>
                </a:ln>
                <a:solidFill>
                  <a:schemeClr val="bg1"/>
                </a:solidFill>
              </a:rPr>
              <a:t>Лауреат премії імені В’ячеслава </a:t>
            </a:r>
            <a:r>
              <a:rPr lang="uk-UA" b="1" dirty="0" err="1">
                <a:ln>
                  <a:solidFill>
                    <a:schemeClr val="tx1"/>
                  </a:solidFill>
                </a:ln>
                <a:solidFill>
                  <a:schemeClr val="bg1"/>
                </a:solidFill>
              </a:rPr>
              <a:t>Чорновола</a:t>
            </a:r>
            <a:r>
              <a:rPr lang="uk-UA" b="1" dirty="0">
                <a:ln>
                  <a:solidFill>
                    <a:schemeClr val="tx1"/>
                  </a:solidFill>
                </a:ln>
                <a:solidFill>
                  <a:schemeClr val="bg1"/>
                </a:solidFill>
              </a:rPr>
              <a:t> 2007 року (за книгу «Гетьманич Орлик»), премії імені Агатангела Кримського (за книгу «Імена твої, Україно», 2008), Міжнародної літературної премії імені Гоголя («Тріумф», 2008), Міжнародної премії імені Г.Сковороди (2009), Міжнародної премії імені Д.</a:t>
            </a:r>
            <a:r>
              <a:rPr lang="uk-UA" b="1" dirty="0" err="1">
                <a:ln>
                  <a:solidFill>
                    <a:schemeClr val="tx1"/>
                  </a:solidFill>
                </a:ln>
                <a:solidFill>
                  <a:schemeClr val="bg1"/>
                </a:solidFill>
              </a:rPr>
              <a:t>Нитченка</a:t>
            </a:r>
            <a:r>
              <a:rPr lang="uk-UA" b="1" dirty="0">
                <a:ln>
                  <a:solidFill>
                    <a:schemeClr val="tx1"/>
                  </a:solidFill>
                </a:ln>
                <a:solidFill>
                  <a:schemeClr val="bg1"/>
                </a:solidFill>
              </a:rPr>
              <a:t> (2010). Член НСПУ з 1992 року. Автор книг "Тіні і полиски", "Покруч", "Оксамит </a:t>
            </a:r>
            <a:r>
              <a:rPr lang="uk-UA" b="1" dirty="0" err="1">
                <a:ln>
                  <a:solidFill>
                    <a:schemeClr val="tx1"/>
                  </a:solidFill>
                </a:ln>
                <a:solidFill>
                  <a:schemeClr val="bg1"/>
                </a:solidFill>
              </a:rPr>
              <a:t>нездавнених</a:t>
            </a:r>
            <a:r>
              <a:rPr lang="uk-UA" b="1" dirty="0">
                <a:ln>
                  <a:solidFill>
                    <a:schemeClr val="tx1"/>
                  </a:solidFill>
                </a:ln>
                <a:solidFill>
                  <a:schemeClr val="bg1"/>
                </a:solidFill>
              </a:rPr>
              <a:t> літ", "Гетьманич Орлик", "Тиха правда Модеста Левицького", "Отаман Чайка", "Діти </a:t>
            </a:r>
            <a:r>
              <a:rPr lang="uk-UA" b="1" dirty="0" err="1">
                <a:ln>
                  <a:solidFill>
                    <a:schemeClr val="tx1"/>
                  </a:solidFill>
                </a:ln>
                <a:solidFill>
                  <a:schemeClr val="bg1"/>
                </a:solidFill>
              </a:rPr>
              <a:t>Яфета</a:t>
            </a:r>
            <a:r>
              <a:rPr lang="uk-UA" b="1" dirty="0">
                <a:ln>
                  <a:solidFill>
                    <a:schemeClr val="tx1"/>
                  </a:solidFill>
                </a:ln>
                <a:solidFill>
                  <a:schemeClr val="bg1"/>
                </a:solidFill>
              </a:rPr>
              <a:t>", "Корона Юрія ІІ", "Завойовник Європи" та ін.</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425487275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dirty="0">
                <a:ln w="18415" cmpd="sng">
                  <a:solidFill>
                    <a:srgbClr val="FFFFFF"/>
                  </a:solidFill>
                  <a:prstDash val="solid"/>
                </a:ln>
                <a:solidFill>
                  <a:srgbClr val="FFFFFF"/>
                </a:solidFill>
                <a:effectLst>
                  <a:outerShdw blurRad="63500" dir="3600000" algn="tl" rotWithShape="0">
                    <a:srgbClr val="000000">
                      <a:alpha val="70000"/>
                    </a:srgbClr>
                  </a:outerShdw>
                </a:effectLst>
              </a:rPr>
              <a:t>Степан </a:t>
            </a:r>
            <a:r>
              <a:rPr lang="uk-UA" b="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Скоклюк</a:t>
            </a:r>
            <a:r>
              <a:rPr lang="en-US"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b="0" dirty="0">
                <a:ln w="18415" cmpd="sng">
                  <a:solidFill>
                    <a:srgbClr val="FFFFFF"/>
                  </a:solidFill>
                  <a:prstDash val="solid"/>
                </a:ln>
                <a:solidFill>
                  <a:srgbClr val="FFFFFF"/>
                </a:solidFill>
                <a:effectLst>
                  <a:outerShdw blurRad="63500" dir="3600000" algn="tl" rotWithShape="0">
                    <a:srgbClr val="000000">
                      <a:alpha val="70000"/>
                    </a:srgbClr>
                  </a:outerShdw>
                </a:effectLst>
              </a:rPr>
              <a:t>(1938) - </a:t>
            </a:r>
            <a:r>
              <a:rPr lang="ru-RU"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письменник</a:t>
            </a:r>
            <a:r>
              <a:rPr lang="ru-RU" b="0" dirty="0">
                <a:ln w="18415" cmpd="sng">
                  <a:solidFill>
                    <a:srgbClr val="FFFFFF"/>
                  </a:solidFill>
                  <a:prstDash val="solid"/>
                </a:ln>
                <a:solidFill>
                  <a:srgbClr val="FFFFFF"/>
                </a:solidFill>
                <a:effectLst>
                  <a:outerShdw blurRad="63500" dir="3600000" algn="tl" rotWithShape="0">
                    <a:srgbClr val="000000">
                      <a:alpha val="70000"/>
                    </a:srgbClr>
                  </a:outerShdw>
                </a:effectLst>
              </a:rPr>
              <a:t>, поет, </a:t>
            </a:r>
            <a:r>
              <a:rPr lang="ru-RU"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журналіст</a:t>
            </a:r>
            <a:r>
              <a:rPr lang="ru-RU" b="0" dirty="0">
                <a:ln w="18415" cmpd="sng">
                  <a:solidFill>
                    <a:srgbClr val="FFFFFF"/>
                  </a:solidFill>
                  <a:prstDash val="solid"/>
                </a:ln>
                <a:solidFill>
                  <a:srgbClr val="FFFFFF"/>
                </a:solidFill>
                <a:effectLst>
                  <a:outerShdw blurRad="63500" dir="3600000" algn="tl" rotWithShape="0">
                    <a:srgbClr val="000000">
                      <a:alpha val="70000"/>
                    </a:srgbClr>
                  </a:outerShdw>
                </a:effectLst>
              </a:rPr>
              <a:t>, член НСПУ з 1997 року,</a:t>
            </a:r>
            <a:endParaRPr lang="uk-UA"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83968" y="620688"/>
            <a:ext cx="3537187" cy="512171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rmAutofit/>
          </a:bodyPr>
          <a:lstStyle/>
          <a:p>
            <a:r>
              <a:rPr lang="uk-UA" b="1" dirty="0">
                <a:ln>
                  <a:solidFill>
                    <a:schemeClr val="tx1"/>
                  </a:solidFill>
                </a:ln>
                <a:solidFill>
                  <a:schemeClr val="bg1"/>
                </a:solidFill>
              </a:rPr>
              <a:t>Заслужений журналіст України. Працював заступником редактора </a:t>
            </a:r>
            <a:r>
              <a:rPr lang="uk-UA" b="1" dirty="0" err="1">
                <a:ln>
                  <a:solidFill>
                    <a:schemeClr val="tx1"/>
                  </a:solidFill>
                </a:ln>
                <a:solidFill>
                  <a:schemeClr val="bg1"/>
                </a:solidFill>
              </a:rPr>
              <a:t>Старовижівської</a:t>
            </a:r>
            <a:r>
              <a:rPr lang="uk-UA" b="1" dirty="0">
                <a:ln>
                  <a:solidFill>
                    <a:schemeClr val="tx1"/>
                  </a:solidFill>
                </a:ln>
                <a:solidFill>
                  <a:schemeClr val="bg1"/>
                </a:solidFill>
              </a:rPr>
              <a:t> газети "Сільські новини", завідувачем відділу сільського господарства Ковельської районної газети "Вісті </a:t>
            </a:r>
            <a:r>
              <a:rPr lang="uk-UA" b="1" dirty="0" err="1">
                <a:ln>
                  <a:solidFill>
                    <a:schemeClr val="tx1"/>
                  </a:solidFill>
                </a:ln>
                <a:solidFill>
                  <a:schemeClr val="bg1"/>
                </a:solidFill>
              </a:rPr>
              <a:t>Ковельщини</a:t>
            </a:r>
            <a:r>
              <a:rPr lang="uk-UA" b="1" dirty="0">
                <a:ln>
                  <a:solidFill>
                    <a:schemeClr val="tx1"/>
                  </a:solidFill>
                </a:ln>
                <a:solidFill>
                  <a:schemeClr val="bg1"/>
                </a:solidFill>
              </a:rPr>
              <a:t>" (де нині - очолює відділ політичного життя). Автор книг "Дзвони" (1991); "Липневий грім" (1992); "</a:t>
            </a:r>
            <a:r>
              <a:rPr lang="uk-UA" b="1" dirty="0" err="1">
                <a:ln>
                  <a:solidFill>
                    <a:schemeClr val="tx1"/>
                  </a:solidFill>
                </a:ln>
                <a:solidFill>
                  <a:schemeClr val="bg1"/>
                </a:solidFill>
              </a:rPr>
              <a:t>Нечимле</a:t>
            </a:r>
            <a:r>
              <a:rPr lang="uk-UA" b="1" dirty="0">
                <a:ln>
                  <a:solidFill>
                    <a:schemeClr val="tx1"/>
                  </a:solidFill>
                </a:ln>
                <a:solidFill>
                  <a:schemeClr val="bg1"/>
                </a:solidFill>
              </a:rPr>
              <a:t>" (1996); "Олена Пчілка" (1999).</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80561093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b="0" dirty="0">
                <a:ln w="18415" cmpd="sng">
                  <a:solidFill>
                    <a:srgbClr val="FFFFFF"/>
                  </a:solidFill>
                  <a:prstDash val="solid"/>
                </a:ln>
                <a:solidFill>
                  <a:srgbClr val="FFFFFF"/>
                </a:solidFill>
                <a:effectLst>
                  <a:outerShdw blurRad="63500" dir="3600000" algn="tl" rotWithShape="0">
                    <a:srgbClr val="000000">
                      <a:alpha val="70000"/>
                    </a:srgbClr>
                  </a:outerShdw>
                </a:effectLst>
              </a:rPr>
              <a:t>Валентина </a:t>
            </a:r>
            <a:r>
              <a:rPr lang="ru-RU" sz="18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Штинько</a:t>
            </a:r>
            <a:r>
              <a:rPr lang="ru-RU" sz="18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18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Хмельовська</a:t>
            </a:r>
            <a:r>
              <a:rPr lang="ru-RU" sz="1800" b="0" dirty="0">
                <a:ln w="18415" cmpd="sng">
                  <a:solidFill>
                    <a:srgbClr val="FFFFFF"/>
                  </a:solidFill>
                  <a:prstDash val="solid"/>
                </a:ln>
                <a:solidFill>
                  <a:srgbClr val="FFFFFF"/>
                </a:solidFill>
                <a:effectLst>
                  <a:outerShdw blurRad="63500" dir="3600000" algn="tl" rotWithShape="0">
                    <a:srgbClr val="000000">
                      <a:alpha val="70000"/>
                    </a:srgbClr>
                  </a:outerShdw>
                </a:effectLst>
              </a:rPr>
              <a:t>) (1953) - </a:t>
            </a:r>
            <a:r>
              <a:rPr lang="ru-RU" sz="18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журналістка</a:t>
            </a:r>
            <a:r>
              <a:rPr lang="ru-RU" sz="18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18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письменниця</a:t>
            </a:r>
            <a:r>
              <a:rPr lang="ru-RU" sz="18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18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поетеса</a:t>
            </a:r>
            <a:r>
              <a:rPr lang="ru-RU" sz="1800" b="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uk-UA" sz="18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04852" y="1236452"/>
            <a:ext cx="4843611" cy="363270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rmAutofit/>
          </a:bodyPr>
          <a:lstStyle/>
          <a:p>
            <a:r>
              <a:rPr lang="uk-UA" b="1" dirty="0">
                <a:ln>
                  <a:solidFill>
                    <a:schemeClr val="tx1"/>
                  </a:solidFill>
                </a:ln>
                <a:solidFill>
                  <a:schemeClr val="bg1"/>
                </a:solidFill>
              </a:rPr>
              <a:t>Редактор відділу національного відродження обласної газети "</a:t>
            </a:r>
            <a:r>
              <a:rPr lang="uk-UA" b="1" dirty="0" err="1">
                <a:ln>
                  <a:solidFill>
                    <a:schemeClr val="tx1"/>
                  </a:solidFill>
                </a:ln>
                <a:solidFill>
                  <a:schemeClr val="bg1"/>
                </a:solidFill>
              </a:rPr>
              <a:t>Волинь-нова</a:t>
            </a:r>
            <a:r>
              <a:rPr lang="uk-UA" b="1" dirty="0">
                <a:ln>
                  <a:solidFill>
                    <a:schemeClr val="tx1"/>
                  </a:solidFill>
                </a:ln>
                <a:solidFill>
                  <a:schemeClr val="bg1"/>
                </a:solidFill>
              </a:rPr>
              <a:t>". Лауреат обласної журналістської премії ім. Полікарпа </a:t>
            </a:r>
            <a:r>
              <a:rPr lang="uk-UA" b="1" dirty="0" err="1">
                <a:ln>
                  <a:solidFill>
                    <a:schemeClr val="tx1"/>
                  </a:solidFill>
                </a:ln>
                <a:solidFill>
                  <a:schemeClr val="bg1"/>
                </a:solidFill>
              </a:rPr>
              <a:t>Шафети</a:t>
            </a:r>
            <a:r>
              <a:rPr lang="uk-UA" b="1" dirty="0">
                <a:ln>
                  <a:solidFill>
                    <a:schemeClr val="tx1"/>
                  </a:solidFill>
                </a:ln>
                <a:solidFill>
                  <a:schemeClr val="bg1"/>
                </a:solidFill>
              </a:rPr>
              <a:t> у галузі публіцистики. Нагороджена грамотою Верховної Ради України, почесним знаком Національної спілки журналістів України "Журналістська гідність", Золотою медаллю української журналістики, церковним орденом Почаївської Божої матері. Автор книг "Тінь сльози" (1992); "Тернова хустка" (1999); "</a:t>
            </a:r>
            <a:r>
              <a:rPr lang="uk-UA" b="1" dirty="0" err="1">
                <a:ln>
                  <a:solidFill>
                    <a:schemeClr val="tx1"/>
                  </a:solidFill>
                </a:ln>
                <a:solidFill>
                  <a:schemeClr val="bg1"/>
                </a:solidFill>
              </a:rPr>
              <a:t>Тернослов</a:t>
            </a:r>
            <a:r>
              <a:rPr lang="uk-UA" b="1" dirty="0">
                <a:ln>
                  <a:solidFill>
                    <a:schemeClr val="tx1"/>
                  </a:solidFill>
                </a:ln>
                <a:solidFill>
                  <a:schemeClr val="bg1"/>
                </a:solidFill>
              </a:rPr>
              <a:t>" (2008); "Наречена гетьманича" (2008); "Давай дружити" (2009).</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51838655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0" dirty="0">
                <a:ln w="18415" cmpd="sng">
                  <a:solidFill>
                    <a:srgbClr val="FFFFFF"/>
                  </a:solidFill>
                  <a:prstDash val="solid"/>
                </a:ln>
                <a:solidFill>
                  <a:srgbClr val="FFFFFF"/>
                </a:solidFill>
                <a:effectLst>
                  <a:outerShdw blurRad="63500" dir="3600000" algn="tl" rotWithShape="0">
                    <a:srgbClr val="000000">
                      <a:alpha val="70000"/>
                    </a:srgbClr>
                  </a:outerShdw>
                </a:effectLst>
              </a:rPr>
              <a:t>Петро Мах</a:t>
            </a: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97988" y="836712"/>
            <a:ext cx="3737820" cy="48965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vert="horz" lIns="91440" tIns="45720" rIns="91440" bIns="45720" rtlCol="0">
            <a:normAutofit fontScale="92500" lnSpcReduction="20000"/>
          </a:bodyPr>
          <a:lstStyle/>
          <a:p>
            <a:r>
              <a:rPr lang="uk-UA" dirty="0"/>
              <a:t>(</a:t>
            </a:r>
            <a:r>
              <a:rPr lang="uk-UA" sz="1500" b="1" dirty="0">
                <a:ln>
                  <a:solidFill>
                    <a:schemeClr val="tx1"/>
                  </a:solidFill>
                </a:ln>
                <a:solidFill>
                  <a:schemeClr val="bg1"/>
                </a:solidFill>
              </a:rPr>
              <a:t>1934) - поет, прозаїк, публіцист, лауреат обласних мистецьких премій імені Олександра Гаврилюка та Агатангела Кримського, Всеукраїнської літературної премії "Благовіст", почесний професор Волинського національного університету імені Лесі Українки. Нагороджений Відзнакою Президента України, іменною медаллю уряду, Почесною Грамотою Президії Верховної Ради України, почесною медаллю НСПУ. Член НСПУ з 1963 року. Автор книг "Перші промені" (1958); "Поезії" (1960); "Пісня кленів" (1965); "Поклін Джоконді" (1968); "Вікна" (1971); "Козацькі могили" (1972); "Сонце в долонях" (1977); "Вруна" (1978); "Посвіт" (1979); "Плеса" (1981); "</a:t>
            </a:r>
            <a:r>
              <a:rPr lang="uk-UA" sz="1500" b="1" dirty="0" err="1">
                <a:ln>
                  <a:solidFill>
                    <a:schemeClr val="tx1"/>
                  </a:solidFill>
                </a:ln>
                <a:solidFill>
                  <a:schemeClr val="bg1"/>
                </a:solidFill>
              </a:rPr>
              <a:t>Крайполе</a:t>
            </a:r>
            <a:r>
              <a:rPr lang="uk-UA" sz="1500" b="1" dirty="0">
                <a:ln>
                  <a:solidFill>
                    <a:schemeClr val="tx1"/>
                  </a:solidFill>
                </a:ln>
                <a:solidFill>
                  <a:schemeClr val="bg1"/>
                </a:solidFill>
              </a:rPr>
              <a:t>" (1984); "Пастелі" (1988); "Дикий брід" (1990); "Ластів'ятко" (1998); Ластівка із крилами журби" (2004); "Корогва" (2008). Твори перекладалися різними мовами.</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43478095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Володимир</a:t>
            </a:r>
            <a:r>
              <a:rPr lang="ru-RU" b="0" dirty="0">
                <a:ln w="18415" cmpd="sng">
                  <a:solidFill>
                    <a:srgbClr val="FFFFFF"/>
                  </a:solidFill>
                  <a:prstDash val="solid"/>
                </a:ln>
                <a:solidFill>
                  <a:srgbClr val="FFFFFF"/>
                </a:solidFill>
                <a:effectLst>
                  <a:outerShdw blurRad="63500" dir="3600000" algn="tl" rotWithShape="0">
                    <a:srgbClr val="000000">
                      <a:alpha val="70000"/>
                    </a:srgbClr>
                  </a:outerShdw>
                </a:effectLst>
              </a:rPr>
              <a:t> Лис (1950) - </a:t>
            </a:r>
            <a:r>
              <a:rPr lang="ru-RU"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прозаїк</a:t>
            </a:r>
            <a:r>
              <a:rPr lang="ru-RU" b="0" dirty="0">
                <a:ln w="18415" cmpd="sng">
                  <a:solidFill>
                    <a:srgbClr val="FFFFFF"/>
                  </a:solidFill>
                  <a:prstDash val="solid"/>
                </a:ln>
                <a:solidFill>
                  <a:srgbClr val="FFFFFF"/>
                </a:solidFill>
                <a:effectLst>
                  <a:outerShdw blurRad="63500" dir="3600000" algn="tl" rotWithShape="0">
                    <a:srgbClr val="000000">
                      <a:alpha val="70000"/>
                    </a:srgbClr>
                  </a:outerShdw>
                </a:effectLst>
              </a:rPr>
              <a:t>, драматург, </a:t>
            </a:r>
            <a:r>
              <a:rPr lang="ru-RU"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публіцист</a:t>
            </a:r>
            <a:r>
              <a:rPr lang="ru-RU" b="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uk-UA"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83968" y="908719"/>
            <a:ext cx="3665119" cy="461805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Autofit/>
          </a:bodyPr>
          <a:lstStyle/>
          <a:p>
            <a:r>
              <a:rPr lang="ru-RU" b="1" dirty="0">
                <a:ln>
                  <a:solidFill>
                    <a:schemeClr val="tx1"/>
                  </a:solidFill>
                </a:ln>
                <a:solidFill>
                  <a:schemeClr val="bg1"/>
                </a:solidFill>
              </a:rPr>
              <a:t>Лауреат </a:t>
            </a:r>
            <a:r>
              <a:rPr lang="ru-RU" b="1" dirty="0" err="1">
                <a:ln>
                  <a:solidFill>
                    <a:schemeClr val="tx1"/>
                  </a:solidFill>
                </a:ln>
                <a:solidFill>
                  <a:schemeClr val="bg1"/>
                </a:solidFill>
              </a:rPr>
              <a:t>обласної</a:t>
            </a:r>
            <a:r>
              <a:rPr lang="ru-RU" b="1" dirty="0">
                <a:ln>
                  <a:solidFill>
                    <a:schemeClr val="tx1"/>
                  </a:solidFill>
                </a:ln>
                <a:solidFill>
                  <a:schemeClr val="bg1"/>
                </a:solidFill>
              </a:rPr>
              <a:t> </a:t>
            </a:r>
            <a:r>
              <a:rPr lang="ru-RU" b="1" dirty="0" err="1">
                <a:ln>
                  <a:solidFill>
                    <a:schemeClr val="tx1"/>
                  </a:solidFill>
                </a:ln>
                <a:solidFill>
                  <a:schemeClr val="bg1"/>
                </a:solidFill>
              </a:rPr>
              <a:t>літературно-мистецької</a:t>
            </a:r>
            <a:r>
              <a:rPr lang="ru-RU" b="1" dirty="0">
                <a:ln>
                  <a:solidFill>
                    <a:schemeClr val="tx1"/>
                  </a:solidFill>
                </a:ln>
                <a:solidFill>
                  <a:schemeClr val="bg1"/>
                </a:solidFill>
              </a:rPr>
              <a:t> </a:t>
            </a:r>
            <a:r>
              <a:rPr lang="ru-RU" b="1" dirty="0" err="1">
                <a:ln>
                  <a:solidFill>
                    <a:schemeClr val="tx1"/>
                  </a:solidFill>
                </a:ln>
                <a:solidFill>
                  <a:schemeClr val="bg1"/>
                </a:solidFill>
              </a:rPr>
              <a:t>премії</a:t>
            </a:r>
            <a:r>
              <a:rPr lang="ru-RU" b="1" dirty="0">
                <a:ln>
                  <a:solidFill>
                    <a:schemeClr val="tx1"/>
                  </a:solidFill>
                </a:ln>
                <a:solidFill>
                  <a:schemeClr val="bg1"/>
                </a:solidFill>
              </a:rPr>
              <a:t> </a:t>
            </a:r>
            <a:r>
              <a:rPr lang="ru-RU" b="1" dirty="0" err="1">
                <a:ln>
                  <a:solidFill>
                    <a:schemeClr val="tx1"/>
                  </a:solidFill>
                </a:ln>
                <a:solidFill>
                  <a:schemeClr val="bg1"/>
                </a:solidFill>
              </a:rPr>
              <a:t>імені</a:t>
            </a:r>
            <a:r>
              <a:rPr lang="ru-RU" b="1" dirty="0">
                <a:ln>
                  <a:solidFill>
                    <a:schemeClr val="tx1"/>
                  </a:solidFill>
                </a:ln>
                <a:solidFill>
                  <a:schemeClr val="bg1"/>
                </a:solidFill>
              </a:rPr>
              <a:t> </a:t>
            </a:r>
            <a:r>
              <a:rPr lang="ru-RU" b="1" dirty="0" err="1">
                <a:ln>
                  <a:solidFill>
                    <a:schemeClr val="tx1"/>
                  </a:solidFill>
                </a:ln>
                <a:solidFill>
                  <a:schemeClr val="bg1"/>
                </a:solidFill>
              </a:rPr>
              <a:t>Агатангела</a:t>
            </a:r>
            <a:r>
              <a:rPr lang="ru-RU" b="1" dirty="0">
                <a:ln>
                  <a:solidFill>
                    <a:schemeClr val="tx1"/>
                  </a:solidFill>
                </a:ln>
                <a:solidFill>
                  <a:schemeClr val="bg1"/>
                </a:solidFill>
              </a:rPr>
              <a:t> </a:t>
            </a:r>
            <a:r>
              <a:rPr lang="ru-RU" b="1" dirty="0" err="1">
                <a:ln>
                  <a:solidFill>
                    <a:schemeClr val="tx1"/>
                  </a:solidFill>
                </a:ln>
                <a:solidFill>
                  <a:schemeClr val="bg1"/>
                </a:solidFill>
              </a:rPr>
              <a:t>Кримського</a:t>
            </a:r>
            <a:r>
              <a:rPr lang="ru-RU" b="1" dirty="0">
                <a:ln>
                  <a:solidFill>
                    <a:schemeClr val="tx1"/>
                  </a:solidFill>
                </a:ln>
                <a:solidFill>
                  <a:schemeClr val="bg1"/>
                </a:solidFill>
              </a:rPr>
              <a:t>. </a:t>
            </a:r>
            <a:r>
              <a:rPr lang="ru-RU" b="1" dirty="0" err="1">
                <a:ln>
                  <a:solidFill>
                    <a:schemeClr val="tx1"/>
                  </a:solidFill>
                </a:ln>
                <a:solidFill>
                  <a:schemeClr val="bg1"/>
                </a:solidFill>
              </a:rPr>
              <a:t>Тричі</a:t>
            </a:r>
            <a:r>
              <a:rPr lang="ru-RU" b="1" dirty="0">
                <a:ln>
                  <a:solidFill>
                    <a:schemeClr val="tx1"/>
                  </a:solidFill>
                </a:ln>
                <a:solidFill>
                  <a:schemeClr val="bg1"/>
                </a:solidFill>
              </a:rPr>
              <a:t> став лауреатом </a:t>
            </a:r>
            <a:r>
              <a:rPr lang="ru-RU" b="1" dirty="0" err="1">
                <a:ln>
                  <a:solidFill>
                    <a:schemeClr val="tx1"/>
                  </a:solidFill>
                </a:ln>
                <a:solidFill>
                  <a:schemeClr val="bg1"/>
                </a:solidFill>
              </a:rPr>
              <a:t>Всеукраїнського</a:t>
            </a:r>
            <a:r>
              <a:rPr lang="ru-RU" b="1" dirty="0">
                <a:ln>
                  <a:solidFill>
                    <a:schemeClr val="tx1"/>
                  </a:solidFill>
                </a:ln>
                <a:solidFill>
                  <a:schemeClr val="bg1"/>
                </a:solidFill>
              </a:rPr>
              <a:t> конкурсу "</a:t>
            </a:r>
            <a:r>
              <a:rPr lang="ru-RU" b="1" dirty="0" err="1">
                <a:ln>
                  <a:solidFill>
                    <a:schemeClr val="tx1"/>
                  </a:solidFill>
                </a:ln>
                <a:solidFill>
                  <a:schemeClr val="bg1"/>
                </a:solidFill>
              </a:rPr>
              <a:t>Коронація</a:t>
            </a:r>
            <a:r>
              <a:rPr lang="ru-RU" b="1" dirty="0">
                <a:ln>
                  <a:solidFill>
                    <a:schemeClr val="tx1"/>
                  </a:solidFill>
                </a:ln>
                <a:solidFill>
                  <a:schemeClr val="bg1"/>
                </a:solidFill>
              </a:rPr>
              <a:t> слова", </a:t>
            </a:r>
            <a:r>
              <a:rPr lang="ru-RU" b="1" dirty="0" err="1">
                <a:ln>
                  <a:solidFill>
                    <a:schemeClr val="tx1"/>
                  </a:solidFill>
                </a:ln>
                <a:solidFill>
                  <a:schemeClr val="bg1"/>
                </a:solidFill>
              </a:rPr>
              <a:t>отримав</a:t>
            </a:r>
            <a:r>
              <a:rPr lang="ru-RU" b="1" dirty="0">
                <a:ln>
                  <a:solidFill>
                    <a:schemeClr val="tx1"/>
                  </a:solidFill>
                </a:ln>
                <a:solidFill>
                  <a:schemeClr val="bg1"/>
                </a:solidFill>
              </a:rPr>
              <a:t> першу </a:t>
            </a:r>
            <a:r>
              <a:rPr lang="ru-RU" b="1" dirty="0" err="1">
                <a:ln>
                  <a:solidFill>
                    <a:schemeClr val="tx1"/>
                  </a:solidFill>
                </a:ln>
                <a:solidFill>
                  <a:schemeClr val="bg1"/>
                </a:solidFill>
              </a:rPr>
              <a:t>премію</a:t>
            </a:r>
            <a:r>
              <a:rPr lang="ru-RU" b="1" dirty="0">
                <a:ln>
                  <a:solidFill>
                    <a:schemeClr val="tx1"/>
                  </a:solidFill>
                </a:ln>
                <a:solidFill>
                  <a:schemeClr val="bg1"/>
                </a:solidFill>
              </a:rPr>
              <a:t> </a:t>
            </a:r>
            <a:r>
              <a:rPr lang="ru-RU" b="1" dirty="0" err="1">
                <a:ln>
                  <a:solidFill>
                    <a:schemeClr val="tx1"/>
                  </a:solidFill>
                </a:ln>
                <a:solidFill>
                  <a:schemeClr val="bg1"/>
                </a:solidFill>
              </a:rPr>
              <a:t>цього</a:t>
            </a:r>
            <a:r>
              <a:rPr lang="ru-RU" b="1" dirty="0">
                <a:ln>
                  <a:solidFill>
                    <a:schemeClr val="tx1"/>
                  </a:solidFill>
                </a:ln>
                <a:solidFill>
                  <a:schemeClr val="bg1"/>
                </a:solidFill>
              </a:rPr>
              <a:t> ж конкурсу за роман "</a:t>
            </a:r>
            <a:r>
              <a:rPr lang="ru-RU" b="1" dirty="0" err="1">
                <a:ln>
                  <a:solidFill>
                    <a:schemeClr val="tx1"/>
                  </a:solidFill>
                </a:ln>
                <a:solidFill>
                  <a:schemeClr val="bg1"/>
                </a:solidFill>
              </a:rPr>
              <a:t>Острів</a:t>
            </a:r>
            <a:r>
              <a:rPr lang="ru-RU" b="1" dirty="0">
                <a:ln>
                  <a:solidFill>
                    <a:schemeClr val="tx1"/>
                  </a:solidFill>
                </a:ln>
                <a:solidFill>
                  <a:schemeClr val="bg1"/>
                </a:solidFill>
              </a:rPr>
              <a:t> Сильвестра" (2008) та </a:t>
            </a:r>
            <a:r>
              <a:rPr lang="ru-RU" b="1" dirty="0" err="1">
                <a:ln>
                  <a:solidFill>
                    <a:schemeClr val="tx1"/>
                  </a:solidFill>
                </a:ln>
                <a:solidFill>
                  <a:schemeClr val="bg1"/>
                </a:solidFill>
              </a:rPr>
              <a:t>премію</a:t>
            </a:r>
            <a:r>
              <a:rPr lang="ru-RU" b="1" dirty="0">
                <a:ln>
                  <a:solidFill>
                    <a:schemeClr val="tx1"/>
                  </a:solidFill>
                </a:ln>
                <a:solidFill>
                  <a:schemeClr val="bg1"/>
                </a:solidFill>
              </a:rPr>
              <a:t> "Гранд-</a:t>
            </a:r>
            <a:r>
              <a:rPr lang="ru-RU" b="1" dirty="0" err="1">
                <a:ln>
                  <a:solidFill>
                    <a:schemeClr val="tx1"/>
                  </a:solidFill>
                </a:ln>
                <a:solidFill>
                  <a:schemeClr val="bg1"/>
                </a:solidFill>
              </a:rPr>
              <a:t>коронація</a:t>
            </a:r>
            <a:r>
              <a:rPr lang="ru-RU" b="1" dirty="0">
                <a:ln>
                  <a:solidFill>
                    <a:schemeClr val="tx1"/>
                  </a:solidFill>
                </a:ln>
                <a:solidFill>
                  <a:schemeClr val="bg1"/>
                </a:solidFill>
              </a:rPr>
              <a:t>" за роман "</a:t>
            </a:r>
            <a:r>
              <a:rPr lang="ru-RU" b="1" dirty="0" err="1">
                <a:ln>
                  <a:solidFill>
                    <a:schemeClr val="tx1"/>
                  </a:solidFill>
                </a:ln>
                <a:solidFill>
                  <a:schemeClr val="bg1"/>
                </a:solidFill>
              </a:rPr>
              <a:t>Століття</a:t>
            </a:r>
            <a:r>
              <a:rPr lang="ru-RU" b="1" dirty="0">
                <a:ln>
                  <a:solidFill>
                    <a:schemeClr val="tx1"/>
                  </a:solidFill>
                </a:ln>
                <a:solidFill>
                  <a:schemeClr val="bg1"/>
                </a:solidFill>
              </a:rPr>
              <a:t> Якова" (2010). </a:t>
            </a:r>
            <a:r>
              <a:rPr lang="ru-RU" b="1" dirty="0" err="1">
                <a:ln>
                  <a:solidFill>
                    <a:schemeClr val="tx1"/>
                  </a:solidFill>
                </a:ln>
                <a:solidFill>
                  <a:schemeClr val="bg1"/>
                </a:solidFill>
              </a:rPr>
              <a:t>Переможець</a:t>
            </a:r>
            <a:r>
              <a:rPr lang="ru-RU" b="1" dirty="0">
                <a:ln>
                  <a:solidFill>
                    <a:schemeClr val="tx1"/>
                  </a:solidFill>
                </a:ln>
                <a:solidFill>
                  <a:schemeClr val="bg1"/>
                </a:solidFill>
              </a:rPr>
              <a:t> </a:t>
            </a:r>
            <a:r>
              <a:rPr lang="ru-RU" b="1" dirty="0" err="1">
                <a:ln>
                  <a:solidFill>
                    <a:schemeClr val="tx1"/>
                  </a:solidFill>
                </a:ln>
                <a:solidFill>
                  <a:schemeClr val="bg1"/>
                </a:solidFill>
              </a:rPr>
              <a:t>республіканського</a:t>
            </a:r>
            <a:r>
              <a:rPr lang="ru-RU" b="1" dirty="0">
                <a:ln>
                  <a:solidFill>
                    <a:schemeClr val="tx1"/>
                  </a:solidFill>
                </a:ln>
                <a:solidFill>
                  <a:schemeClr val="bg1"/>
                </a:solidFill>
              </a:rPr>
              <a:t> конкурсу </a:t>
            </a:r>
            <a:r>
              <a:rPr lang="ru-RU" b="1" dirty="0" err="1">
                <a:ln>
                  <a:solidFill>
                    <a:schemeClr val="tx1"/>
                  </a:solidFill>
                </a:ln>
                <a:solidFill>
                  <a:schemeClr val="bg1"/>
                </a:solidFill>
              </a:rPr>
              <a:t>творів</a:t>
            </a:r>
            <a:r>
              <a:rPr lang="ru-RU" b="1" dirty="0">
                <a:ln>
                  <a:solidFill>
                    <a:schemeClr val="tx1"/>
                  </a:solidFill>
                </a:ln>
                <a:solidFill>
                  <a:schemeClr val="bg1"/>
                </a:solidFill>
              </a:rPr>
              <a:t> про молодь (за </a:t>
            </a:r>
            <a:r>
              <a:rPr lang="ru-RU" b="1" dirty="0" err="1">
                <a:ln>
                  <a:solidFill>
                    <a:schemeClr val="tx1"/>
                  </a:solidFill>
                </a:ln>
                <a:solidFill>
                  <a:schemeClr val="bg1"/>
                </a:solidFill>
              </a:rPr>
              <a:t>повість</a:t>
            </a:r>
            <a:r>
              <a:rPr lang="ru-RU" b="1" dirty="0">
                <a:ln>
                  <a:solidFill>
                    <a:schemeClr val="tx1"/>
                  </a:solidFill>
                </a:ln>
                <a:solidFill>
                  <a:schemeClr val="bg1"/>
                </a:solidFill>
              </a:rPr>
              <a:t> "Там, за порогом", 1985 і </a:t>
            </a:r>
            <a:r>
              <a:rPr lang="ru-RU" b="1" dirty="0" err="1">
                <a:ln>
                  <a:solidFill>
                    <a:schemeClr val="tx1"/>
                  </a:solidFill>
                </a:ln>
                <a:solidFill>
                  <a:schemeClr val="bg1"/>
                </a:solidFill>
              </a:rPr>
              <a:t>Першого</a:t>
            </a:r>
            <a:r>
              <a:rPr lang="ru-RU" b="1" dirty="0">
                <a:ln>
                  <a:solidFill>
                    <a:schemeClr val="tx1"/>
                  </a:solidFill>
                </a:ln>
                <a:solidFill>
                  <a:schemeClr val="bg1"/>
                </a:solidFill>
              </a:rPr>
              <a:t> </a:t>
            </a:r>
            <a:r>
              <a:rPr lang="ru-RU" b="1" dirty="0" err="1">
                <a:ln>
                  <a:solidFill>
                    <a:schemeClr val="tx1"/>
                  </a:solidFill>
                </a:ln>
                <a:solidFill>
                  <a:schemeClr val="bg1"/>
                </a:solidFill>
              </a:rPr>
              <a:t>Всеукраїнського</a:t>
            </a:r>
            <a:r>
              <a:rPr lang="ru-RU" b="1" dirty="0">
                <a:ln>
                  <a:solidFill>
                    <a:schemeClr val="tx1"/>
                  </a:solidFill>
                </a:ln>
                <a:solidFill>
                  <a:schemeClr val="bg1"/>
                </a:solidFill>
              </a:rPr>
              <a:t> конкурсу </a:t>
            </a:r>
            <a:r>
              <a:rPr lang="ru-RU" b="1" dirty="0" err="1">
                <a:ln>
                  <a:solidFill>
                    <a:schemeClr val="tx1"/>
                  </a:solidFill>
                </a:ln>
                <a:solidFill>
                  <a:schemeClr val="bg1"/>
                </a:solidFill>
              </a:rPr>
              <a:t>радіоп'єс</a:t>
            </a:r>
            <a:r>
              <a:rPr lang="ru-RU" b="1" dirty="0">
                <a:ln>
                  <a:solidFill>
                    <a:schemeClr val="tx1"/>
                  </a:solidFill>
                </a:ln>
                <a:solidFill>
                  <a:schemeClr val="bg1"/>
                </a:solidFill>
              </a:rPr>
              <a:t> (за </a:t>
            </a:r>
            <a:r>
              <a:rPr lang="ru-RU" b="1" dirty="0" err="1">
                <a:ln>
                  <a:solidFill>
                    <a:schemeClr val="tx1"/>
                  </a:solidFill>
                </a:ln>
                <a:solidFill>
                  <a:schemeClr val="bg1"/>
                </a:solidFill>
              </a:rPr>
              <a:t>п'єсу</a:t>
            </a:r>
            <a:r>
              <a:rPr lang="ru-RU" b="1" dirty="0">
                <a:ln>
                  <a:solidFill>
                    <a:schemeClr val="tx1"/>
                  </a:solidFill>
                </a:ln>
                <a:solidFill>
                  <a:schemeClr val="bg1"/>
                </a:solidFill>
              </a:rPr>
              <a:t> "</a:t>
            </a:r>
            <a:r>
              <a:rPr lang="ru-RU" b="1" dirty="0" err="1">
                <a:ln>
                  <a:solidFill>
                    <a:schemeClr val="tx1"/>
                  </a:solidFill>
                </a:ln>
                <a:solidFill>
                  <a:schemeClr val="bg1"/>
                </a:solidFill>
              </a:rPr>
              <a:t>Полювання</a:t>
            </a:r>
            <a:r>
              <a:rPr lang="ru-RU" b="1" dirty="0">
                <a:ln>
                  <a:solidFill>
                    <a:schemeClr val="tx1"/>
                  </a:solidFill>
                </a:ln>
                <a:solidFill>
                  <a:schemeClr val="bg1"/>
                </a:solidFill>
              </a:rPr>
              <a:t> на брата", 2007).Член НСПУ з 2004 р. Автор книг "Там, за порогом" (1989); "</a:t>
            </a:r>
            <a:r>
              <a:rPr lang="ru-RU" b="1" dirty="0" err="1">
                <a:ln>
                  <a:solidFill>
                    <a:schemeClr val="tx1"/>
                  </a:solidFill>
                </a:ln>
                <a:solidFill>
                  <a:schemeClr val="bg1"/>
                </a:solidFill>
              </a:rPr>
              <a:t>Айстри</a:t>
            </a:r>
            <a:r>
              <a:rPr lang="ru-RU" b="1" dirty="0">
                <a:ln>
                  <a:solidFill>
                    <a:schemeClr val="tx1"/>
                  </a:solidFill>
                </a:ln>
                <a:solidFill>
                  <a:schemeClr val="bg1"/>
                </a:solidFill>
              </a:rPr>
              <a:t> на </a:t>
            </a:r>
            <a:r>
              <a:rPr lang="ru-RU" b="1" dirty="0" err="1">
                <a:ln>
                  <a:solidFill>
                    <a:schemeClr val="tx1"/>
                  </a:solidFill>
                </a:ln>
                <a:solidFill>
                  <a:schemeClr val="bg1"/>
                </a:solidFill>
              </a:rPr>
              <a:t>зрубі</a:t>
            </a:r>
            <a:r>
              <a:rPr lang="ru-RU" b="1" dirty="0">
                <a:ln>
                  <a:solidFill>
                    <a:schemeClr val="tx1"/>
                  </a:solidFill>
                </a:ln>
                <a:solidFill>
                  <a:schemeClr val="bg1"/>
                </a:solidFill>
              </a:rPr>
              <a:t>" (1991); "</a:t>
            </a:r>
            <a:r>
              <a:rPr lang="ru-RU" b="1" dirty="0" err="1">
                <a:ln>
                  <a:solidFill>
                    <a:schemeClr val="tx1"/>
                  </a:solidFill>
                </a:ln>
                <a:solidFill>
                  <a:schemeClr val="bg1"/>
                </a:solidFill>
              </a:rPr>
              <a:t>Господар</a:t>
            </a:r>
            <a:r>
              <a:rPr lang="ru-RU" b="1" dirty="0">
                <a:ln>
                  <a:solidFill>
                    <a:schemeClr val="tx1"/>
                  </a:solidFill>
                </a:ln>
                <a:solidFill>
                  <a:schemeClr val="bg1"/>
                </a:solidFill>
              </a:rPr>
              <a:t> </a:t>
            </a:r>
            <a:r>
              <a:rPr lang="ru-RU" b="1" dirty="0" err="1">
                <a:ln>
                  <a:solidFill>
                    <a:schemeClr val="tx1"/>
                  </a:solidFill>
                </a:ln>
                <a:solidFill>
                  <a:schemeClr val="bg1"/>
                </a:solidFill>
              </a:rPr>
              <a:t>нашого</a:t>
            </a:r>
            <a:r>
              <a:rPr lang="ru-RU" b="1" dirty="0">
                <a:ln>
                  <a:solidFill>
                    <a:schemeClr val="tx1"/>
                  </a:solidFill>
                </a:ln>
                <a:solidFill>
                  <a:schemeClr val="bg1"/>
                </a:solidFill>
              </a:rPr>
              <a:t> двору" (1992); "Романа"(2001, 2003); "Маска" (2002); "</a:t>
            </a:r>
            <a:r>
              <a:rPr lang="ru-RU" b="1" dirty="0" err="1">
                <a:ln>
                  <a:solidFill>
                    <a:schemeClr val="tx1"/>
                  </a:solidFill>
                </a:ln>
                <a:solidFill>
                  <a:schemeClr val="bg1"/>
                </a:solidFill>
              </a:rPr>
              <a:t>Продавець</a:t>
            </a:r>
            <a:r>
              <a:rPr lang="ru-RU" b="1" dirty="0">
                <a:ln>
                  <a:solidFill>
                    <a:schemeClr val="tx1"/>
                  </a:solidFill>
                </a:ln>
                <a:solidFill>
                  <a:schemeClr val="bg1"/>
                </a:solidFill>
              </a:rPr>
              <a:t> </a:t>
            </a:r>
            <a:r>
              <a:rPr lang="ru-RU" b="1" dirty="0" err="1">
                <a:ln>
                  <a:solidFill>
                    <a:schemeClr val="tx1"/>
                  </a:solidFill>
                </a:ln>
                <a:solidFill>
                  <a:schemeClr val="bg1"/>
                </a:solidFill>
              </a:rPr>
              <a:t>долі</a:t>
            </a:r>
            <a:r>
              <a:rPr lang="ru-RU" b="1" dirty="0">
                <a:ln>
                  <a:solidFill>
                    <a:schemeClr val="tx1"/>
                  </a:solidFill>
                </a:ln>
                <a:solidFill>
                  <a:schemeClr val="bg1"/>
                </a:solidFill>
              </a:rPr>
              <a:t>" (2002); "І </a:t>
            </a:r>
            <a:r>
              <a:rPr lang="ru-RU" b="1" dirty="0" err="1">
                <a:ln>
                  <a:solidFill>
                    <a:schemeClr val="tx1"/>
                  </a:solidFill>
                </a:ln>
                <a:solidFill>
                  <a:schemeClr val="bg1"/>
                </a:solidFill>
              </a:rPr>
              <a:t>прибуде</a:t>
            </a:r>
            <a:r>
              <a:rPr lang="ru-RU" b="1" dirty="0">
                <a:ln>
                  <a:solidFill>
                    <a:schemeClr val="tx1"/>
                  </a:solidFill>
                </a:ln>
                <a:solidFill>
                  <a:schemeClr val="bg1"/>
                </a:solidFill>
              </a:rPr>
              <a:t> </a:t>
            </a:r>
            <a:r>
              <a:rPr lang="ru-RU" b="1" dirty="0" err="1">
                <a:ln>
                  <a:solidFill>
                    <a:schemeClr val="tx1"/>
                  </a:solidFill>
                </a:ln>
                <a:solidFill>
                  <a:schemeClr val="bg1"/>
                </a:solidFill>
              </a:rPr>
              <a:t>суддя</a:t>
            </a:r>
            <a:r>
              <a:rPr lang="ru-RU" b="1" dirty="0">
                <a:ln>
                  <a:solidFill>
                    <a:schemeClr val="tx1"/>
                  </a:solidFill>
                </a:ln>
                <a:solidFill>
                  <a:schemeClr val="bg1"/>
                </a:solidFill>
              </a:rPr>
              <a:t>" (2004); "</a:t>
            </a:r>
            <a:r>
              <a:rPr lang="ru-RU" b="1" dirty="0" err="1">
                <a:ln>
                  <a:solidFill>
                    <a:schemeClr val="tx1"/>
                  </a:solidFill>
                </a:ln>
                <a:solidFill>
                  <a:schemeClr val="bg1"/>
                </a:solidFill>
              </a:rPr>
              <a:t>Камінь</a:t>
            </a:r>
            <a:r>
              <a:rPr lang="ru-RU" b="1" dirty="0">
                <a:ln>
                  <a:solidFill>
                    <a:schemeClr val="tx1"/>
                  </a:solidFill>
                </a:ln>
                <a:solidFill>
                  <a:schemeClr val="bg1"/>
                </a:solidFill>
              </a:rPr>
              <a:t> </a:t>
            </a:r>
            <a:r>
              <a:rPr lang="ru-RU" b="1" dirty="0" err="1">
                <a:ln>
                  <a:solidFill>
                    <a:schemeClr val="tx1"/>
                  </a:solidFill>
                </a:ln>
                <a:solidFill>
                  <a:schemeClr val="bg1"/>
                </a:solidFill>
              </a:rPr>
              <a:t>посеред</a:t>
            </a:r>
            <a:r>
              <a:rPr lang="ru-RU" b="1" dirty="0">
                <a:ln>
                  <a:solidFill>
                    <a:schemeClr val="tx1"/>
                  </a:solidFill>
                </a:ln>
                <a:solidFill>
                  <a:schemeClr val="bg1"/>
                </a:solidFill>
              </a:rPr>
              <a:t> саду" (2005); "</a:t>
            </a:r>
            <a:r>
              <a:rPr lang="ru-RU" b="1" dirty="0" err="1">
                <a:ln>
                  <a:solidFill>
                    <a:schemeClr val="tx1"/>
                  </a:solidFill>
                </a:ln>
                <a:solidFill>
                  <a:schemeClr val="bg1"/>
                </a:solidFill>
              </a:rPr>
              <a:t>Острів</a:t>
            </a:r>
            <a:r>
              <a:rPr lang="ru-RU" b="1" dirty="0">
                <a:ln>
                  <a:solidFill>
                    <a:schemeClr val="tx1"/>
                  </a:solidFill>
                </a:ln>
                <a:solidFill>
                  <a:schemeClr val="bg1"/>
                </a:solidFill>
              </a:rPr>
              <a:t> Сильвестра" (2009); "</a:t>
            </a:r>
            <a:r>
              <a:rPr lang="ru-RU" b="1" dirty="0" err="1">
                <a:ln>
                  <a:solidFill>
                    <a:schemeClr val="tx1"/>
                  </a:solidFill>
                </a:ln>
                <a:solidFill>
                  <a:schemeClr val="bg1"/>
                </a:solidFill>
              </a:rPr>
              <a:t>Століття</a:t>
            </a:r>
            <a:r>
              <a:rPr lang="ru-RU" b="1" dirty="0">
                <a:ln>
                  <a:solidFill>
                    <a:schemeClr val="tx1"/>
                  </a:solidFill>
                </a:ln>
                <a:solidFill>
                  <a:schemeClr val="bg1"/>
                </a:solidFill>
              </a:rPr>
              <a:t> Якова" (2010) і "Графиня" (2010).</a:t>
            </a:r>
            <a:br>
              <a:rPr lang="ru-RU" b="1" dirty="0">
                <a:ln>
                  <a:solidFill>
                    <a:schemeClr val="tx1"/>
                  </a:solidFill>
                </a:ln>
                <a:solidFill>
                  <a:schemeClr val="bg1"/>
                </a:solidFill>
              </a:rPr>
            </a:br>
            <a:endParaRPr lang="uk-UA" b="1" dirty="0">
              <a:ln>
                <a:solidFill>
                  <a:schemeClr val="tx1"/>
                </a:solidFill>
              </a:ln>
              <a:solidFill>
                <a:schemeClr val="bg1"/>
              </a:solidFill>
            </a:endParaRP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61218639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Іван</a:t>
            </a:r>
            <a:r>
              <a:rPr lang="ru-RU"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Чернецький</a:t>
            </a:r>
            <a:r>
              <a:rPr lang="ru-RU" b="0" dirty="0">
                <a:ln w="18415" cmpd="sng">
                  <a:solidFill>
                    <a:srgbClr val="FFFFFF"/>
                  </a:solidFill>
                  <a:prstDash val="solid"/>
                </a:ln>
                <a:solidFill>
                  <a:srgbClr val="FFFFFF"/>
                </a:solidFill>
                <a:effectLst>
                  <a:outerShdw blurRad="63500" dir="3600000" algn="tl" rotWithShape="0">
                    <a:srgbClr val="000000">
                      <a:alpha val="70000"/>
                    </a:srgbClr>
                  </a:outerShdw>
                </a:effectLst>
              </a:rPr>
              <a:t> (1935) - поет, </a:t>
            </a:r>
            <a:r>
              <a:rPr lang="ru-RU"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прозаїк</a:t>
            </a:r>
            <a:r>
              <a:rPr lang="ru-RU" b="0" dirty="0">
                <a:ln w="18415" cmpd="sng">
                  <a:solidFill>
                    <a:srgbClr val="FFFFFF"/>
                  </a:solidFill>
                  <a:prstDash val="solid"/>
                </a:ln>
                <a:solidFill>
                  <a:srgbClr val="FFFFFF"/>
                </a:solidFill>
                <a:effectLst>
                  <a:outerShdw blurRad="63500" dir="3600000" algn="tl" rotWithShape="0">
                    <a:srgbClr val="000000">
                      <a:alpha val="70000"/>
                    </a:srgbClr>
                  </a:outerShdw>
                </a:effectLst>
              </a:rPr>
              <a:t>, член НСПУ з 1981 року.</a:t>
            </a:r>
            <a:endParaRPr lang="uk-UA"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99992" y="567560"/>
            <a:ext cx="3456383" cy="498362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lstStyle/>
          <a:p>
            <a:r>
              <a:rPr lang="uk-UA" b="1" dirty="0">
                <a:ln>
                  <a:solidFill>
                    <a:schemeClr val="tx1"/>
                  </a:solidFill>
                </a:ln>
                <a:solidFill>
                  <a:schemeClr val="bg1"/>
                </a:solidFill>
              </a:rPr>
              <a:t>Лауреат обласної літературно-мистецької премії імені Агатангела Кримського. Працював учителем історії і географії в селах Чистоводному та Підгірному, що на Одещині. Відтак учителював у селі </a:t>
            </a:r>
            <a:r>
              <a:rPr lang="uk-UA" b="1" dirty="0" err="1">
                <a:ln>
                  <a:solidFill>
                    <a:schemeClr val="tx1"/>
                  </a:solidFill>
                </a:ln>
                <a:solidFill>
                  <a:schemeClr val="bg1"/>
                </a:solidFill>
              </a:rPr>
              <a:t>Печихвости</a:t>
            </a:r>
            <a:r>
              <a:rPr lang="uk-UA" b="1" dirty="0">
                <a:ln>
                  <a:solidFill>
                    <a:schemeClr val="tx1"/>
                  </a:solidFill>
                </a:ln>
                <a:solidFill>
                  <a:schemeClr val="bg1"/>
                </a:solidFill>
              </a:rPr>
              <a:t> на Волині. З 1964 року працював у Волинському краєзнавчому музеї та Луцькій міськраді. Автор книг "Заручини" (1969); "Зелені хатинки" (1978); "</a:t>
            </a:r>
            <a:r>
              <a:rPr lang="uk-UA" b="1" dirty="0" err="1">
                <a:ln>
                  <a:solidFill>
                    <a:schemeClr val="tx1"/>
                  </a:solidFill>
                </a:ln>
                <a:solidFill>
                  <a:schemeClr val="bg1"/>
                </a:solidFill>
              </a:rPr>
              <a:t>Двоколос</a:t>
            </a:r>
            <a:r>
              <a:rPr lang="uk-UA" b="1" dirty="0">
                <a:ln>
                  <a:solidFill>
                    <a:schemeClr val="tx1"/>
                  </a:solidFill>
                </a:ln>
                <a:solidFill>
                  <a:schemeClr val="bg1"/>
                </a:solidFill>
              </a:rPr>
              <a:t>" (1980); "Сльоза" (1997); "Подарунок для Іванки" (2001); "Допишу завтра" (2004); "Такої мами нема ні в кого" (2007); "Сліди на снігу" (2008); "Подорожник" (2010).</a:t>
            </a:r>
          </a:p>
          <a:p>
            <a:endParaRPr lang="uk-UA" dirty="0"/>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425929963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Коробчук</a:t>
            </a:r>
            <a:r>
              <a:rPr lang="uk-UA"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uk-UA"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Петро</a:t>
            </a:r>
            <a:r>
              <a:rPr lang="en-US"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uk-UA" b="0" dirty="0">
                <a:ln w="18415" cmpd="sng">
                  <a:solidFill>
                    <a:srgbClr val="FFFFFF"/>
                  </a:solidFill>
                  <a:prstDash val="solid"/>
                </a:ln>
                <a:solidFill>
                  <a:srgbClr val="FFFFFF"/>
                </a:solidFill>
                <a:effectLst>
                  <a:outerShdw blurRad="63500" dir="3600000" algn="tl" rotWithShape="0">
                    <a:srgbClr val="000000">
                      <a:alpha val="70000"/>
                    </a:srgbClr>
                  </a:outerShdw>
                </a:effectLst>
              </a:rPr>
              <a:t>(1956) - письменник, журналіст, перекладач</a:t>
            </a:r>
          </a:p>
        </p:txBody>
      </p:sp>
      <p:pic>
        <p:nvPicPr>
          <p:cNvPr id="5" name="Объект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3923928" y="188639"/>
            <a:ext cx="3816424" cy="573359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rmAutofit/>
          </a:bodyPr>
          <a:lstStyle/>
          <a:p>
            <a:r>
              <a:rPr lang="ru-RU" b="1" dirty="0">
                <a:ln>
                  <a:solidFill>
                    <a:schemeClr val="tx1"/>
                  </a:solidFill>
                </a:ln>
                <a:solidFill>
                  <a:schemeClr val="bg1"/>
                </a:solidFill>
              </a:rPr>
              <a:t>Член НСПУ з 2005 року. Автор книг "</a:t>
            </a:r>
            <a:r>
              <a:rPr lang="ru-RU" b="1" dirty="0" err="1">
                <a:ln>
                  <a:solidFill>
                    <a:schemeClr val="tx1"/>
                  </a:solidFill>
                </a:ln>
                <a:solidFill>
                  <a:schemeClr val="bg1"/>
                </a:solidFill>
              </a:rPr>
              <a:t>Загальний</a:t>
            </a:r>
            <a:r>
              <a:rPr lang="ru-RU" b="1" dirty="0">
                <a:ln>
                  <a:solidFill>
                    <a:schemeClr val="tx1"/>
                  </a:solidFill>
                </a:ln>
                <a:solidFill>
                  <a:schemeClr val="bg1"/>
                </a:solidFill>
              </a:rPr>
              <a:t> вагон", "</a:t>
            </a:r>
            <a:r>
              <a:rPr lang="ru-RU" b="1" dirty="0" err="1">
                <a:ln>
                  <a:solidFill>
                    <a:schemeClr val="tx1"/>
                  </a:solidFill>
                </a:ln>
                <a:solidFill>
                  <a:schemeClr val="bg1"/>
                </a:solidFill>
              </a:rPr>
              <a:t>Рецедив</a:t>
            </a:r>
            <a:r>
              <a:rPr lang="ru-RU" b="1" dirty="0">
                <a:ln>
                  <a:solidFill>
                    <a:schemeClr val="tx1"/>
                  </a:solidFill>
                </a:ln>
                <a:solidFill>
                  <a:schemeClr val="bg1"/>
                </a:solidFill>
              </a:rPr>
              <a:t>", "</a:t>
            </a:r>
            <a:r>
              <a:rPr lang="ru-RU" b="1" dirty="0" err="1">
                <a:ln>
                  <a:solidFill>
                    <a:schemeClr val="tx1"/>
                  </a:solidFill>
                </a:ln>
                <a:solidFill>
                  <a:schemeClr val="bg1"/>
                </a:solidFill>
              </a:rPr>
              <a:t>Гіллясте</a:t>
            </a:r>
            <a:r>
              <a:rPr lang="ru-RU" b="1" dirty="0">
                <a:ln>
                  <a:solidFill>
                    <a:schemeClr val="tx1"/>
                  </a:solidFill>
                </a:ln>
                <a:solidFill>
                  <a:schemeClr val="bg1"/>
                </a:solidFill>
              </a:rPr>
              <a:t> лице", "Сова на </a:t>
            </a:r>
            <a:r>
              <a:rPr lang="ru-RU" b="1" dirty="0" err="1">
                <a:ln>
                  <a:solidFill>
                    <a:schemeClr val="tx1"/>
                  </a:solidFill>
                </a:ln>
                <a:solidFill>
                  <a:schemeClr val="bg1"/>
                </a:solidFill>
              </a:rPr>
              <a:t>книжковій</a:t>
            </a:r>
            <a:r>
              <a:rPr lang="ru-RU" b="1" dirty="0">
                <a:ln>
                  <a:solidFill>
                    <a:schemeClr val="tx1"/>
                  </a:solidFill>
                </a:ln>
                <a:solidFill>
                  <a:schemeClr val="bg1"/>
                </a:solidFill>
              </a:rPr>
              <a:t> </a:t>
            </a:r>
            <a:r>
              <a:rPr lang="ru-RU" b="1" dirty="0" err="1">
                <a:ln>
                  <a:solidFill>
                    <a:schemeClr val="tx1"/>
                  </a:solidFill>
                </a:ln>
                <a:solidFill>
                  <a:schemeClr val="bg1"/>
                </a:solidFill>
              </a:rPr>
              <a:t>шафі</a:t>
            </a:r>
            <a:r>
              <a:rPr lang="ru-RU" b="1" dirty="0">
                <a:ln>
                  <a:solidFill>
                    <a:schemeClr val="tx1"/>
                  </a:solidFill>
                </a:ln>
                <a:solidFill>
                  <a:schemeClr val="bg1"/>
                </a:solidFill>
              </a:rPr>
              <a:t>", "Авалон та </a:t>
            </a:r>
            <a:r>
              <a:rPr lang="ru-RU" b="1" dirty="0" err="1">
                <a:ln>
                  <a:solidFill>
                    <a:schemeClr val="tx1"/>
                  </a:solidFill>
                </a:ln>
                <a:solidFill>
                  <a:schemeClr val="bg1"/>
                </a:solidFill>
              </a:rPr>
              <a:t>інші</a:t>
            </a:r>
            <a:r>
              <a:rPr lang="ru-RU" b="1" dirty="0">
                <a:ln>
                  <a:solidFill>
                    <a:schemeClr val="tx1"/>
                  </a:solidFill>
                </a:ln>
                <a:solidFill>
                  <a:schemeClr val="bg1"/>
                </a:solidFill>
              </a:rPr>
              <a:t> </a:t>
            </a:r>
            <a:r>
              <a:rPr lang="ru-RU" b="1" dirty="0" err="1">
                <a:ln>
                  <a:solidFill>
                    <a:schemeClr val="tx1"/>
                  </a:solidFill>
                </a:ln>
                <a:solidFill>
                  <a:schemeClr val="bg1"/>
                </a:solidFill>
              </a:rPr>
              <a:t>території</a:t>
            </a:r>
            <a:r>
              <a:rPr lang="ru-RU" b="1" dirty="0">
                <a:ln>
                  <a:solidFill>
                    <a:schemeClr val="tx1"/>
                  </a:solidFill>
                </a:ln>
                <a:solidFill>
                  <a:schemeClr val="bg1"/>
                </a:solidFill>
              </a:rPr>
              <a:t>", "Боса флейта".</a:t>
            </a:r>
            <a:br>
              <a:rPr lang="ru-RU" b="1" dirty="0">
                <a:ln>
                  <a:solidFill>
                    <a:schemeClr val="tx1"/>
                  </a:solidFill>
                </a:ln>
                <a:solidFill>
                  <a:schemeClr val="bg1"/>
                </a:solidFill>
              </a:rPr>
            </a:br>
            <a:endParaRPr lang="uk-UA" b="1" dirty="0">
              <a:ln>
                <a:solidFill>
                  <a:schemeClr val="tx1"/>
                </a:solidFill>
              </a:ln>
              <a:solidFill>
                <a:schemeClr val="bg1"/>
              </a:solidFill>
            </a:endParaRPr>
          </a:p>
        </p:txBody>
      </p:sp>
      <p:sp>
        <p:nvSpPr>
          <p:cNvPr id="7" name="Управляющая кнопка: домой 6">
            <a:hlinkClick r:id="rId5"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17523407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Гей Василь (1942) - поет,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прозаїк</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публіцист</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endParaRPr lang="uk-UA" sz="24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93932" y="1052736"/>
            <a:ext cx="4896544" cy="367240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rmAutofit/>
          </a:bodyPr>
          <a:lstStyle/>
          <a:p>
            <a:r>
              <a:rPr lang="uk-UA" b="1" dirty="0">
                <a:ln>
                  <a:solidFill>
                    <a:schemeClr val="tx1"/>
                  </a:solidFill>
                </a:ln>
                <a:solidFill>
                  <a:schemeClr val="bg1"/>
                </a:solidFill>
              </a:rPr>
              <a:t>Член НСПУ з 1974 року, лауреат всеукраїнської літературної премії ім. Андрія Головка за повість "</a:t>
            </a:r>
            <a:r>
              <a:rPr lang="uk-UA" b="1" dirty="0" err="1">
                <a:ln>
                  <a:solidFill>
                    <a:schemeClr val="tx1"/>
                  </a:solidFill>
                </a:ln>
                <a:solidFill>
                  <a:schemeClr val="bg1"/>
                </a:solidFill>
              </a:rPr>
              <a:t>Яворник</a:t>
            </a:r>
            <a:r>
              <a:rPr lang="uk-UA" b="1" dirty="0">
                <a:ln>
                  <a:solidFill>
                    <a:schemeClr val="tx1"/>
                  </a:solidFill>
                </a:ln>
                <a:solidFill>
                  <a:schemeClr val="bg1"/>
                </a:solidFill>
              </a:rPr>
              <a:t>" (1997),  Волинської обласної літературно-мистецької премії ім. Агатангела Кримського. Автор книг "Закон вірності", "Витоки", "Лесин </a:t>
            </a:r>
            <a:r>
              <a:rPr lang="uk-UA" b="1" dirty="0" err="1">
                <a:ln>
                  <a:solidFill>
                    <a:schemeClr val="tx1"/>
                  </a:solidFill>
                </a:ln>
                <a:solidFill>
                  <a:schemeClr val="bg1"/>
                </a:solidFill>
              </a:rPr>
              <a:t>кадуб</a:t>
            </a:r>
            <a:r>
              <a:rPr lang="uk-UA" b="1" dirty="0">
                <a:ln>
                  <a:solidFill>
                    <a:schemeClr val="tx1"/>
                  </a:solidFill>
                </a:ln>
                <a:solidFill>
                  <a:schemeClr val="bg1"/>
                </a:solidFill>
              </a:rPr>
              <a:t>", "І піснею хата багата", "Великодні світання", "Кому важка наука </a:t>
            </a:r>
            <a:r>
              <a:rPr lang="uk-UA" b="1" dirty="0" err="1">
                <a:ln>
                  <a:solidFill>
                    <a:schemeClr val="tx1"/>
                  </a:solidFill>
                </a:ln>
                <a:solidFill>
                  <a:schemeClr val="bg1"/>
                </a:solidFill>
              </a:rPr>
              <a:t>рідномовності</a:t>
            </a:r>
            <a:r>
              <a:rPr lang="uk-UA" b="1" dirty="0">
                <a:ln>
                  <a:solidFill>
                    <a:schemeClr val="tx1"/>
                  </a:solidFill>
                </a:ln>
                <a:solidFill>
                  <a:schemeClr val="bg1"/>
                </a:solidFill>
              </a:rPr>
              <a:t>?"Ю, "Погашений світильник".</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55183613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Віктор</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Лазарук</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(1933) - поет,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прозаїк</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публіцист</a:t>
            </a:r>
            <a:r>
              <a:rPr lang="ru-RU" b="0" dirty="0"/>
              <a:t>.</a:t>
            </a:r>
            <a:endParaRPr lang="uk-UA" dirty="0"/>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16016" y="620688"/>
            <a:ext cx="3312368" cy="52501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rmAutofit/>
          </a:bodyPr>
          <a:lstStyle/>
          <a:p>
            <a:r>
              <a:rPr lang="uk-UA" b="1" dirty="0">
                <a:ln>
                  <a:solidFill>
                    <a:schemeClr val="tx1"/>
                  </a:solidFill>
                </a:ln>
                <a:solidFill>
                  <a:schemeClr val="bg1"/>
                </a:solidFill>
              </a:rPr>
              <a:t>Член НСПУ з 1968 року. Лауреат літературно-мистецької премії імені Агатангела Кримського (1996). Автор книг "Синь озерна" (1963); "Музика верховіть" (1996); "Шацькі озера" (1975); "Сині очі Волині" (1979); "Озерний дзвін" (1982); "</a:t>
            </a:r>
            <a:r>
              <a:rPr lang="uk-UA" b="1" dirty="0" err="1">
                <a:ln>
                  <a:solidFill>
                    <a:schemeClr val="tx1"/>
                  </a:solidFill>
                </a:ln>
                <a:solidFill>
                  <a:schemeClr val="bg1"/>
                </a:solidFill>
              </a:rPr>
              <a:t>Глаголи</a:t>
            </a:r>
            <a:r>
              <a:rPr lang="uk-UA" b="1" dirty="0">
                <a:ln>
                  <a:solidFill>
                    <a:schemeClr val="tx1"/>
                  </a:solidFill>
                </a:ln>
                <a:solidFill>
                  <a:schemeClr val="bg1"/>
                </a:solidFill>
              </a:rPr>
              <a:t> землі" (1987); "Літораль" (1990); "Вікна" (1995); "Світязь" (2001); "Отрок Осінь" (2005); "Чорне і біле" (2010); "Серед поодиноких друзів і щирих недругів" (2010).</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57990872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wnloads\КраєЗнавці  Письменники Волині_files\28912-1u.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1061" y="174768"/>
            <a:ext cx="91350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28" name="Picture 4" descr="D:\Downloads\КраєЗнавці  Письменники Волині_files\imagesCAL79TZC.jp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42494" y="5157192"/>
            <a:ext cx="88594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29" name="Picture 5" descr="D:\Downloads\КраєЗнавці  Письменники Волині_files\31294-5u.jpg">
            <a:hlinkClick r:id="rId6" action="ppaction://hlinksldjump"/>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81807" y="5157192"/>
            <a:ext cx="87019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30" name="Picture 6" descr="D:\Downloads\КраєЗнавці  Письменники Волині_files\12.jpg">
            <a:hlinkClick r:id="rId8" action="ppaction://hlinksldjump"/>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20215" y="5157192"/>
            <a:ext cx="195728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31" name="Picture 7" descr="D:\Downloads\КраєЗнавці  Письменники Волині_files\untitled(1).bmp">
            <a:hlinkClick r:id="rId10" action="ppaction://hlinksldjump"/>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382908" y="3519332"/>
            <a:ext cx="168000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32" name="Picture 8" descr="D:\Downloads\КраєЗнавці  Письменники Волині_files\imagesCA2DGC17.jpg">
            <a:hlinkClick r:id="rId10" action="ppaction://hlinksldjump"/>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138737" y="3501008"/>
            <a:ext cx="83869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33" name="Picture 9" descr="D:\Downloads\КраєЗнавці  Письменники Волині_files\top-photo.jpg">
            <a:hlinkClick r:id="rId13" action="ppaction://hlinksldjump"/>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94375" y="1807096"/>
            <a:ext cx="168000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34" name="Picture 10" descr="D:\Downloads\КраєЗнавці  Письменники Волині_files\imagesCAOIZN85.jpg">
            <a:hlinkClick r:id="rId15" action="ppaction://hlinksldjump"/>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374375" y="174768"/>
            <a:ext cx="94500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35" name="Picture 11" descr="D:\Downloads\КраєЗнавці  Письменники Волині_files\untitled.bmp">
            <a:hlinkClick r:id="rId17" action="ppaction://hlinksldjump"/>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5507956" y="5157192"/>
            <a:ext cx="1051315"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36" name="Picture 12" descr="D:\Downloads\КраєЗнавці  Письменники Волині_files\30851-1u.jpg">
            <a:hlinkClick r:id="rId19" action="ppaction://hlinksldjump"/>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382908" y="148915"/>
            <a:ext cx="168000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37" name="Picture 13" descr="D:\Downloads\КраєЗнавці  Письменники Волині_files\200px-%D0%9C%D0%B0%D1%85_%D0%9F%D0%B5%D1%82%D1%80%D0%BE_%D0%9F%D0%B5%D1%82%D1%80%D0%BE%D0%B2%D0%B8%D1%87.jpg">
            <a:hlinkClick r:id="rId21" action="ppaction://hlinksldjump"/>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642616" y="1807096"/>
            <a:ext cx="961832"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38" name="Picture 14" descr="D:\Downloads\КраєЗнавці  Письменники Волині_files\0f3b1eb5-b377-4fec-a1e4-dab04ebec74e.jpg">
            <a:hlinkClick r:id="rId23" action="ppaction://hlinksldjump"/>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7210485" y="3501008"/>
            <a:ext cx="794953"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40" name="Picture 16" descr="D:\Downloads\КраєЗнавці  Письменники Волині_files\chernetskiy.jpg">
            <a:hlinkClick r:id="rId25" action="ppaction://hlinksldjump"/>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743517" y="3519332"/>
            <a:ext cx="873872"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41" name="Picture 17" descr="D:\Downloads\КраєЗнавці  Письменники Волині_files\images.jpg">
            <a:hlinkClick r:id="rId27" action="ppaction://hlinksldjump"/>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195840" y="3519332"/>
            <a:ext cx="999998"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45" name="Picture 21" descr="D:\Downloads\КраєЗнавці  Письменники Волині_files\92m.jpg">
            <a:hlinkClick r:id="rId29" action="ppaction://hlinksldjump"/>
          </p:cNvPr>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298855" y="1807096"/>
            <a:ext cx="1110132"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46" name="Picture 22" descr="D:\Downloads\КраєЗнавці  Письменники Волині_files\img003.jpg">
            <a:hlinkClick r:id="rId31" action="ppaction://hlinksldjump"/>
          </p:cNvPr>
          <p:cNvPicPr>
            <a:picLocks noChangeAspect="1" noChangeArrowheads="1"/>
          </p:cNvPicPr>
          <p:nvPr/>
        </p:nvPicPr>
        <p:blipFill>
          <a:blip r:embed="rId32" cstate="print">
            <a:extLst>
              <a:ext uri="{28A0092B-C50C-407E-A947-70E740481C1C}">
                <a14:useLocalDpi xmlns:a14="http://schemas.microsoft.com/office/drawing/2010/main" val="0"/>
              </a:ext>
            </a:extLst>
          </a:blip>
          <a:srcRect/>
          <a:stretch>
            <a:fillRect/>
          </a:stretch>
        </p:blipFill>
        <p:spPr bwMode="auto">
          <a:xfrm>
            <a:off x="3218737" y="1807096"/>
            <a:ext cx="87019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47" name="Picture 23" descr="D:\Downloads\КраєЗнавці  Письменники Волині_files\untitled(5).bmp">
            <a:hlinkClick r:id="rId33" action="ppaction://hlinksldjump"/>
          </p:cNvPr>
          <p:cNvPicPr>
            <a:picLocks noChangeAspect="1" noChangeArrowheads="1"/>
          </p:cNvPicPr>
          <p:nvPr/>
        </p:nvPicPr>
        <p:blipFill>
          <a:blip r:embed="rId34" cstate="print">
            <a:extLst>
              <a:ext uri="{28A0092B-C50C-407E-A947-70E740481C1C}">
                <a14:useLocalDpi xmlns:a14="http://schemas.microsoft.com/office/drawing/2010/main" val="0"/>
              </a:ext>
            </a:extLst>
          </a:blip>
          <a:srcRect/>
          <a:stretch>
            <a:fillRect/>
          </a:stretch>
        </p:blipFill>
        <p:spPr bwMode="auto">
          <a:xfrm>
            <a:off x="2067684" y="1807096"/>
            <a:ext cx="96075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48" name="Picture 24" descr="D:\Downloads\КраєЗнавці  Письменники Волині_files\krishtalskiy.jpg">
            <a:hlinkClick r:id="rId33" action="ppaction://hlinksldjump"/>
          </p:cNvPr>
          <p:cNvPicPr>
            <a:picLocks noChangeAspect="1" noChangeArrowheads="1"/>
          </p:cNvPicPr>
          <p:nvPr/>
        </p:nvPicPr>
        <p:blipFill>
          <a:blip r:embed="rId35" cstate="print">
            <a:extLst>
              <a:ext uri="{28A0092B-C50C-407E-A947-70E740481C1C}">
                <a14:useLocalDpi xmlns:a14="http://schemas.microsoft.com/office/drawing/2010/main" val="0"/>
              </a:ext>
            </a:extLst>
          </a:blip>
          <a:srcRect/>
          <a:stretch>
            <a:fillRect/>
          </a:stretch>
        </p:blipFill>
        <p:spPr bwMode="auto">
          <a:xfrm>
            <a:off x="581807" y="1772816"/>
            <a:ext cx="115369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49" name="Picture 25" descr="D:\Downloads\КраєЗнавці  Письменники Волині_files\ww7469.jpg">
            <a:hlinkClick r:id="rId36" action="ppaction://hlinksldjump"/>
          </p:cNvPr>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4257565" y="143235"/>
            <a:ext cx="879068"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50" name="Picture 26" descr="D:\Downloads\КраєЗнавці  Письменники Волині_files\untitled(3).bmp">
            <a:hlinkClick r:id="rId38" action="ppaction://hlinksldjump"/>
          </p:cNvPr>
          <p:cNvPicPr>
            <a:picLocks noChangeAspect="1" noChangeArrowheads="1"/>
          </p:cNvPicPr>
          <p:nvPr/>
        </p:nvPicPr>
        <p:blipFill>
          <a:blip r:embed="rId39" cstate="print">
            <a:extLst>
              <a:ext uri="{28A0092B-C50C-407E-A947-70E740481C1C}">
                <a14:useLocalDpi xmlns:a14="http://schemas.microsoft.com/office/drawing/2010/main" val="0"/>
              </a:ext>
            </a:extLst>
          </a:blip>
          <a:srcRect/>
          <a:stretch>
            <a:fillRect/>
          </a:stretch>
        </p:blipFill>
        <p:spPr bwMode="auto">
          <a:xfrm>
            <a:off x="2873300" y="174768"/>
            <a:ext cx="893830" cy="126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2" name="TextBox 1"/>
          <p:cNvSpPr txBox="1"/>
          <p:nvPr/>
        </p:nvSpPr>
        <p:spPr>
          <a:xfrm>
            <a:off x="971600" y="1412776"/>
            <a:ext cx="8784976" cy="307777"/>
          </a:xfrm>
          <a:prstGeom prst="rect">
            <a:avLst/>
          </a:prstGeom>
          <a:noFill/>
        </p:spPr>
        <p:txBody>
          <a:bodyPr wrap="square" rtlCol="0">
            <a:spAutoFit/>
          </a:bodyPr>
          <a:lstStyle/>
          <a:p>
            <a:r>
              <a:rPr lang="en-US" sz="1400" b="1" dirty="0" smtClean="0"/>
              <a:t>   </a:t>
            </a:r>
            <a:r>
              <a:rPr lang="uk-UA" sz="1400" b="1" i="1" dirty="0" smtClean="0">
                <a:effectLst>
                  <a:reflection blurRad="6350" stA="60000" endA="900" endPos="60000" dist="29997" dir="5400000" sy="-100000" algn="bl" rotWithShape="0"/>
                </a:effectLst>
                <a:latin typeface="+mj-lt"/>
              </a:rPr>
              <a:t>Сергій </a:t>
            </a:r>
            <a:r>
              <a:rPr lang="uk-UA" sz="1400" b="1" i="1" dirty="0" err="1" smtClean="0">
                <a:effectLst>
                  <a:reflection blurRad="6350" stA="60000" endA="900" endPos="60000" dist="29997" dir="5400000" sy="-100000" algn="bl" rotWithShape="0"/>
                </a:effectLst>
                <a:latin typeface="+mj-lt"/>
              </a:rPr>
              <a:t>Цюриць</a:t>
            </a:r>
            <a:r>
              <a:rPr lang="en-US" sz="1400" b="1" i="1" dirty="0" smtClean="0">
                <a:effectLst>
                  <a:reflection blurRad="6350" stA="60000" endA="900" endPos="60000" dist="29997" dir="5400000" sy="-100000" algn="bl" rotWithShape="0"/>
                </a:effectLst>
                <a:latin typeface="+mj-lt"/>
              </a:rPr>
              <a:t>         </a:t>
            </a:r>
            <a:r>
              <a:rPr lang="uk-UA" sz="1400" b="1" i="1" dirty="0">
                <a:effectLst>
                  <a:reflection blurRad="6350" stA="60000" endA="900" endPos="60000" dist="29997" dir="5400000" sy="-100000" algn="bl" rotWithShape="0"/>
                </a:effectLst>
                <a:latin typeface="+mj-lt"/>
              </a:rPr>
              <a:t>Гуменюк </a:t>
            </a:r>
            <a:r>
              <a:rPr lang="uk-UA" sz="1400" b="1" i="1" dirty="0" smtClean="0">
                <a:effectLst>
                  <a:reflection blurRad="6350" stA="60000" endA="900" endPos="60000" dist="29997" dir="5400000" sy="-100000" algn="bl" rotWithShape="0"/>
                </a:effectLst>
                <a:latin typeface="+mj-lt"/>
              </a:rPr>
              <a:t>Надія</a:t>
            </a:r>
            <a:r>
              <a:rPr lang="en-US" sz="1400" b="1" i="1" dirty="0" smtClean="0">
                <a:effectLst>
                  <a:reflection blurRad="6350" stA="60000" endA="900" endPos="60000" dist="29997" dir="5400000" sy="-100000" algn="bl" rotWithShape="0"/>
                </a:effectLst>
                <a:latin typeface="+mj-lt"/>
              </a:rPr>
              <a:t>  </a:t>
            </a:r>
            <a:r>
              <a:rPr lang="uk-UA" sz="1400" b="1" i="1" dirty="0" smtClean="0">
                <a:effectLst>
                  <a:reflection blurRad="6350" stA="60000" endA="900" endPos="60000" dist="29997" dir="5400000" sy="-100000" algn="bl" rotWithShape="0"/>
                </a:effectLst>
                <a:latin typeface="+mj-lt"/>
              </a:rPr>
              <a:t>Анатолій </a:t>
            </a:r>
            <a:r>
              <a:rPr lang="uk-UA" sz="1400" b="1" i="1" dirty="0" err="1" smtClean="0">
                <a:effectLst>
                  <a:reflection blurRad="6350" stA="60000" endA="900" endPos="60000" dist="29997" dir="5400000" sy="-100000" algn="bl" rotWithShape="0"/>
                </a:effectLst>
                <a:latin typeface="+mj-lt"/>
              </a:rPr>
              <a:t>Махонюк</a:t>
            </a:r>
            <a:r>
              <a:rPr lang="en-US" sz="1400" b="1" i="1" dirty="0" smtClean="0">
                <a:effectLst>
                  <a:reflection blurRad="6350" stA="60000" endA="900" endPos="60000" dist="29997" dir="5400000" sy="-100000" algn="bl" rotWithShape="0"/>
                </a:effectLst>
                <a:latin typeface="+mj-lt"/>
              </a:rPr>
              <a:t> </a:t>
            </a:r>
            <a:r>
              <a:rPr lang="uk-UA" sz="1400" b="1" i="1" dirty="0">
                <a:effectLst>
                  <a:reflection blurRad="6350" stA="60000" endA="900" endPos="60000" dist="29997" dir="5400000" sy="-100000" algn="bl" rotWithShape="0"/>
                </a:effectLst>
                <a:latin typeface="+mj-lt"/>
              </a:rPr>
              <a:t>Микола </a:t>
            </a:r>
            <a:r>
              <a:rPr lang="uk-UA" sz="1400" b="1" i="1" dirty="0" err="1" smtClean="0">
                <a:effectLst>
                  <a:reflection blurRad="6350" stA="60000" endA="900" endPos="60000" dist="29997" dir="5400000" sy="-100000" algn="bl" rotWithShape="0"/>
                </a:effectLst>
                <a:latin typeface="+mj-lt"/>
              </a:rPr>
              <a:t>Панасюк</a:t>
            </a:r>
            <a:r>
              <a:rPr lang="en-US" sz="1400" b="1" i="1" dirty="0" smtClean="0">
                <a:effectLst>
                  <a:reflection blurRad="6350" stA="60000" endA="900" endPos="60000" dist="29997" dir="5400000" sy="-100000" algn="bl" rotWithShape="0"/>
                </a:effectLst>
                <a:latin typeface="+mj-lt"/>
              </a:rPr>
              <a:t>      </a:t>
            </a:r>
            <a:r>
              <a:rPr lang="uk-UA" sz="1400" b="1" i="1" dirty="0">
                <a:effectLst>
                  <a:reflection blurRad="6350" stA="60000" endA="900" endPos="60000" dist="29997" dir="5400000" sy="-100000" algn="bl" rotWithShape="0"/>
                </a:effectLst>
                <a:latin typeface="+mj-lt"/>
              </a:rPr>
              <a:t>Степан </a:t>
            </a:r>
            <a:r>
              <a:rPr lang="uk-UA" sz="1400" b="1" i="1" dirty="0" err="1">
                <a:effectLst>
                  <a:reflection blurRad="6350" stA="60000" endA="900" endPos="60000" dist="29997" dir="5400000" sy="-100000" algn="bl" rotWithShape="0"/>
                </a:effectLst>
                <a:latin typeface="+mj-lt"/>
              </a:rPr>
              <a:t>Скоклюк</a:t>
            </a:r>
            <a:endParaRPr lang="uk-UA" sz="1400" b="1" i="1" dirty="0">
              <a:effectLst>
                <a:reflection blurRad="6350" stA="60000" endA="900" endPos="60000" dist="29997" dir="5400000" sy="-100000" algn="bl" rotWithShape="0"/>
              </a:effectLst>
              <a:latin typeface="+mj-lt"/>
            </a:endParaRPr>
          </a:p>
        </p:txBody>
      </p:sp>
      <p:sp>
        <p:nvSpPr>
          <p:cNvPr id="3" name="TextBox 2"/>
          <p:cNvSpPr txBox="1"/>
          <p:nvPr/>
        </p:nvSpPr>
        <p:spPr>
          <a:xfrm>
            <a:off x="66625" y="3067096"/>
            <a:ext cx="9144001" cy="307777"/>
          </a:xfrm>
          <a:prstGeom prst="rect">
            <a:avLst/>
          </a:prstGeom>
          <a:noFill/>
        </p:spPr>
        <p:txBody>
          <a:bodyPr wrap="square" rtlCol="0">
            <a:spAutoFit/>
          </a:bodyPr>
          <a:lstStyle/>
          <a:p>
            <a:r>
              <a:rPr lang="uk-UA" sz="1400" b="1" i="1" dirty="0" err="1" smtClean="0">
                <a:effectLst>
                  <a:reflection blurRad="6350" stA="60000" endA="900" endPos="60000" dist="29997" dir="5400000" sy="-100000" algn="bl" rotWithShape="0"/>
                </a:effectLst>
                <a:latin typeface="+mj-lt"/>
              </a:rPr>
              <a:t>Криштальський</a:t>
            </a:r>
            <a:r>
              <a:rPr lang="en-US" sz="1400" b="1" i="1" dirty="0" smtClean="0">
                <a:effectLst>
                  <a:reflection blurRad="6350" stA="60000" endA="900" endPos="60000" dist="29997" dir="5400000" sy="-100000" algn="bl" rotWithShape="0"/>
                </a:effectLst>
                <a:latin typeface="+mj-lt"/>
              </a:rPr>
              <a:t> </a:t>
            </a:r>
            <a:r>
              <a:rPr lang="uk-UA" sz="1400" b="1" i="1" dirty="0" smtClean="0">
                <a:effectLst>
                  <a:reflection blurRad="6350" stA="60000" endA="900" endPos="60000" dist="29997" dir="5400000" sy="-100000" algn="bl" rotWithShape="0"/>
                </a:effectLst>
                <a:latin typeface="+mj-lt"/>
              </a:rPr>
              <a:t>Андрій</a:t>
            </a:r>
            <a:r>
              <a:rPr lang="en-US" sz="1400" b="1" i="1" dirty="0" smtClean="0">
                <a:effectLst>
                  <a:reflection blurRad="6350" stA="60000" endA="900" endPos="60000" dist="29997" dir="5400000" sy="-100000" algn="bl" rotWithShape="0"/>
                </a:effectLst>
                <a:latin typeface="+mj-lt"/>
              </a:rPr>
              <a:t>    </a:t>
            </a:r>
            <a:r>
              <a:rPr lang="uk-UA" sz="1400" b="1" i="1" dirty="0" smtClean="0">
                <a:effectLst>
                  <a:reflection blurRad="6350" stA="60000" endA="900" endPos="60000" dist="29997" dir="5400000" sy="-100000" algn="bl" rotWithShape="0"/>
                </a:effectLst>
                <a:latin typeface="+mj-lt"/>
              </a:rPr>
              <a:t>Корсак Іван</a:t>
            </a:r>
            <a:r>
              <a:rPr lang="en-US" sz="1400" b="1" i="1" dirty="0" smtClean="0">
                <a:effectLst>
                  <a:reflection blurRad="6350" stA="60000" endA="900" endPos="60000" dist="29997" dir="5400000" sy="-100000" algn="bl" rotWithShape="0"/>
                </a:effectLst>
                <a:latin typeface="+mj-lt"/>
              </a:rPr>
              <a:t> </a:t>
            </a:r>
            <a:r>
              <a:rPr lang="uk-UA" sz="1400" b="1" i="1" dirty="0" smtClean="0">
                <a:effectLst>
                  <a:reflection blurRad="6350" stA="60000" endA="900" endPos="60000" dist="29997" dir="5400000" sy="-100000" algn="bl" rotWithShape="0"/>
                </a:effectLst>
                <a:latin typeface="+mj-lt"/>
              </a:rPr>
              <a:t>Степан </a:t>
            </a:r>
            <a:r>
              <a:rPr lang="uk-UA" sz="1400" b="1" i="1" dirty="0" err="1" smtClean="0">
                <a:effectLst>
                  <a:reflection blurRad="6350" stA="60000" endA="900" endPos="60000" dist="29997" dir="5400000" sy="-100000" algn="bl" rotWithShape="0"/>
                </a:effectLst>
                <a:latin typeface="+mj-lt"/>
              </a:rPr>
              <a:t>Скоклюк</a:t>
            </a:r>
            <a:r>
              <a:rPr lang="en-US" sz="1400" b="1" i="1" dirty="0" smtClean="0">
                <a:effectLst>
                  <a:reflection blurRad="6350" stA="60000" endA="900" endPos="60000" dist="29997" dir="5400000" sy="-100000" algn="bl" rotWithShape="0"/>
                </a:effectLst>
                <a:latin typeface="+mj-lt"/>
              </a:rPr>
              <a:t> </a:t>
            </a:r>
            <a:r>
              <a:rPr lang="uk-UA" sz="1400" b="1" i="1" dirty="0" smtClean="0">
                <a:effectLst>
                  <a:reflection blurRad="6350" stA="60000" endA="900" endPos="60000" dist="29997" dir="5400000" sy="-100000" algn="bl" rotWithShape="0"/>
                </a:effectLst>
                <a:latin typeface="+mj-lt"/>
              </a:rPr>
              <a:t>Юрій </a:t>
            </a:r>
            <a:r>
              <a:rPr lang="uk-UA" sz="1400" b="1" i="1" dirty="0" err="1" smtClean="0">
                <a:effectLst>
                  <a:reflection blurRad="6350" stA="60000" endA="900" endPos="60000" dist="29997" dir="5400000" sy="-100000" algn="bl" rotWithShape="0"/>
                </a:effectLst>
                <a:latin typeface="+mj-lt"/>
              </a:rPr>
              <a:t>Сичук</a:t>
            </a:r>
            <a:r>
              <a:rPr lang="en-US" sz="1400" b="1" i="1" dirty="0" smtClean="0">
                <a:effectLst>
                  <a:reflection blurRad="6350" stA="60000" endA="900" endPos="60000" dist="29997" dir="5400000" sy="-100000" algn="bl" rotWithShape="0"/>
                </a:effectLst>
                <a:latin typeface="+mj-lt"/>
              </a:rPr>
              <a:t>          </a:t>
            </a:r>
            <a:r>
              <a:rPr lang="uk-UA" sz="1400" b="1" i="1" dirty="0" smtClean="0">
                <a:effectLst>
                  <a:reflection blurRad="6350" stA="60000" endA="900" endPos="60000" dist="29997" dir="5400000" sy="-100000" algn="bl" rotWithShape="0"/>
                </a:effectLst>
                <a:latin typeface="+mj-lt"/>
              </a:rPr>
              <a:t>Валентина </a:t>
            </a:r>
            <a:r>
              <a:rPr lang="uk-UA" sz="1400" b="1" i="1" dirty="0" err="1">
                <a:effectLst>
                  <a:reflection blurRad="6350" stA="60000" endA="900" endPos="60000" dist="29997" dir="5400000" sy="-100000" algn="bl" rotWithShape="0"/>
                </a:effectLst>
                <a:latin typeface="+mj-lt"/>
              </a:rPr>
              <a:t>Штинько</a:t>
            </a:r>
            <a:r>
              <a:rPr lang="en-US" sz="1400" b="1" i="1" dirty="0">
                <a:effectLst>
                  <a:reflection blurRad="6350" stA="60000" endA="900" endPos="60000" dist="29997" dir="5400000" sy="-100000" algn="bl" rotWithShape="0"/>
                </a:effectLst>
                <a:latin typeface="+mj-lt"/>
              </a:rPr>
              <a:t> </a:t>
            </a:r>
            <a:r>
              <a:rPr lang="uk-UA" sz="1400" b="1" i="1" dirty="0">
                <a:effectLst>
                  <a:reflection blurRad="6350" stA="60000" endA="900" endPos="60000" dist="29997" dir="5400000" sy="-100000" algn="bl" rotWithShape="0"/>
                </a:effectLst>
                <a:latin typeface="+mj-lt"/>
              </a:rPr>
              <a:t>Петро Мах</a:t>
            </a:r>
          </a:p>
        </p:txBody>
      </p:sp>
      <p:sp>
        <p:nvSpPr>
          <p:cNvPr id="4" name="TextBox 3"/>
          <p:cNvSpPr txBox="1"/>
          <p:nvPr/>
        </p:nvSpPr>
        <p:spPr>
          <a:xfrm>
            <a:off x="755576" y="4761008"/>
            <a:ext cx="7563799" cy="307777"/>
          </a:xfrm>
          <a:prstGeom prst="rect">
            <a:avLst/>
          </a:prstGeom>
          <a:noFill/>
        </p:spPr>
        <p:txBody>
          <a:bodyPr wrap="square" rtlCol="0">
            <a:spAutoFit/>
          </a:bodyPr>
          <a:lstStyle/>
          <a:p>
            <a:r>
              <a:rPr lang="en-US" sz="1400" b="1" dirty="0" smtClean="0">
                <a:effectLst>
                  <a:reflection blurRad="6350" stA="60000" endA="900" endPos="60000" dist="29997" dir="5400000" sy="-100000" algn="bl" rotWithShape="0"/>
                </a:effectLst>
              </a:rPr>
              <a:t>      </a:t>
            </a:r>
            <a:r>
              <a:rPr lang="uk-UA" sz="1400" b="1" dirty="0" smtClean="0">
                <a:effectLst>
                  <a:reflection blurRad="6350" stA="60000" endA="900" endPos="60000" dist="29997" dir="5400000" sy="-100000" algn="bl" rotWithShape="0"/>
                </a:effectLst>
              </a:rPr>
              <a:t>Володимир Лис</a:t>
            </a:r>
            <a:r>
              <a:rPr lang="en-US" sz="1400" b="1" dirty="0" smtClean="0">
                <a:effectLst>
                  <a:reflection blurRad="6350" stA="60000" endA="900" endPos="60000" dist="29997" dir="5400000" sy="-100000" algn="bl" rotWithShape="0"/>
                </a:effectLst>
              </a:rPr>
              <a:t>     </a:t>
            </a:r>
            <a:r>
              <a:rPr lang="uk-UA" sz="1400" b="1" dirty="0">
                <a:effectLst>
                  <a:reflection blurRad="6350" stA="60000" endA="900" endPos="60000" dist="29997" dir="5400000" sy="-100000" algn="bl" rotWithShape="0"/>
                </a:effectLst>
              </a:rPr>
              <a:t>Іван </a:t>
            </a:r>
            <a:r>
              <a:rPr lang="uk-UA" sz="1400" b="1" dirty="0" smtClean="0">
                <a:effectLst>
                  <a:reflection blurRad="6350" stA="60000" endA="900" endPos="60000" dist="29997" dir="5400000" sy="-100000" algn="bl" rotWithShape="0"/>
                </a:effectLst>
              </a:rPr>
              <a:t>Чернецький</a:t>
            </a:r>
            <a:r>
              <a:rPr lang="en-US" sz="1400" b="1" dirty="0" smtClean="0">
                <a:effectLst>
                  <a:reflection blurRad="6350" stA="60000" endA="900" endPos="60000" dist="29997" dir="5400000" sy="-100000" algn="bl" rotWithShape="0"/>
                </a:effectLst>
              </a:rPr>
              <a:t>  </a:t>
            </a:r>
            <a:r>
              <a:rPr lang="uk-UA" sz="1400" b="1" dirty="0" err="1">
                <a:effectLst>
                  <a:reflection blurRad="6350" stA="60000" endA="900" endPos="60000" dist="29997" dir="5400000" sy="-100000" algn="bl" rotWithShape="0"/>
                </a:effectLst>
              </a:rPr>
              <a:t>Коробчук</a:t>
            </a:r>
            <a:r>
              <a:rPr lang="uk-UA" sz="1400" b="1" dirty="0">
                <a:effectLst>
                  <a:reflection blurRad="6350" stA="60000" endA="900" endPos="60000" dist="29997" dir="5400000" sy="-100000" algn="bl" rotWithShape="0"/>
                </a:effectLst>
              </a:rPr>
              <a:t> </a:t>
            </a:r>
            <a:r>
              <a:rPr lang="uk-UA" sz="1400" b="1" dirty="0" smtClean="0">
                <a:effectLst>
                  <a:reflection blurRad="6350" stA="60000" endA="900" endPos="60000" dist="29997" dir="5400000" sy="-100000" algn="bl" rotWithShape="0"/>
                </a:effectLst>
              </a:rPr>
              <a:t>Петро</a:t>
            </a:r>
            <a:r>
              <a:rPr lang="en-US" sz="1400" b="1" dirty="0" smtClean="0">
                <a:effectLst>
                  <a:reflection blurRad="6350" stA="60000" endA="900" endPos="60000" dist="29997" dir="5400000" sy="-100000" algn="bl" rotWithShape="0"/>
                </a:effectLst>
              </a:rPr>
              <a:t>                 </a:t>
            </a:r>
            <a:r>
              <a:rPr lang="uk-UA" sz="1400" b="1" dirty="0">
                <a:effectLst>
                  <a:reflection blurRad="6350" stA="60000" endA="900" endPos="60000" dist="29997" dir="5400000" sy="-100000" algn="bl" rotWithShape="0"/>
                </a:effectLst>
              </a:rPr>
              <a:t>Гей </a:t>
            </a:r>
            <a:r>
              <a:rPr lang="uk-UA" sz="1400" b="1" dirty="0" smtClean="0">
                <a:effectLst>
                  <a:reflection blurRad="6350" stA="60000" endA="900" endPos="60000" dist="29997" dir="5400000" sy="-100000" algn="bl" rotWithShape="0"/>
                </a:effectLst>
              </a:rPr>
              <a:t>Василь</a:t>
            </a:r>
            <a:r>
              <a:rPr lang="en-US" sz="1400" b="1" dirty="0" smtClean="0">
                <a:effectLst>
                  <a:reflection blurRad="6350" stA="60000" endA="900" endPos="60000" dist="29997" dir="5400000" sy="-100000" algn="bl" rotWithShape="0"/>
                </a:effectLst>
              </a:rPr>
              <a:t>          </a:t>
            </a:r>
            <a:r>
              <a:rPr lang="uk-UA" sz="1400" b="1" dirty="0" smtClean="0">
                <a:effectLst>
                  <a:reflection blurRad="6350" stA="60000" endA="900" endPos="60000" dist="29997" dir="5400000" sy="-100000" algn="bl" rotWithShape="0"/>
                </a:effectLst>
              </a:rPr>
              <a:t>Віктор </a:t>
            </a:r>
            <a:r>
              <a:rPr lang="uk-UA" sz="1400" b="1" dirty="0" err="1">
                <a:effectLst>
                  <a:reflection blurRad="6350" stA="60000" endA="900" endPos="60000" dist="29997" dir="5400000" sy="-100000" algn="bl" rotWithShape="0"/>
                </a:effectLst>
              </a:rPr>
              <a:t>Лазарук</a:t>
            </a:r>
            <a:endParaRPr lang="uk-UA" sz="1400" dirty="0">
              <a:effectLst>
                <a:reflection blurRad="6350" stA="60000" endA="900" endPos="60000" dist="29997" dir="5400000" sy="-100000" algn="bl" rotWithShape="0"/>
              </a:effectLst>
            </a:endParaRPr>
          </a:p>
        </p:txBody>
      </p:sp>
      <p:sp>
        <p:nvSpPr>
          <p:cNvPr id="5" name="TextBox 4"/>
          <p:cNvSpPr txBox="1"/>
          <p:nvPr/>
        </p:nvSpPr>
        <p:spPr>
          <a:xfrm>
            <a:off x="107505" y="6417192"/>
            <a:ext cx="7535112" cy="307777"/>
          </a:xfrm>
          <a:prstGeom prst="rect">
            <a:avLst/>
          </a:prstGeom>
          <a:noFill/>
        </p:spPr>
        <p:txBody>
          <a:bodyPr wrap="square" rtlCol="0">
            <a:spAutoFit/>
          </a:bodyPr>
          <a:lstStyle/>
          <a:p>
            <a:r>
              <a:rPr lang="en-US" sz="1400" b="1" dirty="0" smtClean="0">
                <a:effectLst>
                  <a:reflection blurRad="6350" stA="60000" endA="900" endPos="60000" dist="29997" dir="5400000" sy="-100000" algn="bl" rotWithShape="0"/>
                </a:effectLst>
              </a:rPr>
              <a:t> </a:t>
            </a:r>
            <a:r>
              <a:rPr lang="uk-UA" sz="1400" b="1" dirty="0" smtClean="0">
                <a:effectLst>
                  <a:reflection blurRad="6350" stA="60000" endA="900" endPos="60000" dist="29997" dir="5400000" sy="-100000" algn="bl" rotWithShape="0"/>
                </a:effectLst>
              </a:rPr>
              <a:t>Василь </a:t>
            </a:r>
            <a:r>
              <a:rPr lang="uk-UA" sz="1400" b="1" dirty="0" err="1" smtClean="0">
                <a:effectLst>
                  <a:reflection blurRad="6350" stA="60000" endA="900" endPos="60000" dist="29997" dir="5400000" sy="-100000" algn="bl" rotWithShape="0"/>
                </a:effectLst>
              </a:rPr>
              <a:t>Простопчук</a:t>
            </a:r>
            <a:r>
              <a:rPr lang="en-US" sz="1400" b="1" dirty="0" smtClean="0">
                <a:effectLst>
                  <a:reflection blurRad="6350" stA="60000" endA="900" endPos="60000" dist="29997" dir="5400000" sy="-100000" algn="bl" rotWithShape="0"/>
                </a:effectLst>
              </a:rPr>
              <a:t>  </a:t>
            </a:r>
            <a:r>
              <a:rPr lang="uk-UA" sz="1400" b="1" dirty="0" err="1">
                <a:effectLst>
                  <a:reflection blurRad="6350" stA="60000" endA="900" endPos="60000" dist="29997" dir="5400000" sy="-100000" algn="bl" rotWithShape="0"/>
                </a:effectLst>
              </a:rPr>
              <a:t>Криштальська</a:t>
            </a:r>
            <a:r>
              <a:rPr lang="uk-UA" sz="1400" b="1" dirty="0">
                <a:effectLst>
                  <a:reflection blurRad="6350" stA="60000" endA="900" endPos="60000" dist="29997" dir="5400000" sy="-100000" algn="bl" rotWithShape="0"/>
                </a:effectLst>
              </a:rPr>
              <a:t> </a:t>
            </a:r>
            <a:r>
              <a:rPr lang="uk-UA" sz="1400" b="1" dirty="0" smtClean="0">
                <a:effectLst>
                  <a:reflection blurRad="6350" stA="60000" endA="900" endPos="60000" dist="29997" dir="5400000" sy="-100000" algn="bl" rotWithShape="0"/>
                </a:effectLst>
              </a:rPr>
              <a:t>Олена</a:t>
            </a:r>
            <a:r>
              <a:rPr lang="en-US" sz="1400" b="1" dirty="0" smtClean="0">
                <a:effectLst>
                  <a:reflection blurRad="6350" stA="60000" endA="900" endPos="60000" dist="29997" dir="5400000" sy="-100000" algn="bl" rotWithShape="0"/>
                </a:effectLst>
              </a:rPr>
              <a:t>       </a:t>
            </a:r>
            <a:r>
              <a:rPr lang="uk-UA" sz="1400" b="1" dirty="0" smtClean="0">
                <a:effectLst>
                  <a:reflection blurRad="6350" stA="60000" endA="900" endPos="60000" dist="29997" dir="5400000" sy="-100000" algn="bl" rotWithShape="0"/>
                </a:effectLst>
              </a:rPr>
              <a:t>Василь </a:t>
            </a:r>
            <a:r>
              <a:rPr lang="uk-UA" sz="1400" b="1" dirty="0" err="1" smtClean="0">
                <a:effectLst>
                  <a:reflection blurRad="6350" stA="60000" endA="900" endPos="60000" dist="29997" dir="5400000" sy="-100000" algn="bl" rotWithShape="0"/>
                </a:effectLst>
              </a:rPr>
              <a:t>Слапчук</a:t>
            </a:r>
            <a:r>
              <a:rPr lang="en-US" sz="1400" b="1" dirty="0" smtClean="0">
                <a:effectLst>
                  <a:reflection blurRad="6350" stA="60000" endA="900" endPos="60000" dist="29997" dir="5400000" sy="-100000" algn="bl" rotWithShape="0"/>
                </a:effectLst>
              </a:rPr>
              <a:t>               </a:t>
            </a:r>
            <a:r>
              <a:rPr lang="uk-UA" sz="1400" b="1" dirty="0">
                <a:effectLst>
                  <a:reflection blurRad="6350" stA="60000" endA="900" endPos="60000" dist="29997" dir="5400000" sy="-100000" algn="bl" rotWithShape="0"/>
                </a:effectLst>
              </a:rPr>
              <a:t>Боярчук Петро</a:t>
            </a:r>
            <a:endParaRPr lang="uk-UA" sz="1400" dirty="0">
              <a:effectLst>
                <a:reflection blurRad="6350" stA="60000" endA="900" endPos="60000" dist="29997" dir="5400000" sy="-100000" algn="bl" rotWithShape="0"/>
              </a:effectLst>
            </a:endParaRPr>
          </a:p>
        </p:txBody>
      </p:sp>
    </p:spTree>
    <p:extLst>
      <p:ext uri="{BB962C8B-B14F-4D97-AF65-F5344CB8AC3E}">
        <p14:creationId xmlns:p14="http://schemas.microsoft.com/office/powerpoint/2010/main" val="284452351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Василь </a:t>
            </a:r>
            <a:r>
              <a:rPr lang="uk-UA"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Простопчук</a:t>
            </a:r>
            <a:r>
              <a:rPr lang="uk-UA"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(1952</a:t>
            </a:r>
            <a:r>
              <a:rPr lang="uk-UA" b="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99992" y="764704"/>
            <a:ext cx="3561189" cy="515647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lstStyle/>
          <a:p>
            <a:r>
              <a:rPr lang="uk-UA" b="1" dirty="0"/>
              <a:t> </a:t>
            </a:r>
            <a:r>
              <a:rPr lang="uk-UA" b="1" dirty="0">
                <a:ln>
                  <a:solidFill>
                    <a:schemeClr val="tx1"/>
                  </a:solidFill>
                </a:ln>
                <a:solidFill>
                  <a:schemeClr val="bg1"/>
                </a:solidFill>
              </a:rPr>
              <a:t>поет, член національних спілок письменників і журналістів України, головний редактор громадсько-політичного тижневика "</a:t>
            </a:r>
            <a:r>
              <a:rPr lang="uk-UA" b="1" dirty="0" err="1">
                <a:ln>
                  <a:solidFill>
                    <a:schemeClr val="tx1"/>
                  </a:solidFill>
                </a:ln>
                <a:solidFill>
                  <a:schemeClr val="bg1"/>
                </a:solidFill>
              </a:rPr>
              <a:t>Віче-інформ</a:t>
            </a:r>
            <a:r>
              <a:rPr lang="uk-UA" b="1" dirty="0">
                <a:ln>
                  <a:solidFill>
                    <a:schemeClr val="tx1"/>
                  </a:solidFill>
                </a:ln>
                <a:solidFill>
                  <a:schemeClr val="bg1"/>
                </a:solidFill>
              </a:rPr>
              <a:t>". Удостоєний ордена "За заслуги" ІІІ ступеня, Почесної грамоти Кабінету Міністрів України, звання "Заслужений журналіст України". Автор книг "Сто волинських бувальщин" (1990), "Дерева, що поруч ростуть" (1991), "У сільському дворі" (1993), "Джерело" (1995), "Вдих і видих" (1997), "</a:t>
            </a:r>
            <a:r>
              <a:rPr lang="uk-UA" b="1" dirty="0" err="1">
                <a:ln>
                  <a:solidFill>
                    <a:schemeClr val="tx1"/>
                  </a:solidFill>
                </a:ln>
                <a:solidFill>
                  <a:schemeClr val="bg1"/>
                </a:solidFill>
              </a:rPr>
              <a:t>Блаженність</a:t>
            </a:r>
            <a:r>
              <a:rPr lang="uk-UA" b="1" dirty="0">
                <a:ln>
                  <a:solidFill>
                    <a:schemeClr val="tx1"/>
                  </a:solidFill>
                </a:ln>
                <a:solidFill>
                  <a:schemeClr val="bg1"/>
                </a:solidFill>
              </a:rPr>
              <a:t>" (2002), "</a:t>
            </a:r>
            <a:r>
              <a:rPr lang="uk-UA" b="1" dirty="0" err="1">
                <a:ln>
                  <a:solidFill>
                    <a:schemeClr val="tx1"/>
                  </a:solidFill>
                </a:ln>
                <a:solidFill>
                  <a:schemeClr val="bg1"/>
                </a:solidFill>
              </a:rPr>
              <a:t>Рубаят</a:t>
            </a:r>
            <a:r>
              <a:rPr lang="uk-UA" b="1" dirty="0">
                <a:ln>
                  <a:solidFill>
                    <a:schemeClr val="tx1"/>
                  </a:solidFill>
                </a:ln>
                <a:solidFill>
                  <a:schemeClr val="bg1"/>
                </a:solidFill>
              </a:rPr>
              <a:t> Василя </a:t>
            </a:r>
            <a:r>
              <a:rPr lang="uk-UA" b="1" dirty="0" err="1">
                <a:ln>
                  <a:solidFill>
                    <a:schemeClr val="tx1"/>
                  </a:solidFill>
                </a:ln>
                <a:solidFill>
                  <a:schemeClr val="bg1"/>
                </a:solidFill>
              </a:rPr>
              <a:t>Простопчука</a:t>
            </a:r>
            <a:r>
              <a:rPr lang="uk-UA" b="1" dirty="0">
                <a:ln>
                  <a:solidFill>
                    <a:schemeClr val="tx1"/>
                  </a:solidFill>
                </a:ln>
                <a:solidFill>
                  <a:schemeClr val="bg1"/>
                </a:solidFill>
              </a:rPr>
              <a:t>" (2006), "</a:t>
            </a:r>
            <a:r>
              <a:rPr lang="uk-UA" b="1" dirty="0" err="1">
                <a:ln>
                  <a:solidFill>
                    <a:schemeClr val="tx1"/>
                  </a:solidFill>
                </a:ln>
                <a:solidFill>
                  <a:schemeClr val="bg1"/>
                </a:solidFill>
              </a:rPr>
              <a:t>Непристольні</a:t>
            </a:r>
            <a:r>
              <a:rPr lang="uk-UA" b="1" dirty="0">
                <a:ln>
                  <a:solidFill>
                    <a:schemeClr val="tx1"/>
                  </a:solidFill>
                </a:ln>
                <a:solidFill>
                  <a:schemeClr val="bg1"/>
                </a:solidFill>
              </a:rPr>
              <a:t> гноми" (2008), "Натхнення мовчазне" (2010).</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59793804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Криштальська</a:t>
            </a:r>
            <a:r>
              <a:rPr lang="ru-RU" sz="18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18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Олена</a:t>
            </a:r>
            <a:r>
              <a:rPr lang="ru-RU" sz="1800" b="0" dirty="0">
                <a:ln w="18415" cmpd="sng">
                  <a:solidFill>
                    <a:srgbClr val="FFFFFF"/>
                  </a:solidFill>
                  <a:prstDash val="solid"/>
                </a:ln>
                <a:solidFill>
                  <a:srgbClr val="FFFFFF"/>
                </a:solidFill>
                <a:effectLst>
                  <a:outerShdw blurRad="63500" dir="3600000" algn="tl" rotWithShape="0">
                    <a:srgbClr val="000000">
                      <a:alpha val="70000"/>
                    </a:srgbClr>
                  </a:outerShdw>
                </a:effectLst>
              </a:rPr>
              <a:t> (1943) - </a:t>
            </a:r>
            <a:r>
              <a:rPr lang="ru-RU" sz="18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письменниця</a:t>
            </a:r>
            <a:r>
              <a:rPr lang="ru-RU" sz="18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18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перекладач</a:t>
            </a:r>
            <a:r>
              <a:rPr lang="ru-RU" sz="18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endParaRPr lang="uk-UA" sz="18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27984" y="620688"/>
            <a:ext cx="3746666" cy="53285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rmAutofit/>
          </a:bodyPr>
          <a:lstStyle/>
          <a:p>
            <a:r>
              <a:rPr lang="uk-UA" b="1" dirty="0">
                <a:ln>
                  <a:solidFill>
                    <a:schemeClr val="tx1"/>
                  </a:solidFill>
                </a:ln>
                <a:solidFill>
                  <a:schemeClr val="bg1"/>
                </a:solidFill>
              </a:rPr>
              <a:t>Лауреатка літературної премії імені Василя Мисика Національної спілки письменників України та Всесвітньої української координаційної ради (2001), обласної літературно-мистецької премії імені Агатангела Кримського (2003). Книга Олени </a:t>
            </a:r>
            <a:r>
              <a:rPr lang="uk-UA" b="1" dirty="0" err="1">
                <a:ln>
                  <a:solidFill>
                    <a:schemeClr val="tx1"/>
                  </a:solidFill>
                </a:ln>
                <a:solidFill>
                  <a:schemeClr val="bg1"/>
                </a:solidFill>
              </a:rPr>
              <a:t>Криштальської</a:t>
            </a:r>
            <a:r>
              <a:rPr lang="uk-UA" b="1" dirty="0">
                <a:ln>
                  <a:solidFill>
                    <a:schemeClr val="tx1"/>
                  </a:solidFill>
                </a:ln>
                <a:solidFill>
                  <a:schemeClr val="bg1"/>
                </a:solidFill>
              </a:rPr>
              <a:t> «Пізня яблуня» відзначена дипломом ІІІ ступеня в номінації «Поезія» на конкурсі «Краща книга України — 2009». Член НСПУ з 1993 року. Автор книг "Відкриваю в собі таємницю", "Хліб і камінь", "Сорочина для сороки", "Пізня яблуня" та ін.</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40796012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0" dirty="0">
                <a:ln w="18415" cmpd="sng">
                  <a:solidFill>
                    <a:srgbClr val="FFFFFF"/>
                  </a:solidFill>
                  <a:prstDash val="solid"/>
                </a:ln>
                <a:solidFill>
                  <a:srgbClr val="FFFFFF"/>
                </a:solidFill>
                <a:effectLst>
                  <a:outerShdw blurRad="63500" dir="3600000" algn="tl" rotWithShape="0">
                    <a:srgbClr val="000000">
                      <a:alpha val="70000"/>
                    </a:srgbClr>
                  </a:outerShdw>
                </a:effectLst>
              </a:rPr>
              <a:t>Василь </a:t>
            </a:r>
            <a:r>
              <a:rPr lang="uk-UA"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Слапчук</a:t>
            </a:r>
            <a:r>
              <a:rPr lang="uk-UA" b="0" dirty="0">
                <a:ln w="18415" cmpd="sng">
                  <a:solidFill>
                    <a:srgbClr val="FFFFFF"/>
                  </a:solidFill>
                  <a:prstDash val="solid"/>
                </a:ln>
                <a:solidFill>
                  <a:srgbClr val="FFFFFF"/>
                </a:solidFill>
                <a:effectLst>
                  <a:outerShdw blurRad="63500" dir="3600000" algn="tl" rotWithShape="0">
                    <a:srgbClr val="000000">
                      <a:alpha val="70000"/>
                    </a:srgbClr>
                  </a:outerShdw>
                </a:effectLst>
              </a:rPr>
              <a:t> (1961)</a:t>
            </a: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63888" y="1268760"/>
            <a:ext cx="5480998" cy="35283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rmAutofit lnSpcReduction="10000"/>
          </a:bodyPr>
          <a:lstStyle/>
          <a:p>
            <a:r>
              <a:rPr lang="uk-UA" b="1" dirty="0">
                <a:ln>
                  <a:solidFill>
                    <a:schemeClr val="tx1"/>
                  </a:solidFill>
                </a:ln>
                <a:solidFill>
                  <a:schemeClr val="bg1"/>
                </a:solidFill>
              </a:rPr>
              <a:t>поет, письменник, заслужений діяч мистецтв України, член НСПУ з 1993 року. Удостоєний найпочеснішого звання лауреата Національної премії імені Тараса Шевченка (2004) за книги "Навпроти течії трави" і "Сучок на костурі подорожнього" та багатьох інших літературних премій. Служив в Афганістані, залишився прикутим до інвалідного візка. Нагороджений орденом Червоної Зірки та орденом "За мужність" ІІІ ступеня. Автор книг "Як довго ця війна тривала" (1991); "Гарний настрій" (1991); "Мовчання адресоване мені" (1996); "Навпроти течії трави" (2001); "Птах з обпаленим крилом" (2002); "Сліпий дощ" (2003); "Дикі квіти" (2004); ""Клітка для неба" (2006); "Бджолиний Бог і </a:t>
            </a:r>
            <a:r>
              <a:rPr lang="uk-UA" b="1" dirty="0" err="1">
                <a:ln>
                  <a:solidFill>
                    <a:schemeClr val="tx1"/>
                  </a:solidFill>
                </a:ln>
                <a:solidFill>
                  <a:schemeClr val="bg1"/>
                </a:solidFill>
              </a:rPr>
              <a:t>бджоленятко</a:t>
            </a:r>
            <a:r>
              <a:rPr lang="uk-UA" dirty="0"/>
              <a:t>" </a:t>
            </a:r>
            <a:r>
              <a:rPr lang="uk-UA" b="1" dirty="0">
                <a:ln>
                  <a:solidFill>
                    <a:schemeClr val="tx1"/>
                  </a:solidFill>
                </a:ln>
                <a:solidFill>
                  <a:schemeClr val="bg1"/>
                </a:solidFill>
              </a:rPr>
              <a:t>(2009) та ін.</a:t>
            </a:r>
            <a:r>
              <a:rPr lang="uk-UA" dirty="0"/>
              <a:t/>
            </a:r>
            <a:br>
              <a:rPr lang="uk-UA" dirty="0"/>
            </a:br>
            <a:endParaRPr lang="uk-UA" dirty="0"/>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0164356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Боярчук Петро (1947)</a:t>
            </a: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57237" y="620688"/>
            <a:ext cx="4025472" cy="482453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lstStyle/>
          <a:p>
            <a:r>
              <a:rPr lang="uk-UA" dirty="0"/>
              <a:t> </a:t>
            </a:r>
            <a:r>
              <a:rPr lang="uk-UA" b="1" dirty="0">
                <a:ln>
                  <a:solidFill>
                    <a:schemeClr val="tx1"/>
                  </a:solidFill>
                </a:ln>
                <a:solidFill>
                  <a:schemeClr val="bg1"/>
                </a:solidFill>
              </a:rPr>
              <a:t>письменник, журналіст, лауреат Волинської обласної літературно-мистецької премії ім. Агатангела Кримського. Автори книг "</a:t>
            </a:r>
            <a:r>
              <a:rPr lang="uk-UA" b="1" dirty="0" err="1">
                <a:ln>
                  <a:solidFill>
                    <a:schemeClr val="tx1"/>
                  </a:solidFill>
                </a:ln>
                <a:solidFill>
                  <a:schemeClr val="bg1"/>
                </a:solidFill>
              </a:rPr>
              <a:t>Стохід</a:t>
            </a:r>
            <a:r>
              <a:rPr lang="uk-UA" b="1" dirty="0">
                <a:ln>
                  <a:solidFill>
                    <a:schemeClr val="tx1"/>
                  </a:solidFill>
                </a:ln>
                <a:solidFill>
                  <a:schemeClr val="bg1"/>
                </a:solidFill>
              </a:rPr>
              <a:t>", "Крик голодного звіра", "Дорогами болю", "Бій під стінами храму", "Про що мовчить стара </a:t>
            </a:r>
            <a:r>
              <a:rPr lang="uk-UA" b="1" dirty="0" err="1">
                <a:ln>
                  <a:solidFill>
                    <a:schemeClr val="tx1"/>
                  </a:solidFill>
                </a:ln>
                <a:solidFill>
                  <a:schemeClr val="bg1"/>
                </a:solidFill>
              </a:rPr>
              <a:t>Олика</a:t>
            </a:r>
            <a:r>
              <a:rPr lang="uk-UA" b="1" dirty="0">
                <a:ln>
                  <a:solidFill>
                    <a:schemeClr val="tx1"/>
                  </a:solidFill>
                </a:ln>
                <a:solidFill>
                  <a:schemeClr val="bg1"/>
                </a:solidFill>
              </a:rPr>
              <a:t>".</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34019032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b">
            <a:normAutofit/>
          </a:bodyPr>
          <a:lstStyle/>
          <a:p>
            <a:r>
              <a:rPr lang="uk-UA" sz="3600" b="0" dirty="0">
                <a:ln w="18415" cmpd="sng">
                  <a:solidFill>
                    <a:srgbClr val="FFFFFF"/>
                  </a:solidFill>
                  <a:prstDash val="solid"/>
                </a:ln>
                <a:solidFill>
                  <a:srgbClr val="FFFFFF"/>
                </a:solidFill>
                <a:effectLst>
                  <a:outerShdw blurRad="63500" dir="3600000" algn="tl" rotWithShape="0">
                    <a:srgbClr val="000000">
                      <a:alpha val="70000"/>
                    </a:srgbClr>
                  </a:outerShdw>
                </a:effectLst>
              </a:rPr>
              <a:t>Юрій </a:t>
            </a:r>
            <a:r>
              <a:rPr lang="uk-UA" sz="36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Сичук</a:t>
            </a:r>
            <a:endParaRPr lang="uk-UA" sz="3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3923928" y="694665"/>
            <a:ext cx="3816424" cy="433164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lstStyle/>
          <a:p>
            <a:r>
              <a:rPr lang="uk-UA" dirty="0">
                <a:ln>
                  <a:solidFill>
                    <a:schemeClr val="tx1"/>
                  </a:solidFill>
                </a:ln>
                <a:solidFill>
                  <a:schemeClr val="bg1"/>
                </a:solidFill>
              </a:rPr>
              <a:t> </a:t>
            </a:r>
            <a:r>
              <a:rPr lang="uk-UA" b="1" dirty="0">
                <a:ln>
                  <a:solidFill>
                    <a:schemeClr val="tx1"/>
                  </a:solidFill>
                </a:ln>
                <a:solidFill>
                  <a:schemeClr val="bg1"/>
                </a:solidFill>
              </a:rPr>
              <a:t>З 2005 року член НСПУ. У 2002 році став переможцем Міжнародного літературного конкурсу "</a:t>
            </a:r>
            <a:r>
              <a:rPr lang="uk-UA" b="1" dirty="0" err="1">
                <a:ln>
                  <a:solidFill>
                    <a:schemeClr val="tx1"/>
                  </a:solidFill>
                </a:ln>
                <a:solidFill>
                  <a:schemeClr val="bg1"/>
                </a:solidFill>
              </a:rPr>
              <a:t>Гранослов</a:t>
            </a:r>
            <a:r>
              <a:rPr lang="uk-UA" b="1" dirty="0">
                <a:ln>
                  <a:solidFill>
                    <a:schemeClr val="tx1"/>
                  </a:solidFill>
                </a:ln>
                <a:solidFill>
                  <a:schemeClr val="bg1"/>
                </a:solidFill>
              </a:rPr>
              <a:t>". Перша книга " Час диявола" відзначена українсько-німецькою премією імені Олеся Гончара (2004). У 2006 році заснував альманах сучасної української літератури "Нова проза". Автор книг "Час диявола" (2003), "Вовки" (2006), "Услід за журавлем" (2009).</a:t>
            </a:r>
          </a:p>
        </p:txBody>
      </p:sp>
      <p:sp>
        <p:nvSpPr>
          <p:cNvPr id="3" name="Управляющая кнопка: домой 2">
            <a:hlinkClick r:id="rId5"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4056991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Віктор</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Лазарук</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(1933) - поет,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прозаїк</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публіцист</a:t>
            </a:r>
            <a:endParaRPr lang="uk-UA" sz="24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16016" y="692696"/>
            <a:ext cx="3043871" cy="482453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rmAutofit/>
          </a:bodyPr>
          <a:lstStyle/>
          <a:p>
            <a:r>
              <a:rPr lang="uk-UA" b="1" dirty="0">
                <a:ln>
                  <a:solidFill>
                    <a:schemeClr val="tx1"/>
                  </a:solidFill>
                </a:ln>
                <a:solidFill>
                  <a:schemeClr val="bg1"/>
                </a:solidFill>
              </a:rPr>
              <a:t>Член НСПУ з 1968 року. Лауреат літературно-мистецької премії імені Агатангела Кримського (1996). Автор книг "Синь озерна" (1963); "Музика верховіть" (1996); "Шацькі озера" (1975); "Сині очі Волині" (1979); "Озерний дзвін" (1982); "</a:t>
            </a:r>
            <a:r>
              <a:rPr lang="uk-UA" b="1" dirty="0" err="1">
                <a:ln>
                  <a:solidFill>
                    <a:schemeClr val="tx1"/>
                  </a:solidFill>
                </a:ln>
                <a:solidFill>
                  <a:schemeClr val="bg1"/>
                </a:solidFill>
              </a:rPr>
              <a:t>Глаголи</a:t>
            </a:r>
            <a:r>
              <a:rPr lang="uk-UA" b="1" dirty="0">
                <a:ln>
                  <a:solidFill>
                    <a:schemeClr val="tx1"/>
                  </a:solidFill>
                </a:ln>
                <a:solidFill>
                  <a:schemeClr val="bg1"/>
                </a:solidFill>
              </a:rPr>
              <a:t> землі" (1987); "Літораль" (1990); "Вікна" (1995); "Світязь" (2001); "Отрок Осінь" (2005); "Чорне і біле" (2010); "Серед поодиноких друзів і щирих недругів" </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39282044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Сергій</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Цюриць</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(1956) -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прозаїк</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поет, член НСПУ з 1988 року. </a:t>
            </a:r>
            <a:endParaRPr lang="uk-UA" sz="24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39952" y="453435"/>
            <a:ext cx="3888432" cy="536335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lstStyle/>
          <a:p>
            <a:r>
              <a:rPr lang="uk-UA" dirty="0"/>
              <a:t> </a:t>
            </a:r>
            <a:r>
              <a:rPr lang="uk-UA" b="1" dirty="0">
                <a:ln>
                  <a:solidFill>
                    <a:schemeClr val="tx1"/>
                  </a:solidFill>
                </a:ln>
                <a:solidFill>
                  <a:schemeClr val="bg1"/>
                </a:solidFill>
              </a:rPr>
              <a:t>Працював у відділі фольклору обласної молодіжної газети у Луцьку , очолював редакційно-видавничий відділ навчально-методичного центру культури Волині. Нині - працівник прес-служби Волинського обласного управління лісового та мисливського господарства. Автор книг "Зустріч із </a:t>
            </a:r>
            <a:r>
              <a:rPr lang="uk-UA" b="1" dirty="0" err="1">
                <a:ln>
                  <a:solidFill>
                    <a:schemeClr val="tx1"/>
                  </a:solidFill>
                </a:ln>
                <a:solidFill>
                  <a:schemeClr val="bg1"/>
                </a:solidFill>
              </a:rPr>
              <a:t>Сніговичкою</a:t>
            </a:r>
            <a:r>
              <a:rPr lang="uk-UA" b="1" dirty="0">
                <a:ln>
                  <a:solidFill>
                    <a:schemeClr val="tx1"/>
                  </a:solidFill>
                </a:ln>
                <a:solidFill>
                  <a:schemeClr val="bg1"/>
                </a:solidFill>
              </a:rPr>
              <a:t>" (1986); "Ініціатор" (1987); "Ой вже недалеко червоне яєчко" (1993); "Сльоза" (1997); "Весілля папороті" (2003); "Побачення на вулиці дощів" (2005); "Товсті і тонкі" (2005)</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8727394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Гуменюк</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Надія</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(1950) -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поетеса</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прозаїк</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публіцист</a:t>
            </a:r>
            <a:r>
              <a:rPr lang="ru-RU"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uk-UA" sz="24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95936" y="692696"/>
            <a:ext cx="3960440" cy="5583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vert="horz" lIns="91440" tIns="45720" rIns="91440" bIns="45720" rtlCol="0">
            <a:normAutofit/>
          </a:bodyPr>
          <a:lstStyle/>
          <a:p>
            <a:r>
              <a:rPr lang="uk-UA" b="1" dirty="0">
                <a:ln>
                  <a:solidFill>
                    <a:schemeClr val="tx1"/>
                  </a:solidFill>
                </a:ln>
                <a:solidFill>
                  <a:schemeClr val="bg1"/>
                </a:solidFill>
              </a:rPr>
              <a:t>Член НСПУ з 1995 року. Лауреат обласної літературно-мистецької премії імені Агатангела Кримського та Всеукраїнської літературної премії "Благовіст"</a:t>
            </a:r>
            <a:r>
              <a:rPr lang="uk-UA" b="1" dirty="0" err="1">
                <a:ln>
                  <a:solidFill>
                    <a:schemeClr val="tx1"/>
                  </a:solidFill>
                </a:ln>
                <a:solidFill>
                  <a:schemeClr val="bg1"/>
                </a:solidFill>
              </a:rPr>
              <a:t>.Автор</a:t>
            </a:r>
            <a:r>
              <a:rPr lang="uk-UA" b="1" dirty="0">
                <a:ln>
                  <a:solidFill>
                    <a:schemeClr val="tx1"/>
                  </a:solidFill>
                </a:ln>
                <a:solidFill>
                  <a:schemeClr val="bg1"/>
                </a:solidFill>
              </a:rPr>
              <a:t> книг "Країна світла", "Каріатиди", "</a:t>
            </a:r>
            <a:r>
              <a:rPr lang="uk-UA" b="1" dirty="0" err="1">
                <a:ln>
                  <a:solidFill>
                    <a:schemeClr val="tx1"/>
                  </a:solidFill>
                </a:ln>
                <a:solidFill>
                  <a:schemeClr val="bg1"/>
                </a:solidFill>
              </a:rPr>
              <a:t>Однокрил</a:t>
            </a:r>
            <a:r>
              <a:rPr lang="uk-UA" b="1" dirty="0">
                <a:ln>
                  <a:solidFill>
                    <a:schemeClr val="tx1"/>
                  </a:solidFill>
                </a:ln>
                <a:solidFill>
                  <a:schemeClr val="bg1"/>
                </a:solidFill>
              </a:rPr>
              <a:t>", "Веселка для веселки", "Зустріч на босому мосту", "Голос папороті", "Білий вовк на Чорному шляху", "</a:t>
            </a:r>
            <a:r>
              <a:rPr lang="uk-UA" b="1" dirty="0" err="1">
                <a:ln>
                  <a:solidFill>
                    <a:schemeClr val="tx1"/>
                  </a:solidFill>
                </a:ln>
                <a:solidFill>
                  <a:schemeClr val="bg1"/>
                </a:solidFill>
              </a:rPr>
              <a:t>Буслик</a:t>
            </a:r>
            <a:r>
              <a:rPr lang="uk-UA" b="1" dirty="0">
                <a:ln>
                  <a:solidFill>
                    <a:schemeClr val="tx1"/>
                  </a:solidFill>
                </a:ln>
                <a:solidFill>
                  <a:schemeClr val="bg1"/>
                </a:solidFill>
              </a:rPr>
              <a:t> хоче до </a:t>
            </a:r>
            <a:r>
              <a:rPr lang="uk-UA" b="1" dirty="0" err="1">
                <a:ln>
                  <a:solidFill>
                    <a:schemeClr val="tx1"/>
                  </a:solidFill>
                </a:ln>
                <a:solidFill>
                  <a:schemeClr val="bg1"/>
                </a:solidFill>
              </a:rPr>
              <a:t>Світязя</a:t>
            </a:r>
            <a:r>
              <a:rPr lang="uk-UA" b="1" dirty="0">
                <a:ln>
                  <a:solidFill>
                    <a:schemeClr val="tx1"/>
                  </a:solidFill>
                </a:ln>
                <a:solidFill>
                  <a:schemeClr val="bg1"/>
                </a:solidFill>
              </a:rPr>
              <a:t>" та ін</a:t>
            </a:r>
            <a:r>
              <a:rPr lang="uk-UA" dirty="0"/>
              <a:t>.</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20025842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0" dirty="0">
                <a:ln w="18415" cmpd="sng">
                  <a:solidFill>
                    <a:srgbClr val="FFFFFF"/>
                  </a:solidFill>
                  <a:prstDash val="solid"/>
                </a:ln>
                <a:solidFill>
                  <a:srgbClr val="FFFFFF"/>
                </a:solidFill>
                <a:effectLst>
                  <a:outerShdw blurRad="63500" dir="3600000" algn="tl" rotWithShape="0">
                    <a:srgbClr val="000000">
                      <a:alpha val="70000"/>
                    </a:srgbClr>
                  </a:outerShdw>
                </a:effectLst>
              </a:rPr>
              <a:t>Анатолій </a:t>
            </a:r>
            <a:r>
              <a:rPr lang="uk-UA" sz="28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Махонюк</a:t>
            </a:r>
            <a:endParaRPr lang="uk-UA" sz="28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83968" y="552301"/>
            <a:ext cx="3672408" cy="526378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lstStyle/>
          <a:p>
            <a:r>
              <a:rPr lang="uk-UA" dirty="0"/>
              <a:t> </a:t>
            </a:r>
            <a:r>
              <a:rPr lang="uk-UA" b="1" dirty="0">
                <a:ln>
                  <a:solidFill>
                    <a:schemeClr val="tx1"/>
                  </a:solidFill>
                </a:ln>
                <a:solidFill>
                  <a:schemeClr val="bg1"/>
                </a:solidFill>
              </a:rPr>
              <a:t>1986 року член обласної літературної студії "Лесин </a:t>
            </a:r>
            <a:r>
              <a:rPr lang="uk-UA" b="1" dirty="0" err="1">
                <a:ln>
                  <a:solidFill>
                    <a:schemeClr val="tx1"/>
                  </a:solidFill>
                </a:ln>
                <a:solidFill>
                  <a:schemeClr val="bg1"/>
                </a:solidFill>
              </a:rPr>
              <a:t>кадуб</a:t>
            </a:r>
            <a:r>
              <a:rPr lang="uk-UA" b="1" dirty="0">
                <a:ln>
                  <a:solidFill>
                    <a:schemeClr val="tx1"/>
                  </a:solidFill>
                </a:ln>
                <a:solidFill>
                  <a:schemeClr val="bg1"/>
                </a:solidFill>
              </a:rPr>
              <a:t>". Перша збірка "Благословення" була відзначена обласною літературно-мистецькою премією "Надія". З 1992 року є членом обласної творчої лабораторії для молодих обдарованих інвалідів. Стипендіат премії імені </a:t>
            </a:r>
            <a:r>
              <a:rPr lang="uk-UA" b="1" dirty="0" err="1">
                <a:ln>
                  <a:solidFill>
                    <a:schemeClr val="tx1"/>
                  </a:solidFill>
                </a:ln>
                <a:solidFill>
                  <a:schemeClr val="bg1"/>
                </a:solidFill>
              </a:rPr>
              <a:t>Гулевичівни</a:t>
            </a:r>
            <a:r>
              <a:rPr lang="uk-UA" b="1" dirty="0">
                <a:ln>
                  <a:solidFill>
                    <a:schemeClr val="tx1"/>
                  </a:solidFill>
                </a:ln>
                <a:solidFill>
                  <a:schemeClr val="bg1"/>
                </a:solidFill>
              </a:rPr>
              <a:t>, започаткованої Волинським фондом культури (1993). Від грудня 2003 року є членом НСПУ. Автор книг "Дощу мелодія блакитна" (1998), "Осінній сонях" (2002), "Колекціонер календарних листків" (2005), "Допоки бачу тінь свою" (2007), "Гороскоп для Мурки (2007).</a:t>
            </a: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50514607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Микола</a:t>
            </a:r>
            <a:r>
              <a:rPr lang="ru-RU" b="0" dirty="0">
                <a:ln w="18415" cmpd="sng">
                  <a:solidFill>
                    <a:srgbClr val="FFFFFF"/>
                  </a:solidFill>
                  <a:prstDash val="solid"/>
                </a:ln>
                <a:solidFill>
                  <a:srgbClr val="FFFFFF"/>
                </a:solidFill>
                <a:effectLst>
                  <a:outerShdw blurRad="63500" dir="3600000" algn="tl" rotWithShape="0">
                    <a:srgbClr val="000000">
                      <a:alpha val="70000"/>
                    </a:srgbClr>
                  </a:outerShdw>
                </a:effectLst>
              </a:rPr>
              <a:t> Панасюк (1943) - </a:t>
            </a:r>
            <a:r>
              <a:rPr lang="ru-RU"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прозаїк</a:t>
            </a:r>
            <a:r>
              <a:rPr lang="ru-RU" b="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публіцист</a:t>
            </a:r>
            <a:r>
              <a:rPr lang="ru-RU" b="0" dirty="0">
                <a:ln w="18415" cmpd="sng">
                  <a:solidFill>
                    <a:srgbClr val="FFFFFF"/>
                  </a:solidFill>
                  <a:prstDash val="solid"/>
                </a:ln>
                <a:solidFill>
                  <a:srgbClr val="FFFFFF"/>
                </a:solidFill>
                <a:effectLst>
                  <a:outerShdw blurRad="63500" dir="3600000" algn="tl" rotWithShape="0">
                    <a:srgbClr val="000000">
                      <a:alpha val="70000"/>
                    </a:srgbClr>
                  </a:outerShdw>
                </a:effectLst>
              </a:rPr>
              <a:t>, член НСПУ з 1989 року.</a:t>
            </a:r>
            <a:endParaRPr lang="uk-UA"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04852" y="1052736"/>
            <a:ext cx="5088565" cy="381642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rmAutofit/>
          </a:bodyPr>
          <a:lstStyle/>
          <a:p>
            <a:r>
              <a:rPr lang="ru-RU" b="1" dirty="0" err="1">
                <a:ln>
                  <a:solidFill>
                    <a:schemeClr val="tx1"/>
                  </a:solidFill>
                </a:ln>
                <a:solidFill>
                  <a:schemeClr val="bg1"/>
                </a:solidFill>
              </a:rPr>
              <a:t>Був</a:t>
            </a:r>
            <a:r>
              <a:rPr lang="ru-RU" b="1" dirty="0">
                <a:ln>
                  <a:solidFill>
                    <a:schemeClr val="tx1"/>
                  </a:solidFill>
                </a:ln>
                <a:solidFill>
                  <a:schemeClr val="bg1"/>
                </a:solidFill>
              </a:rPr>
              <a:t> </a:t>
            </a:r>
            <a:r>
              <a:rPr lang="ru-RU" b="1" dirty="0" err="1">
                <a:ln>
                  <a:solidFill>
                    <a:schemeClr val="tx1"/>
                  </a:solidFill>
                </a:ln>
                <a:solidFill>
                  <a:schemeClr val="bg1"/>
                </a:solidFill>
              </a:rPr>
              <a:t>кореспондентом</a:t>
            </a:r>
            <a:r>
              <a:rPr lang="ru-RU" b="1" dirty="0">
                <a:ln>
                  <a:solidFill>
                    <a:schemeClr val="tx1"/>
                  </a:solidFill>
                </a:ln>
                <a:solidFill>
                  <a:schemeClr val="bg1"/>
                </a:solidFill>
              </a:rPr>
              <a:t> </a:t>
            </a:r>
            <a:r>
              <a:rPr lang="ru-RU" b="1" dirty="0" err="1">
                <a:ln>
                  <a:solidFill>
                    <a:schemeClr val="tx1"/>
                  </a:solidFill>
                </a:ln>
                <a:solidFill>
                  <a:schemeClr val="bg1"/>
                </a:solidFill>
              </a:rPr>
              <a:t>Луцької</a:t>
            </a:r>
            <a:r>
              <a:rPr lang="ru-RU" b="1" dirty="0">
                <a:ln>
                  <a:solidFill>
                    <a:schemeClr val="tx1"/>
                  </a:solidFill>
                </a:ln>
                <a:solidFill>
                  <a:schemeClr val="bg1"/>
                </a:solidFill>
              </a:rPr>
              <a:t> </a:t>
            </a:r>
            <a:r>
              <a:rPr lang="ru-RU" b="1" dirty="0" err="1">
                <a:ln>
                  <a:solidFill>
                    <a:schemeClr val="tx1"/>
                  </a:solidFill>
                </a:ln>
                <a:solidFill>
                  <a:schemeClr val="bg1"/>
                </a:solidFill>
              </a:rPr>
              <a:t>районної</a:t>
            </a:r>
            <a:r>
              <a:rPr lang="ru-RU" b="1" dirty="0">
                <a:ln>
                  <a:solidFill>
                    <a:schemeClr val="tx1"/>
                  </a:solidFill>
                </a:ln>
                <a:solidFill>
                  <a:schemeClr val="bg1"/>
                </a:solidFill>
              </a:rPr>
              <a:t> </a:t>
            </a:r>
            <a:r>
              <a:rPr lang="ru-RU" b="1" dirty="0" err="1">
                <a:ln>
                  <a:solidFill>
                    <a:schemeClr val="tx1"/>
                  </a:solidFill>
                </a:ln>
                <a:solidFill>
                  <a:schemeClr val="bg1"/>
                </a:solidFill>
              </a:rPr>
              <a:t>газети</a:t>
            </a:r>
            <a:r>
              <a:rPr lang="ru-RU" b="1" dirty="0">
                <a:ln>
                  <a:solidFill>
                    <a:schemeClr val="tx1"/>
                  </a:solidFill>
                </a:ln>
                <a:solidFill>
                  <a:schemeClr val="bg1"/>
                </a:solidFill>
              </a:rPr>
              <a:t>, </a:t>
            </a:r>
            <a:r>
              <a:rPr lang="ru-RU" b="1" dirty="0" err="1">
                <a:ln>
                  <a:solidFill>
                    <a:schemeClr val="tx1"/>
                  </a:solidFill>
                </a:ln>
                <a:solidFill>
                  <a:schemeClr val="bg1"/>
                </a:solidFill>
              </a:rPr>
              <a:t>кореспондентом-організатором</a:t>
            </a:r>
            <a:r>
              <a:rPr lang="ru-RU" b="1" dirty="0">
                <a:ln>
                  <a:solidFill>
                    <a:schemeClr val="tx1"/>
                  </a:solidFill>
                </a:ln>
                <a:solidFill>
                  <a:schemeClr val="bg1"/>
                </a:solidFill>
              </a:rPr>
              <a:t> </a:t>
            </a:r>
            <a:r>
              <a:rPr lang="ru-RU" b="1" dirty="0" err="1">
                <a:ln>
                  <a:solidFill>
                    <a:schemeClr val="tx1"/>
                  </a:solidFill>
                </a:ln>
                <a:solidFill>
                  <a:schemeClr val="bg1"/>
                </a:solidFill>
              </a:rPr>
              <a:t>Спілки</a:t>
            </a:r>
            <a:r>
              <a:rPr lang="ru-RU" b="1" dirty="0">
                <a:ln>
                  <a:solidFill>
                    <a:schemeClr val="tx1"/>
                  </a:solidFill>
                </a:ln>
                <a:solidFill>
                  <a:schemeClr val="bg1"/>
                </a:solidFill>
              </a:rPr>
              <a:t> </a:t>
            </a:r>
            <a:r>
              <a:rPr lang="ru-RU" b="1" dirty="0" err="1">
                <a:ln>
                  <a:solidFill>
                    <a:schemeClr val="tx1"/>
                  </a:solidFill>
                </a:ln>
                <a:solidFill>
                  <a:schemeClr val="bg1"/>
                </a:solidFill>
              </a:rPr>
              <a:t>письменників</a:t>
            </a:r>
            <a:r>
              <a:rPr lang="ru-RU" b="1" dirty="0">
                <a:ln>
                  <a:solidFill>
                    <a:schemeClr val="tx1"/>
                  </a:solidFill>
                </a:ln>
                <a:solidFill>
                  <a:schemeClr val="bg1"/>
                </a:solidFill>
              </a:rPr>
              <a:t> </a:t>
            </a:r>
            <a:r>
              <a:rPr lang="ru-RU" b="1" dirty="0" err="1">
                <a:ln>
                  <a:solidFill>
                    <a:schemeClr val="tx1"/>
                  </a:solidFill>
                </a:ln>
                <a:solidFill>
                  <a:schemeClr val="bg1"/>
                </a:solidFill>
              </a:rPr>
              <a:t>України</a:t>
            </a:r>
            <a:r>
              <a:rPr lang="ru-RU" b="1" dirty="0">
                <a:ln>
                  <a:solidFill>
                    <a:schemeClr val="tx1"/>
                  </a:solidFill>
                </a:ln>
                <a:solidFill>
                  <a:schemeClr val="bg1"/>
                </a:solidFill>
              </a:rPr>
              <a:t>, секретарем </a:t>
            </a:r>
            <a:r>
              <a:rPr lang="ru-RU" b="1" dirty="0" err="1">
                <a:ln>
                  <a:solidFill>
                    <a:schemeClr val="tx1"/>
                  </a:solidFill>
                </a:ln>
                <a:solidFill>
                  <a:schemeClr val="bg1"/>
                </a:solidFill>
              </a:rPr>
              <a:t>Луцького</a:t>
            </a:r>
            <a:r>
              <a:rPr lang="ru-RU" b="1" dirty="0">
                <a:ln>
                  <a:solidFill>
                    <a:schemeClr val="tx1"/>
                  </a:solidFill>
                </a:ln>
                <a:solidFill>
                  <a:schemeClr val="bg1"/>
                </a:solidFill>
              </a:rPr>
              <a:t> райкому </a:t>
            </a:r>
            <a:r>
              <a:rPr lang="ru-RU" b="1" dirty="0" err="1">
                <a:ln>
                  <a:solidFill>
                    <a:schemeClr val="tx1"/>
                  </a:solidFill>
                </a:ln>
                <a:solidFill>
                  <a:schemeClr val="bg1"/>
                </a:solidFill>
              </a:rPr>
              <a:t>профспілки</a:t>
            </a:r>
            <a:r>
              <a:rPr lang="ru-RU" b="1" dirty="0">
                <a:ln>
                  <a:solidFill>
                    <a:schemeClr val="tx1"/>
                  </a:solidFill>
                </a:ln>
                <a:solidFill>
                  <a:schemeClr val="bg1"/>
                </a:solidFill>
              </a:rPr>
              <a:t> </a:t>
            </a:r>
            <a:r>
              <a:rPr lang="ru-RU" b="1" dirty="0" err="1">
                <a:ln>
                  <a:solidFill>
                    <a:schemeClr val="tx1"/>
                  </a:solidFill>
                </a:ln>
                <a:solidFill>
                  <a:schemeClr val="bg1"/>
                </a:solidFill>
              </a:rPr>
              <a:t>працівників</a:t>
            </a:r>
            <a:r>
              <a:rPr lang="ru-RU" b="1" dirty="0">
                <a:ln>
                  <a:solidFill>
                    <a:schemeClr val="tx1"/>
                  </a:solidFill>
                </a:ln>
                <a:solidFill>
                  <a:schemeClr val="bg1"/>
                </a:solidFill>
              </a:rPr>
              <a:t> </a:t>
            </a:r>
            <a:r>
              <a:rPr lang="ru-RU" b="1" dirty="0" err="1">
                <a:ln>
                  <a:solidFill>
                    <a:schemeClr val="tx1"/>
                  </a:solidFill>
                </a:ln>
                <a:solidFill>
                  <a:schemeClr val="bg1"/>
                </a:solidFill>
              </a:rPr>
              <a:t>сільського</a:t>
            </a:r>
            <a:r>
              <a:rPr lang="ru-RU" b="1" dirty="0">
                <a:ln>
                  <a:solidFill>
                    <a:schemeClr val="tx1"/>
                  </a:solidFill>
                </a:ln>
                <a:solidFill>
                  <a:schemeClr val="bg1"/>
                </a:solidFill>
              </a:rPr>
              <a:t> </a:t>
            </a:r>
            <a:r>
              <a:rPr lang="ru-RU" b="1" dirty="0" err="1">
                <a:ln>
                  <a:solidFill>
                    <a:schemeClr val="tx1"/>
                  </a:solidFill>
                </a:ln>
                <a:solidFill>
                  <a:schemeClr val="bg1"/>
                </a:solidFill>
              </a:rPr>
              <a:t>господарства</a:t>
            </a:r>
            <a:r>
              <a:rPr lang="ru-RU" b="1" dirty="0">
                <a:ln>
                  <a:solidFill>
                    <a:schemeClr val="tx1"/>
                  </a:solidFill>
                </a:ln>
                <a:solidFill>
                  <a:schemeClr val="bg1"/>
                </a:solidFill>
              </a:rPr>
              <a:t>, начальником </a:t>
            </a:r>
            <a:r>
              <a:rPr lang="ru-RU" b="1" dirty="0" err="1">
                <a:ln>
                  <a:solidFill>
                    <a:schemeClr val="tx1"/>
                  </a:solidFill>
                </a:ln>
                <a:solidFill>
                  <a:schemeClr val="bg1"/>
                </a:solidFill>
              </a:rPr>
              <a:t>обласного</a:t>
            </a:r>
            <a:r>
              <a:rPr lang="ru-RU" b="1" dirty="0">
                <a:ln>
                  <a:solidFill>
                    <a:schemeClr val="tx1"/>
                  </a:solidFill>
                </a:ln>
                <a:solidFill>
                  <a:schemeClr val="bg1"/>
                </a:solidFill>
              </a:rPr>
              <a:t> </a:t>
            </a:r>
            <a:r>
              <a:rPr lang="ru-RU" b="1" dirty="0" err="1">
                <a:ln>
                  <a:solidFill>
                    <a:schemeClr val="tx1"/>
                  </a:solidFill>
                </a:ln>
                <a:solidFill>
                  <a:schemeClr val="bg1"/>
                </a:solidFill>
              </a:rPr>
              <a:t>управління</a:t>
            </a:r>
            <a:r>
              <a:rPr lang="ru-RU" b="1" dirty="0">
                <a:ln>
                  <a:solidFill>
                    <a:schemeClr val="tx1"/>
                  </a:solidFill>
                </a:ln>
                <a:solidFill>
                  <a:schemeClr val="bg1"/>
                </a:solidFill>
              </a:rPr>
              <a:t> по </a:t>
            </a:r>
            <a:r>
              <a:rPr lang="ru-RU" b="1" dirty="0" err="1">
                <a:ln>
                  <a:solidFill>
                    <a:schemeClr val="tx1"/>
                  </a:solidFill>
                </a:ln>
                <a:solidFill>
                  <a:schemeClr val="bg1"/>
                </a:solidFill>
              </a:rPr>
              <a:t>пресі</a:t>
            </a:r>
            <a:r>
              <a:rPr lang="ru-RU" b="1" dirty="0">
                <a:ln>
                  <a:solidFill>
                    <a:schemeClr val="tx1"/>
                  </a:solidFill>
                </a:ln>
                <a:solidFill>
                  <a:schemeClr val="bg1"/>
                </a:solidFill>
              </a:rPr>
              <a:t>. </a:t>
            </a:r>
            <a:r>
              <a:rPr lang="ru-RU" b="1" dirty="0" err="1">
                <a:ln>
                  <a:solidFill>
                    <a:schemeClr val="tx1"/>
                  </a:solidFill>
                </a:ln>
                <a:solidFill>
                  <a:schemeClr val="bg1"/>
                </a:solidFill>
              </a:rPr>
              <a:t>Нині</a:t>
            </a:r>
            <a:r>
              <a:rPr lang="ru-RU" b="1" dirty="0">
                <a:ln>
                  <a:solidFill>
                    <a:schemeClr val="tx1"/>
                  </a:solidFill>
                </a:ln>
                <a:solidFill>
                  <a:schemeClr val="bg1"/>
                </a:solidFill>
              </a:rPr>
              <a:t> - редактор </a:t>
            </a:r>
            <a:r>
              <a:rPr lang="ru-RU" b="1" dirty="0" err="1">
                <a:ln>
                  <a:solidFill>
                    <a:schemeClr val="tx1"/>
                  </a:solidFill>
                </a:ln>
                <a:solidFill>
                  <a:schemeClr val="bg1"/>
                </a:solidFill>
              </a:rPr>
              <a:t>газети</a:t>
            </a:r>
            <a:r>
              <a:rPr lang="ru-RU" b="1" dirty="0">
                <a:ln>
                  <a:solidFill>
                    <a:schemeClr val="tx1"/>
                  </a:solidFill>
                </a:ln>
                <a:solidFill>
                  <a:schemeClr val="bg1"/>
                </a:solidFill>
              </a:rPr>
              <a:t> "</a:t>
            </a:r>
            <a:r>
              <a:rPr lang="ru-RU" b="1" dirty="0" err="1">
                <a:ln>
                  <a:solidFill>
                    <a:schemeClr val="tx1"/>
                  </a:solidFill>
                </a:ln>
                <a:solidFill>
                  <a:schemeClr val="bg1"/>
                </a:solidFill>
              </a:rPr>
              <a:t>Вільна</a:t>
            </a:r>
            <a:r>
              <a:rPr lang="ru-RU" b="1" dirty="0">
                <a:ln>
                  <a:solidFill>
                    <a:schemeClr val="tx1"/>
                  </a:solidFill>
                </a:ln>
                <a:solidFill>
                  <a:schemeClr val="bg1"/>
                </a:solidFill>
              </a:rPr>
              <a:t> думка". Автор книг "</a:t>
            </a:r>
            <a:r>
              <a:rPr lang="ru-RU" b="1" dirty="0" err="1">
                <a:ln>
                  <a:solidFill>
                    <a:schemeClr val="tx1"/>
                  </a:solidFill>
                </a:ln>
                <a:solidFill>
                  <a:schemeClr val="bg1"/>
                </a:solidFill>
              </a:rPr>
              <a:t>Крутіж</a:t>
            </a:r>
            <a:r>
              <a:rPr lang="ru-RU" b="1" dirty="0">
                <a:ln>
                  <a:solidFill>
                    <a:schemeClr val="tx1"/>
                  </a:solidFill>
                </a:ln>
                <a:solidFill>
                  <a:schemeClr val="bg1"/>
                </a:solidFill>
              </a:rPr>
              <a:t>" (1984), "Терпкий смак </a:t>
            </a:r>
            <a:r>
              <a:rPr lang="ru-RU" b="1" dirty="0" err="1">
                <a:ln>
                  <a:solidFill>
                    <a:schemeClr val="tx1"/>
                  </a:solidFill>
                </a:ln>
                <a:solidFill>
                  <a:schemeClr val="bg1"/>
                </a:solidFill>
              </a:rPr>
              <a:t>істини</a:t>
            </a:r>
            <a:r>
              <a:rPr lang="ru-RU" b="1" dirty="0">
                <a:ln>
                  <a:solidFill>
                    <a:schemeClr val="tx1"/>
                  </a:solidFill>
                </a:ln>
                <a:solidFill>
                  <a:schemeClr val="bg1"/>
                </a:solidFill>
              </a:rPr>
              <a:t>" (1988), "</a:t>
            </a:r>
            <a:r>
              <a:rPr lang="ru-RU" b="1" dirty="0" err="1">
                <a:ln>
                  <a:solidFill>
                    <a:schemeClr val="tx1"/>
                  </a:solidFill>
                </a:ln>
                <a:solidFill>
                  <a:schemeClr val="bg1"/>
                </a:solidFill>
              </a:rPr>
              <a:t>Біг</a:t>
            </a:r>
            <a:r>
              <a:rPr lang="ru-RU" b="1" dirty="0">
                <a:ln>
                  <a:solidFill>
                    <a:schemeClr val="tx1"/>
                  </a:solidFill>
                </a:ln>
                <a:solidFill>
                  <a:schemeClr val="bg1"/>
                </a:solidFill>
              </a:rPr>
              <a:t>" (2002).</a:t>
            </a:r>
            <a:endParaRPr lang="uk-UA" b="1" dirty="0">
              <a:ln>
                <a:solidFill>
                  <a:schemeClr val="tx1"/>
                </a:solidFill>
              </a:ln>
              <a:solidFill>
                <a:schemeClr val="bg1"/>
              </a:solidFill>
            </a:endParaRP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07309135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400" b="0" dirty="0" err="1">
                <a:ln w="18415" cmpd="sng">
                  <a:solidFill>
                    <a:srgbClr val="FFFFFF"/>
                  </a:solidFill>
                  <a:prstDash val="solid"/>
                </a:ln>
                <a:solidFill>
                  <a:srgbClr val="FFFFFF"/>
                </a:solidFill>
                <a:effectLst>
                  <a:outerShdw blurRad="63500" dir="3600000" algn="tl" rotWithShape="0">
                    <a:srgbClr val="000000">
                      <a:alpha val="70000"/>
                    </a:srgbClr>
                  </a:outerShdw>
                </a:effectLst>
              </a:rPr>
              <a:t>Вербич</a:t>
            </a:r>
            <a:r>
              <a:rPr lang="uk-UA" sz="2400" b="0" dirty="0">
                <a:ln w="18415" cmpd="sng">
                  <a:solidFill>
                    <a:srgbClr val="FFFFFF"/>
                  </a:solidFill>
                  <a:prstDash val="solid"/>
                </a:ln>
                <a:solidFill>
                  <a:srgbClr val="FFFFFF"/>
                </a:solidFill>
                <a:effectLst>
                  <a:outerShdw blurRad="63500" dir="3600000" algn="tl" rotWithShape="0">
                    <a:srgbClr val="000000">
                      <a:alpha val="70000"/>
                    </a:srgbClr>
                  </a:outerShdw>
                </a:effectLst>
              </a:rPr>
              <a:t> Віктор (1956)</a:t>
            </a: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27984" y="476672"/>
            <a:ext cx="4143239" cy="552431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Текст 3"/>
          <p:cNvSpPr>
            <a:spLocks noGrp="1"/>
          </p:cNvSpPr>
          <p:nvPr>
            <p:ph type="body" sz="half" idx="2"/>
          </p:nvPr>
        </p:nvSpPr>
        <p:spPr/>
        <p:txBody>
          <a:bodyPr>
            <a:normAutofit/>
          </a:bodyPr>
          <a:lstStyle/>
          <a:p>
            <a:r>
              <a:rPr lang="uk-UA" b="1" dirty="0">
                <a:ln>
                  <a:solidFill>
                    <a:schemeClr val="tx1"/>
                  </a:solidFill>
                </a:ln>
                <a:solidFill>
                  <a:schemeClr val="bg1"/>
                </a:solidFill>
              </a:rPr>
              <a:t>український поет, есеїст, критик, публіцист, журналіст, перший лауреат літературної премії імені Пантелеймона Куліша. Член НСПУ з 2000 року. Автор книг "Відлуння ночі", "</a:t>
            </a:r>
            <a:r>
              <a:rPr lang="uk-UA" b="1" dirty="0" err="1">
                <a:ln>
                  <a:solidFill>
                    <a:schemeClr val="tx1"/>
                  </a:solidFill>
                </a:ln>
                <a:solidFill>
                  <a:schemeClr val="bg1"/>
                </a:solidFill>
              </a:rPr>
              <a:t>Зорянчині</a:t>
            </a:r>
            <a:r>
              <a:rPr lang="uk-UA" b="1" dirty="0">
                <a:ln>
                  <a:solidFill>
                    <a:schemeClr val="tx1"/>
                  </a:solidFill>
                </a:ln>
                <a:solidFill>
                  <a:schemeClr val="bg1"/>
                </a:solidFill>
              </a:rPr>
              <a:t> малюнки", "У полотно снігів", "Подих вирію", "Повернення", "За ширмою дощу" та ін.</a:t>
            </a:r>
            <a:br>
              <a:rPr lang="uk-UA" b="1" dirty="0">
                <a:ln>
                  <a:solidFill>
                    <a:schemeClr val="tx1"/>
                  </a:solidFill>
                </a:ln>
                <a:solidFill>
                  <a:schemeClr val="bg1"/>
                </a:solidFill>
              </a:rPr>
            </a:br>
            <a:endParaRPr lang="uk-UA" b="1" dirty="0">
              <a:ln>
                <a:solidFill>
                  <a:schemeClr val="tx1"/>
                </a:solidFill>
              </a:ln>
              <a:solidFill>
                <a:schemeClr val="bg1"/>
              </a:solidFill>
            </a:endParaRPr>
          </a:p>
        </p:txBody>
      </p:sp>
      <p:sp>
        <p:nvSpPr>
          <p:cNvPr id="7" name="Управляющая кнопка: домой 6">
            <a:hlinkClick r:id="rId3" action="ppaction://hlinksldjump" highlightClick="1"/>
          </p:cNvPr>
          <p:cNvSpPr/>
          <p:nvPr/>
        </p:nvSpPr>
        <p:spPr>
          <a:xfrm>
            <a:off x="8316416" y="6087897"/>
            <a:ext cx="720080" cy="692696"/>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55695873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217</TotalTime>
  <Words>1236</Words>
  <Application>Microsoft Office PowerPoint</Application>
  <PresentationFormat>Экран (4:3)</PresentationFormat>
  <Paragraphs>47</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Письменники Волині</vt:lpstr>
      <vt:lpstr>Презентация PowerPoint</vt:lpstr>
      <vt:lpstr>Юрій Сичук</vt:lpstr>
      <vt:lpstr>Віктор Лазарук (1933) - поет, прозаїк, публіцист</vt:lpstr>
      <vt:lpstr>Сергій Цюриць (1956) - прозаїк, поет, член НСПУ з 1988 року. </vt:lpstr>
      <vt:lpstr>Гуменюк Надія (1950) - поетеса, прозаїк, публіцист.</vt:lpstr>
      <vt:lpstr>Анатолій Махонюк</vt:lpstr>
      <vt:lpstr>Микола Панасюк (1943) - прозаїк, публіцист, член НСПУ з 1989 року.</vt:lpstr>
      <vt:lpstr>Вербич Віктор (1956)</vt:lpstr>
      <vt:lpstr>Криштальський Андрій (1969) - поет, прозаїк, публіцист.</vt:lpstr>
      <vt:lpstr>Корсак Іван (1946) - письменник, журналіст.</vt:lpstr>
      <vt:lpstr>Степан Скоклюк (1938) - письменник, поет, журналіст, член НСПУ з 1997 року,</vt:lpstr>
      <vt:lpstr>Валентина Штинько (Хмельовська) (1953) - журналістка, письменниця, поетеса.</vt:lpstr>
      <vt:lpstr>Петро Мах</vt:lpstr>
      <vt:lpstr>Володимир Лис (1950) - прозаїк, драматург, публіцист.</vt:lpstr>
      <vt:lpstr>Іван Чернецький (1935) - поет, прозаїк, член НСПУ з 1981 року.</vt:lpstr>
      <vt:lpstr>Коробчук Петро (1956) - письменник, журналіст, перекладач</vt:lpstr>
      <vt:lpstr>Гей Василь (1942) - поет, прозаїк, публіцист. </vt:lpstr>
      <vt:lpstr>Віктор Лазарук (1933) - поет, прозаїк, публіцист.</vt:lpstr>
      <vt:lpstr>Василь Простопчук (1952)</vt:lpstr>
      <vt:lpstr>Криштальська Олена (1943) - письменниця, перекладач. </vt:lpstr>
      <vt:lpstr>Василь Слапчук (1961)</vt:lpstr>
      <vt:lpstr>Боярчук Петро (1947)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20</cp:revision>
  <dcterms:created xsi:type="dcterms:W3CDTF">2014-03-01T13:06:45Z</dcterms:created>
  <dcterms:modified xsi:type="dcterms:W3CDTF">2014-03-02T16:14:56Z</dcterms:modified>
</cp:coreProperties>
</file>