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5" r:id="rId6"/>
    <p:sldId id="260" r:id="rId7"/>
    <p:sldId id="259" r:id="rId8"/>
    <p:sldId id="263" r:id="rId9"/>
    <p:sldId id="264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0F5-C237-4DCF-BA21-4A8A2ED800AA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58DA-1611-496E-A165-5AB89ACD1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0F5-C237-4DCF-BA21-4A8A2ED800AA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58DA-1611-496E-A165-5AB89ACD1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0F5-C237-4DCF-BA21-4A8A2ED800AA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58DA-1611-496E-A165-5AB89ACD1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0F5-C237-4DCF-BA21-4A8A2ED800AA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58DA-1611-496E-A165-5AB89ACD1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0F5-C237-4DCF-BA21-4A8A2ED800AA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58DA-1611-496E-A165-5AB89ACD1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0F5-C237-4DCF-BA21-4A8A2ED800AA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58DA-1611-496E-A165-5AB89ACD1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0F5-C237-4DCF-BA21-4A8A2ED800AA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58DA-1611-496E-A165-5AB89ACD1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0F5-C237-4DCF-BA21-4A8A2ED800AA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58DA-1611-496E-A165-5AB89ACD1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0F5-C237-4DCF-BA21-4A8A2ED800AA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58DA-1611-496E-A165-5AB89ACD1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0F5-C237-4DCF-BA21-4A8A2ED800AA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58DA-1611-496E-A165-5AB89ACD1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0F5-C237-4DCF-BA21-4A8A2ED800AA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58DA-1611-496E-A165-5AB89ACD1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790F5-C237-4DCF-BA21-4A8A2ED800AA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A58DA-1611-496E-A165-5AB89ACD1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mallbay.ru/images3/briullov04.jpg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smallbay.ru/images3/briullov0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allbay.ru/images3/briullov02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smallbay.ru/images3/briullov01.jpg" TargetMode="External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smallbay.ru/images2/vasneztov4.jpg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smallbay.ru/images2/vasneztov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allbay.ru/images2/vasneztov2.jp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smallbay.ru/images2/vasneztov3.jpg" TargetMode="External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smallbay.ru/artrussia/repin_sadko.html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smallbay.ru/artrussia/repin_burlaki_na_volg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allbay.ru/artrussia/repin_saporozhzy_pishut_pismo.html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smallbay.ru/artrussia/repin_ivan_grosnyi.html" TargetMode="External"/><Relationship Id="rId9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mallbay.ru/artrussia/russian_artists.html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smallbay.ru/images2/kustodiev04.jpg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hyperlink" Target="http://smallbay.ru/images2/kustodiev0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allbay.ru/images2/kustodiev03.jpg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://smallbay.ru/images2/kustodiev02.jpg" TargetMode="External"/><Relationship Id="rId9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mallbay.ru/images3/aivazovsky06.jpg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smallbay.ru/images3/aivazovsky0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allbay.ru/images3/aivazovsky03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smallbay.ru/images3/aivazovsky02.jpg" TargetMode="External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ученица 11 Б класса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Кандыбка</a:t>
            </a:r>
            <a:r>
              <a:rPr lang="ru-RU" dirty="0" smtClean="0">
                <a:solidFill>
                  <a:schemeClr val="tx1"/>
                </a:solidFill>
              </a:rPr>
              <a:t> Оля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72816"/>
            <a:ext cx="84249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Русская живопись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600" b="1" dirty="0" smtClean="0"/>
              <a:t>    </a:t>
            </a:r>
            <a:r>
              <a:rPr lang="ru-RU" sz="3600" b="1" i="1" dirty="0" smtClean="0"/>
              <a:t>Брюллов </a:t>
            </a:r>
            <a:r>
              <a:rPr lang="ru-RU" sz="3600" b="1" i="1" dirty="0"/>
              <a:t>Карл </a:t>
            </a:r>
            <a:r>
              <a:rPr lang="ru-RU" sz="3600" b="1" i="1" dirty="0" smtClean="0"/>
              <a:t>Павлович </a:t>
            </a:r>
            <a:r>
              <a:rPr lang="ru-RU" i="1" dirty="0" smtClean="0"/>
              <a:t>(</a:t>
            </a:r>
            <a:r>
              <a:rPr lang="ru-RU" i="1" dirty="0"/>
              <a:t>1799—1852), русский художник. Родился Брюллов в обрусевшей немецкой семье скульптора-резчика и живописца миниатюр в Петербурге 12 </a:t>
            </a:r>
            <a:r>
              <a:rPr lang="ru-RU" i="1" dirty="0" smtClean="0"/>
              <a:t> </a:t>
            </a:r>
            <a:r>
              <a:rPr lang="ru-RU" i="1" dirty="0"/>
              <a:t>декабря 1799. В 1809–1821 годах учился в Академии художеств, в частности у живописца исторического жанра Андрея Ивановича Иванова. В 1821 году Карл Брюллов был удостоен золотой медали Академии за картину: "Явление Аврааму трех ангелов у дуба </a:t>
            </a:r>
            <a:r>
              <a:rPr lang="ru-RU" i="1" dirty="0" err="1"/>
              <a:t>Мамврийского</a:t>
            </a:r>
            <a:r>
              <a:rPr lang="ru-RU" i="1" dirty="0"/>
              <a:t>" и права продолжения обучения живописи в Италии за казенный счет. В 1823–1835 годах Брюллов работал в Италии, испытав глубокое воздействие античного, равно как и итальянского </a:t>
            </a:r>
            <a:r>
              <a:rPr lang="ru-RU" i="1" dirty="0" err="1"/>
              <a:t>ренессансно-барочного</a:t>
            </a:r>
            <a:r>
              <a:rPr lang="ru-RU" i="1" dirty="0"/>
              <a:t> искусства. Итальянские картины Брюллова проникнуты чувственной </a:t>
            </a:r>
            <a:r>
              <a:rPr lang="ru-RU" i="1" dirty="0" smtClean="0"/>
              <a:t>эротичностью. Брюллов </a:t>
            </a:r>
            <a:r>
              <a:rPr lang="ru-RU" i="1" dirty="0"/>
              <a:t>выступает и как мастер светского портрета, превращая свои образы в миры сияющей, «райской» </a:t>
            </a:r>
            <a:r>
              <a:rPr lang="ru-RU" i="1" dirty="0" smtClean="0"/>
              <a:t>красоты. </a:t>
            </a:r>
          </a:p>
          <a:p>
            <a:pPr>
              <a:buNone/>
            </a:pPr>
            <a:r>
              <a:rPr lang="ru-RU" i="1" dirty="0" smtClean="0"/>
              <a:t>   Картина </a:t>
            </a:r>
            <a:r>
              <a:rPr lang="ru-RU" i="1" dirty="0"/>
              <a:t>"Последний день Помпеи" Брюллова </a:t>
            </a:r>
            <a:r>
              <a:rPr lang="ru-RU" i="1" dirty="0" smtClean="0"/>
              <a:t>производит </a:t>
            </a:r>
            <a:r>
              <a:rPr lang="ru-RU" i="1" dirty="0"/>
              <a:t>сенсацию как в </a:t>
            </a:r>
            <a:r>
              <a:rPr lang="ru-RU" i="1" dirty="0" smtClean="0"/>
              <a:t>России, </a:t>
            </a:r>
            <a:r>
              <a:rPr lang="ru-RU" i="1" dirty="0"/>
              <a:t>так и за рубежом, где это произведение живописца приветствуют как первый большой международный успех русской живописной школы. На родину в 1835 художник возвращается уже как живой </a:t>
            </a:r>
            <a:r>
              <a:rPr lang="ru-RU" i="1" dirty="0" smtClean="0"/>
              <a:t>классик. По </a:t>
            </a:r>
            <a:r>
              <a:rPr lang="ru-RU" i="1" dirty="0"/>
              <a:t>возвращении в Россию важную сферу творчества Брюллова стали составлять монументально-оформительские проекты, где ему удалось органически сочетать таланты декоратора и </a:t>
            </a:r>
            <a:r>
              <a:rPr lang="ru-RU" i="1" dirty="0" smtClean="0"/>
              <a:t>драматурга.</a:t>
            </a:r>
          </a:p>
          <a:p>
            <a:pPr>
              <a:buNone/>
            </a:pPr>
            <a:r>
              <a:rPr lang="ru-RU" i="1" dirty="0"/>
              <a:t>Полным хозяином своих образов Брюллов выступает в портретах. Даже в заказных </a:t>
            </a:r>
            <a:r>
              <a:rPr lang="ru-RU" i="1" dirty="0" smtClean="0"/>
              <a:t>вещах </a:t>
            </a:r>
            <a:r>
              <a:rPr lang="ru-RU" i="1" dirty="0"/>
              <a:t>феерическая пышность колорита и мизансцен выглядит в первую очередь как триумф искусства. </a:t>
            </a:r>
            <a:r>
              <a:rPr lang="ru-RU" i="1" dirty="0" smtClean="0"/>
              <a:t>Все </a:t>
            </a:r>
            <a:r>
              <a:rPr lang="ru-RU" i="1" dirty="0"/>
              <a:t>более слабея от болезни, с 1849 года Брюллов живет на острове Мадейра, а с 1850 – в Италии. Умер Карл Брюллов 23 июня 1852 года в местечке </a:t>
            </a:r>
            <a:r>
              <a:rPr lang="ru-RU" i="1" dirty="0" err="1"/>
              <a:t>Мандзиана</a:t>
            </a:r>
            <a:r>
              <a:rPr lang="ru-RU" i="1" dirty="0"/>
              <a:t>, близ Рима.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150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2" tooltip="Брюллов Последний день Помпеи"/>
              </a:rPr>
              <a:t>Последний день Помпеи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1833, Русский музей</a:t>
            </a:r>
          </a:p>
        </p:txBody>
      </p:sp>
      <p:pic>
        <p:nvPicPr>
          <p:cNvPr id="22530" name="Picture 2" descr="Брюллов Последний день Помпе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3491880" cy="2376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5952" y="0"/>
            <a:ext cx="271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 tooltip="Брюллов Итальянский полдень"/>
              </a:rPr>
              <a:t>Итальянский полдень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1827, Русский музей</a:t>
            </a:r>
          </a:p>
        </p:txBody>
      </p:sp>
      <p:pic>
        <p:nvPicPr>
          <p:cNvPr id="22532" name="Picture 4" descr="Брюллов Итальянский полд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692696"/>
            <a:ext cx="3635896" cy="2592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356992"/>
            <a:ext cx="3275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6" tooltip="Брюллов Всадница"/>
              </a:rPr>
              <a:t>Всадница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1832, Третьяковская галерея</a:t>
            </a:r>
          </a:p>
        </p:txBody>
      </p:sp>
      <p:pic>
        <p:nvPicPr>
          <p:cNvPr id="22534" name="Picture 6" descr="Брюллов Всадниц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77072"/>
            <a:ext cx="3635896" cy="27809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993904" y="3501008"/>
            <a:ext cx="3150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8" tooltip="Брюллов Нарцисс"/>
              </a:rPr>
              <a:t>Нарцисс, смотрящий в воду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1819, Русский музей</a:t>
            </a:r>
          </a:p>
        </p:txBody>
      </p:sp>
      <p:pic>
        <p:nvPicPr>
          <p:cNvPr id="22536" name="Picture 8" descr="Брюллов Нарцисс, смотрящий в воду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4149080"/>
            <a:ext cx="4067944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commons/4/4e/Wiktor_Michajlowitsch_Wassnezow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8042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3800" b="1" i="1" dirty="0" smtClean="0"/>
              <a:t> Васнецов </a:t>
            </a:r>
            <a:r>
              <a:rPr lang="ru-RU" sz="3800" b="1" i="1" dirty="0"/>
              <a:t>Виктор Михайлович </a:t>
            </a:r>
            <a:r>
              <a:rPr lang="ru-RU" i="1" dirty="0" smtClean="0"/>
              <a:t>(1848–1926), великий </a:t>
            </a:r>
            <a:r>
              <a:rPr lang="ru-RU" i="1" dirty="0"/>
              <a:t>русский художник, один из основоположников русского модерна в его национально-романтическом варианте. </a:t>
            </a:r>
            <a:r>
              <a:rPr lang="ru-RU" i="1" dirty="0" smtClean="0"/>
              <a:t>Родился </a:t>
            </a:r>
            <a:r>
              <a:rPr lang="ru-RU" i="1" dirty="0"/>
              <a:t>в селе </a:t>
            </a:r>
            <a:r>
              <a:rPr lang="ru-RU" i="1" dirty="0" err="1" smtClean="0"/>
              <a:t>Лопьял</a:t>
            </a:r>
            <a:r>
              <a:rPr lang="ru-RU" i="1" dirty="0" smtClean="0"/>
              <a:t> </a:t>
            </a:r>
            <a:r>
              <a:rPr lang="ru-RU" i="1" dirty="0"/>
              <a:t>3 </a:t>
            </a:r>
            <a:r>
              <a:rPr lang="ru-RU" i="1" dirty="0" smtClean="0"/>
              <a:t> </a:t>
            </a:r>
            <a:r>
              <a:rPr lang="ru-RU" i="1" dirty="0"/>
              <a:t>мая 1848 в семье священника. Учился в духовной семинарии в </a:t>
            </a:r>
            <a:r>
              <a:rPr lang="ru-RU" i="1" dirty="0" smtClean="0"/>
              <a:t>Вятке, </a:t>
            </a:r>
            <a:r>
              <a:rPr lang="ru-RU" i="1" dirty="0"/>
              <a:t>затем в рисовальной школе при Обществе поощрения художеств в Петербурге </a:t>
            </a:r>
            <a:r>
              <a:rPr lang="ru-RU" i="1" dirty="0" smtClean="0"/>
              <a:t>и </a:t>
            </a:r>
            <a:r>
              <a:rPr lang="ru-RU" i="1" dirty="0"/>
              <a:t>в петербургской Академии </a:t>
            </a:r>
            <a:r>
              <a:rPr lang="ru-RU" i="1" dirty="0" smtClean="0"/>
              <a:t>художеств.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Васнецов - основоположник особого «русского стиля» внутри общеевропейского символизма и модерна. Живописец Васнецов преобразовал русский исторический жанр, соединив мотивы средневековья с волнующей атмосферой поэтической легенды или сказки; впрочем, и сами сказки зачастую становятся у него темами больших полотен. </a:t>
            </a:r>
            <a:endParaRPr lang="ru-RU" i="1" dirty="0" smtClean="0"/>
          </a:p>
          <a:p>
            <a:pPr>
              <a:buNone/>
            </a:pPr>
            <a:r>
              <a:rPr lang="ru-RU" i="1" dirty="0"/>
              <a:t>Принципы «русского стиля» мастер развивал также в области архитектуры и дизайна: по эскизам Васнецова, стилизующим древнерусскую старину, в Абрамцево были возведены церковь Спаса </a:t>
            </a:r>
            <a:r>
              <a:rPr lang="ru-RU" i="1" dirty="0" smtClean="0"/>
              <a:t>Нерукотворного </a:t>
            </a:r>
            <a:r>
              <a:rPr lang="ru-RU" i="1" dirty="0"/>
              <a:t>и Избушка на курьих </a:t>
            </a:r>
            <a:r>
              <a:rPr lang="ru-RU" i="1" dirty="0" smtClean="0"/>
              <a:t>ножках, </a:t>
            </a:r>
            <a:r>
              <a:rPr lang="ru-RU" i="1" dirty="0"/>
              <a:t>а в Москве – памятный крест на месте убийства великого князя Сергея Александровича в </a:t>
            </a:r>
            <a:r>
              <a:rPr lang="ru-RU" i="1" dirty="0" smtClean="0"/>
              <a:t>Кремле </a:t>
            </a:r>
            <a:r>
              <a:rPr lang="ru-RU" i="1" dirty="0"/>
              <a:t>и фасад Третьяковской </a:t>
            </a:r>
            <a:r>
              <a:rPr lang="ru-RU" i="1" dirty="0" smtClean="0"/>
              <a:t>галереи.</a:t>
            </a:r>
            <a:r>
              <a:rPr lang="ru-RU" i="1" dirty="0"/>
              <a:t> 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>Самым же значительным монументально-декоративным свершением художника явились росписи киевского Владимирского </a:t>
            </a:r>
            <a:r>
              <a:rPr lang="ru-RU" i="1" dirty="0" smtClean="0"/>
              <a:t>собора. После </a:t>
            </a:r>
            <a:r>
              <a:rPr lang="ru-RU" i="1" dirty="0"/>
              <a:t>1905 года Васнецов примыкает к монархическому «Союзу русского народа», оформляя в славянских мотивах издания этой организации. Октябрьскую революцию Виктор Михайлович Васнецов, как убежденный монархист и славянофил, не принял.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>Умер Виктор Михайлович Васнецов в Москве 23 июля 1926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294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hlinkClick r:id="rId2" tooltip="Васнецов Аленушка"/>
              </a:rPr>
              <a:t>Аленушка</a:t>
            </a:r>
            <a:r>
              <a:rPr lang="ru-RU" dirty="0"/>
              <a:t>, 1881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Третьяковская галерея, Москва</a:t>
            </a:r>
          </a:p>
        </p:txBody>
      </p:sp>
      <p:pic>
        <p:nvPicPr>
          <p:cNvPr id="23554" name="Picture 2" descr="Васнецов Ален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3779912" cy="28083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77880" y="0"/>
            <a:ext cx="3366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4" tooltip="Васнецов Витязь на распутье"/>
              </a:rPr>
              <a:t>Витязь на распутье</a:t>
            </a:r>
            <a:r>
              <a:rPr lang="ru-RU" dirty="0"/>
              <a:t>, 1878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Русский музей, Санкт-Петербург</a:t>
            </a:r>
          </a:p>
        </p:txBody>
      </p:sp>
      <p:pic>
        <p:nvPicPr>
          <p:cNvPr id="23556" name="Picture 4" descr="Васнецов Витязь на распуть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692696"/>
            <a:ext cx="3923928" cy="28654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645024"/>
            <a:ext cx="363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6" tooltip="Васнецов Сирин и Алконост"/>
              </a:rPr>
              <a:t>Сирин и Алконост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(Песнь радости и печали), 1898</a:t>
            </a:r>
          </a:p>
        </p:txBody>
      </p:sp>
      <p:pic>
        <p:nvPicPr>
          <p:cNvPr id="23558" name="Picture 6" descr="Васнецов Сирин и Алконос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93096"/>
            <a:ext cx="3851920" cy="25649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60032" y="3645024"/>
            <a:ext cx="4283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8" tooltip="Васнецов Иван Царевич на сером волке"/>
              </a:rPr>
              <a:t>Иван Царевич на сером волке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1889, Третьяковская галерея, Москва</a:t>
            </a:r>
          </a:p>
        </p:txBody>
      </p:sp>
      <p:pic>
        <p:nvPicPr>
          <p:cNvPr id="23560" name="Picture 8" descr="Васнецов Иван Царевич на Сером Волк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4293096"/>
            <a:ext cx="3995936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upload.wikimedia.org/wikipedia/commons/3/3b/REPIN_portret_RE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6886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i="1" dirty="0" smtClean="0"/>
              <a:t>       </a:t>
            </a:r>
            <a:r>
              <a:rPr lang="ru-RU" sz="4400" b="1" i="1" dirty="0" smtClean="0"/>
              <a:t>Репин </a:t>
            </a:r>
            <a:r>
              <a:rPr lang="ru-RU" sz="4400" b="1" i="1" dirty="0" smtClean="0"/>
              <a:t>Илья </a:t>
            </a:r>
            <a:r>
              <a:rPr lang="ru-RU" sz="4400" b="1" i="1" dirty="0" smtClean="0"/>
              <a:t>Ефимович </a:t>
            </a:r>
            <a:r>
              <a:rPr lang="ru-RU" i="1" dirty="0" smtClean="0"/>
              <a:t>(1844—1930</a:t>
            </a:r>
            <a:r>
              <a:rPr lang="ru-RU" i="1" dirty="0" smtClean="0"/>
              <a:t>), великий русский художник. Родился 24 </a:t>
            </a:r>
            <a:r>
              <a:rPr lang="ru-RU" i="1" dirty="0" smtClean="0"/>
              <a:t>июля </a:t>
            </a:r>
            <a:r>
              <a:rPr lang="ru-RU" i="1" dirty="0" smtClean="0"/>
              <a:t>1844 года в Чугуеве в семье военного поселенца. Свои первые художественные навыки Илья Репин получил в местной школе военных </a:t>
            </a:r>
            <a:r>
              <a:rPr lang="ru-RU" i="1" dirty="0" smtClean="0"/>
              <a:t>топографов, </a:t>
            </a:r>
            <a:r>
              <a:rPr lang="ru-RU" i="1" dirty="0" smtClean="0"/>
              <a:t>а затем у </a:t>
            </a:r>
            <a:r>
              <a:rPr lang="ru-RU" i="1" dirty="0" err="1" smtClean="0"/>
              <a:t>чугуевского</a:t>
            </a:r>
            <a:r>
              <a:rPr lang="ru-RU" i="1" dirty="0" smtClean="0"/>
              <a:t> иконописца </a:t>
            </a:r>
            <a:r>
              <a:rPr lang="ru-RU" i="1" dirty="0" err="1" smtClean="0"/>
              <a:t>И.М.Бунакова</a:t>
            </a:r>
            <a:r>
              <a:rPr lang="ru-RU" i="1" dirty="0" smtClean="0"/>
              <a:t>. </a:t>
            </a:r>
            <a:r>
              <a:rPr lang="ru-RU" i="1" dirty="0" smtClean="0"/>
              <a:t>Перебравшись в Петербург в 1863 году, Репин учился в рисовальной школе Общества поощрения художеств и в Академии </a:t>
            </a:r>
            <a:r>
              <a:rPr lang="ru-RU" i="1" dirty="0" smtClean="0"/>
              <a:t>художеств. </a:t>
            </a:r>
            <a:r>
              <a:rPr lang="ru-RU" i="1" dirty="0" smtClean="0"/>
              <a:t>Жил в Италии и </a:t>
            </a:r>
            <a:r>
              <a:rPr lang="ru-RU" i="1" dirty="0" smtClean="0"/>
              <a:t>Франции. </a:t>
            </a:r>
            <a:r>
              <a:rPr lang="ru-RU" i="1" dirty="0" smtClean="0"/>
              <a:t>В 1877 году Репин вернулся в Чугуев, затем жил в Москве и в </a:t>
            </a:r>
            <a:r>
              <a:rPr lang="ru-RU" i="1" dirty="0" smtClean="0"/>
              <a:t>Петербурге. </a:t>
            </a:r>
            <a:r>
              <a:rPr lang="ru-RU" i="1" dirty="0" smtClean="0"/>
              <a:t>Являлся одним из активнейших членов «Товарищества передвижников». </a:t>
            </a:r>
            <a:r>
              <a:rPr lang="ru-RU" i="1" dirty="0" smtClean="0"/>
              <a:t>Сенсацией </a:t>
            </a:r>
            <a:r>
              <a:rPr lang="ru-RU" i="1" dirty="0" smtClean="0"/>
              <a:t>стала картина Репина "Бурлаки на </a:t>
            </a:r>
            <a:r>
              <a:rPr lang="ru-RU" i="1" dirty="0" smtClean="0"/>
              <a:t>Волге». </a:t>
            </a:r>
          </a:p>
          <a:p>
            <a:pPr>
              <a:buNone/>
            </a:pPr>
            <a:r>
              <a:rPr lang="ru-RU" i="1" dirty="0" smtClean="0"/>
              <a:t>Удивительно лирически-притягательны портреты Репина. Художник создает острохарактерные народные </a:t>
            </a:r>
            <a:r>
              <a:rPr lang="ru-RU" i="1" dirty="0" smtClean="0"/>
              <a:t>типажи,  многочисленные </a:t>
            </a:r>
            <a:r>
              <a:rPr lang="ru-RU" i="1" dirty="0" err="1" smtClean="0"/>
              <a:t>антологически-совершенные</a:t>
            </a:r>
            <a:r>
              <a:rPr lang="ru-RU" i="1" dirty="0" smtClean="0"/>
              <a:t> образы деятелей науки и </a:t>
            </a:r>
            <a:r>
              <a:rPr lang="ru-RU" i="1" dirty="0" smtClean="0"/>
              <a:t>культуры.</a:t>
            </a:r>
          </a:p>
          <a:p>
            <a:pPr>
              <a:buNone/>
            </a:pPr>
            <a:r>
              <a:rPr lang="ru-RU" i="1" dirty="0" smtClean="0"/>
              <a:t>Особенно </a:t>
            </a:r>
            <a:r>
              <a:rPr lang="ru-RU" i="1" dirty="0" smtClean="0"/>
              <a:t>красочно-задушевны образы родных художника: "Осенний букет" (дочь Вера</a:t>
            </a:r>
            <a:r>
              <a:rPr lang="ru-RU" i="1" dirty="0" smtClean="0"/>
              <a:t>); </a:t>
            </a:r>
            <a:r>
              <a:rPr lang="ru-RU" i="1" dirty="0" smtClean="0"/>
              <a:t>целый ряд картин с женой Репина Надеждой </a:t>
            </a:r>
            <a:r>
              <a:rPr lang="ru-RU" i="1" dirty="0" smtClean="0"/>
              <a:t>Ильиничной. </a:t>
            </a:r>
            <a:r>
              <a:rPr lang="ru-RU" i="1" dirty="0" smtClean="0"/>
              <a:t>Репин проявил себя и как выдающийся педагог: был профессором-руководителем </a:t>
            </a:r>
            <a:r>
              <a:rPr lang="ru-RU" i="1" dirty="0" smtClean="0"/>
              <a:t>мастерской </a:t>
            </a:r>
            <a:r>
              <a:rPr lang="ru-RU" i="1" dirty="0" smtClean="0"/>
              <a:t>и ректором </a:t>
            </a:r>
            <a:r>
              <a:rPr lang="ru-RU" i="1" dirty="0" smtClean="0"/>
              <a:t> </a:t>
            </a:r>
            <a:r>
              <a:rPr lang="ru-RU" i="1" dirty="0" smtClean="0"/>
              <a:t>Академии художеств, одновременно преподавал в школе-мастерской </a:t>
            </a:r>
            <a:r>
              <a:rPr lang="ru-RU" i="1" dirty="0" err="1" smtClean="0"/>
              <a:t>Тенишевой</a:t>
            </a:r>
            <a:r>
              <a:rPr lang="ru-RU" i="1" dirty="0" smtClean="0"/>
              <a:t>.</a:t>
            </a:r>
          </a:p>
          <a:p>
            <a:pPr>
              <a:buNone/>
            </a:pPr>
            <a:r>
              <a:rPr lang="ru-RU" i="1" dirty="0" smtClean="0"/>
              <a:t>Старея, художник продолжает удивлять публику. Апогея </a:t>
            </a:r>
            <a:r>
              <a:rPr lang="ru-RU" i="1" dirty="0" err="1" smtClean="0"/>
              <a:t>импрессионистически-живописной</a:t>
            </a:r>
            <a:r>
              <a:rPr lang="ru-RU" i="1" dirty="0" smtClean="0"/>
              <a:t> свободы – и в то же время психологизма – достигает живопись Репина в портретных этюдах для Государственного Совета.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После октябрьского переворота 1917 года художник оказывается отъединенным от России в своих «Пенатах», когда Финляндия обретает независимость. В 1922–1925 годах Репин пишет едва ли не лучшую из своих религиозных картин – проникнутую беспросветным трагизмом </a:t>
            </a:r>
            <a:r>
              <a:rPr lang="ru-RU" i="1" dirty="0" smtClean="0"/>
              <a:t>Голгофу.  Несмотря </a:t>
            </a:r>
            <a:r>
              <a:rPr lang="ru-RU" i="1" dirty="0" smtClean="0"/>
              <a:t>на приглашения на самом высоком уровне, он так и не переехал на родину, хотя и поддерживал связи с живущими там </a:t>
            </a:r>
            <a:r>
              <a:rPr lang="ru-RU" i="1" dirty="0" smtClean="0"/>
              <a:t>друзьями.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Илья Ефимович Репин умер в своих «Пенатах» 29 сентября 1930 года.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131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hlinkClick r:id="rId2" tooltip="Репин Бурлаки на Волге"/>
              </a:rPr>
              <a:t>Бурлаки на Волге</a:t>
            </a:r>
            <a:r>
              <a:rPr lang="ru-RU" sz="1600" dirty="0" smtClean="0"/>
              <a:t>, 1870-1873 год, Государственный Русский музей, Санкт-Петербург</a:t>
            </a:r>
            <a:endParaRPr lang="ru-RU" sz="1600" dirty="0"/>
          </a:p>
        </p:txBody>
      </p:sp>
      <p:pic>
        <p:nvPicPr>
          <p:cNvPr id="1026" name="Picture 2" descr="Репин Бурлаки на Вол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3707904" cy="27363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957392" y="0"/>
            <a:ext cx="3186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hlinkClick r:id="rId4" tooltip="Репин Иван Грозный и его сын Иван"/>
              </a:rPr>
              <a:t>Иван Грозный и его сын Иван</a:t>
            </a:r>
            <a:br>
              <a:rPr lang="ru-RU" sz="1600" dirty="0" smtClean="0">
                <a:hlinkClick r:id="rId4" tooltip="Репин Иван Грозный и его сын Иван"/>
              </a:rPr>
            </a:br>
            <a:r>
              <a:rPr lang="ru-RU" sz="1600" dirty="0" smtClean="0">
                <a:hlinkClick r:id="rId4" tooltip="Репин Иван Грозный и его сын Иван"/>
              </a:rPr>
              <a:t>16 ноября 1581 года</a:t>
            </a:r>
            <a:r>
              <a:rPr lang="ru-RU" sz="1600" dirty="0" smtClean="0"/>
              <a:t>, 1885, Третьяковская галерея</a:t>
            </a:r>
            <a:endParaRPr lang="ru-RU" sz="1600" dirty="0"/>
          </a:p>
        </p:txBody>
      </p:sp>
      <p:pic>
        <p:nvPicPr>
          <p:cNvPr id="1028" name="Picture 4" descr="Репин Иван Грозный и его сын Ива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764704"/>
            <a:ext cx="3779912" cy="27363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645024"/>
            <a:ext cx="3563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hlinkClick r:id="rId6" tooltip="Репин Запорожцы пишут письмо турецкому султану"/>
              </a:rPr>
              <a:t>Запорожцы пишут письмо турецкому султану</a:t>
            </a:r>
            <a:r>
              <a:rPr lang="ru-RU" dirty="0" smtClean="0"/>
              <a:t>, 1878–1891</a:t>
            </a:r>
            <a:endParaRPr lang="ru-RU" dirty="0"/>
          </a:p>
        </p:txBody>
      </p:sp>
      <p:pic>
        <p:nvPicPr>
          <p:cNvPr id="1030" name="Picture 6" descr="Репин Запорожцы пишут письмо турецкому султану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93096"/>
            <a:ext cx="3851920" cy="25649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993904" y="3645024"/>
            <a:ext cx="3150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8" tooltip="Репин Садко в Подводном царстве"/>
              </a:rPr>
              <a:t>Садко в Подводном царстве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1876, Русский музей</a:t>
            </a:r>
            <a:endParaRPr lang="ru-RU" dirty="0"/>
          </a:p>
        </p:txBody>
      </p:sp>
      <p:pic>
        <p:nvPicPr>
          <p:cNvPr id="1032" name="Picture 8" descr="Репин Садко в Подводном царств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4221088"/>
            <a:ext cx="3851920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art-pics.ru/pics/4589/%D0%9A%D1%83%D1%81%D1%82%D0%BE%D0%B4%D0%B8%D0%B5%D0%B2%20%D0%91%D0%BE%D1%80%D0%B8%D1%81%20%D0%9C%D0%B8%D1%85%D0%B0%D0%B9%D0%BB%D0%BE%D0%B2%D0%B8%D1%87-%D0%9F%D0%BE%D1%80%D1%82%D1%80%D0%B5%D1%82%20%D0%90%D0%BB%D0%B5%D0%BA%D1%81%D0%B0%D0%BD%D0%B4%D1%80%D0%B0%20%D0%98%D0%B2%D0%B0%D0%BD%D0%BE%D0%B2%D0%B8%D1%87%D0%B0%20%D0%90%D0%BD%D0%B8%D1%81%D0%B8%D0%BC%D0%BE%D0%B2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3803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b="1" i="1" dirty="0" smtClean="0"/>
              <a:t>Кустодиев Борис Михайлович </a:t>
            </a:r>
            <a:r>
              <a:rPr lang="ru-RU" i="1" dirty="0" smtClean="0"/>
              <a:t>(</a:t>
            </a:r>
            <a:r>
              <a:rPr lang="ru-RU" i="1" dirty="0" smtClean="0"/>
              <a:t>1878–1927), русский художник. Родился в Астрахани 23 </a:t>
            </a:r>
            <a:r>
              <a:rPr lang="ru-RU" i="1" dirty="0" smtClean="0"/>
              <a:t>февраля </a:t>
            </a:r>
            <a:r>
              <a:rPr lang="ru-RU" i="1" dirty="0" smtClean="0"/>
              <a:t>1878 в семье преподавателя духовной семинарии. Посетив в 1887 году выставку передвижников и впервые увидев картины настоящих живописцев, юный Кустодиев был потрясен. Он твердо решил стать художником. Окончив в 1896 году духовную семинарию, Кустодиев едет в Петербург и поступает в Академию художеств. Занимаясь в мастерской И. Е. Репина, Кустодиев много пишет с натуры, стремится овладеть мастерством передачи красочного многообразия мира. </a:t>
            </a:r>
            <a:r>
              <a:rPr lang="ru-RU" i="1" dirty="0" smtClean="0"/>
              <a:t>Проживая </a:t>
            </a:r>
            <a:r>
              <a:rPr lang="ru-RU" i="1" dirty="0" smtClean="0"/>
              <a:t>в Петербурге и Москве, Кустодиев часто наезжал в живописные уголки русской провинции, прежде всего в города и села Верхней Волги, где кистью художника рождались знаменитые образы русского традиционного быта </a:t>
            </a:r>
            <a:r>
              <a:rPr lang="ru-RU" i="1" dirty="0" smtClean="0"/>
              <a:t>и </a:t>
            </a:r>
            <a:r>
              <a:rPr lang="ru-RU" i="1" dirty="0" smtClean="0"/>
              <a:t>красочные народные </a:t>
            </a:r>
            <a:r>
              <a:rPr lang="ru-RU" i="1" dirty="0" smtClean="0"/>
              <a:t>типажи. </a:t>
            </a:r>
            <a:r>
              <a:rPr lang="ru-RU" i="1" dirty="0" smtClean="0"/>
              <a:t>Эти серии и близкие им </a:t>
            </a:r>
            <a:r>
              <a:rPr lang="ru-RU" i="1" dirty="0" smtClean="0"/>
              <a:t>полотна </a:t>
            </a:r>
            <a:r>
              <a:rPr lang="ru-RU" i="1" dirty="0" smtClean="0"/>
              <a:t>подобны красочным снам о старой России. Революцию Кустодиев воспринял карнавально, в духе народного лубка</a:t>
            </a:r>
            <a:r>
              <a:rPr lang="ru-RU" i="1" dirty="0" smtClean="0"/>
              <a:t>.</a:t>
            </a:r>
          </a:p>
          <a:p>
            <a:pPr>
              <a:buNone/>
            </a:pPr>
            <a:r>
              <a:rPr lang="ru-RU" i="1" dirty="0" smtClean="0"/>
              <a:t>Хотя в 1916 году паралич приковал художника к инвалидному креслу, Кустодиев продолжал активно работать в разных видах искусства, продолжая свои популярные «волжские» серии. После революции Кустодиев создал лучшие свои вещи в сфере книжной </a:t>
            </a:r>
            <a:r>
              <a:rPr lang="ru-RU" i="1" dirty="0" smtClean="0"/>
              <a:t>иллюстрации </a:t>
            </a:r>
            <a:r>
              <a:rPr lang="ru-RU" i="1" dirty="0" smtClean="0"/>
              <a:t>и </a:t>
            </a:r>
            <a:r>
              <a:rPr lang="ru-RU" i="1" dirty="0" smtClean="0"/>
              <a:t>сценографии. </a:t>
            </a:r>
            <a:r>
              <a:rPr lang="ru-RU" i="1" dirty="0" smtClean="0"/>
              <a:t>Умер Борис Михайлович Кустодиев в Ленинграде 26 мая 1927 года.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52736"/>
            <a:ext cx="9144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Русская </a:t>
            </a:r>
            <a:r>
              <a:rPr lang="ru-RU" sz="72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живопись,</a:t>
            </a:r>
            <a:endParaRPr lang="ru-RU" sz="72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72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Творчество, искусство, </a:t>
            </a:r>
            <a:r>
              <a:rPr lang="ru-RU" sz="7200" b="1" i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/>
              </a:rPr>
              <a:t>картины </a:t>
            </a:r>
            <a:r>
              <a:rPr lang="ru-RU" sz="7200" b="1" i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/>
              </a:rPr>
              <a:t>русских художников</a:t>
            </a:r>
            <a:endParaRPr lang="ru-RU" sz="7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491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hlinkClick r:id="rId2" tooltip="Кустодиев Портрет Ренэ Нотгафт"/>
              </a:rPr>
              <a:t>Портрет </a:t>
            </a:r>
            <a:r>
              <a:rPr lang="ru-RU" dirty="0" err="1" smtClean="0">
                <a:hlinkClick r:id="rId2" tooltip="Кустодиев Портрет Ренэ Нотгафт"/>
              </a:rPr>
              <a:t>Ренэ</a:t>
            </a:r>
            <a:r>
              <a:rPr lang="ru-RU" dirty="0" smtClean="0">
                <a:hlinkClick r:id="rId2" tooltip="Кустодиев Портрет Ренэ Нотгафт"/>
              </a:rPr>
              <a:t> </a:t>
            </a:r>
            <a:r>
              <a:rPr lang="ru-RU" dirty="0" err="1" smtClean="0">
                <a:hlinkClick r:id="rId2" tooltip="Кустодиев Портрет Ренэ Нотгафт"/>
              </a:rPr>
              <a:t>Нотгафт</a:t>
            </a:r>
            <a:r>
              <a:rPr lang="ru-RU" dirty="0" smtClean="0"/>
              <a:t>, 1914</a:t>
            </a:r>
            <a:br>
              <a:rPr lang="ru-RU" dirty="0" smtClean="0"/>
            </a:br>
            <a:r>
              <a:rPr lang="ru-RU" dirty="0" smtClean="0"/>
              <a:t>Русский Музей, Санкт-Петербург</a:t>
            </a:r>
            <a:endParaRPr lang="ru-RU" dirty="0"/>
          </a:p>
        </p:txBody>
      </p:sp>
      <p:pic>
        <p:nvPicPr>
          <p:cNvPr id="29698" name="Picture 2" descr="Кустодиев Портрет Ренэ Нотгаф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3419872" cy="28083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660232" y="0"/>
            <a:ext cx="1709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hlinkClick r:id="rId4" tooltip="Кустодиев Русская Венера"/>
              </a:rPr>
              <a:t>Русская Венера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1925-1926</a:t>
            </a:r>
            <a:endParaRPr lang="ru-RU" dirty="0"/>
          </a:p>
        </p:txBody>
      </p:sp>
      <p:pic>
        <p:nvPicPr>
          <p:cNvPr id="29700" name="Picture 4" descr="Кустодиев Русская Венер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620688"/>
            <a:ext cx="3419872" cy="27214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645024"/>
            <a:ext cx="3006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hlinkClick r:id="rId6" tooltip="Кустодиев Портрет Федора Шаляпина"/>
              </a:rPr>
              <a:t>Портрет Федора Шаляпина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1922, Русский Музей</a:t>
            </a:r>
            <a:endParaRPr lang="ru-RU" dirty="0"/>
          </a:p>
        </p:txBody>
      </p:sp>
      <p:pic>
        <p:nvPicPr>
          <p:cNvPr id="29702" name="Picture 6" descr="Кустодиев Портрет Федора Шаляпин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21088"/>
            <a:ext cx="3491880" cy="26369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300192" y="3645024"/>
            <a:ext cx="2358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hlinkClick r:id="rId8" tooltip="Кустодиев Зима"/>
              </a:rPr>
              <a:t>Зима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1919, Русский Музей</a:t>
            </a:r>
            <a:endParaRPr lang="ru-RU" dirty="0"/>
          </a:p>
        </p:txBody>
      </p:sp>
      <p:pic>
        <p:nvPicPr>
          <p:cNvPr id="29704" name="Picture 8" descr="Кустодиев Зим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4293096"/>
            <a:ext cx="3491880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/>
              <a:t> С конца 20-х годов в России утверждается принцип социалистического реализма. Идейность становится главной определяющей силой в художественном </a:t>
            </a:r>
            <a:r>
              <a:rPr lang="ru-RU" sz="2000" i="1" dirty="0" smtClean="0"/>
              <a:t>творчестве. </a:t>
            </a:r>
            <a:r>
              <a:rPr lang="ru-RU" sz="2000" i="1" dirty="0" smtClean="0"/>
              <a:t>Несмотря на сильное влияние идеологии создавались настоящие произведения искусства мирового уровня. Творчество пейзажистов С.В. Герасимова, В.Н. Бакшеева, А.А. </a:t>
            </a:r>
            <a:r>
              <a:rPr lang="ru-RU" sz="2000" i="1" dirty="0" err="1" smtClean="0"/>
              <a:t>Пластова</a:t>
            </a:r>
            <a:r>
              <a:rPr lang="ru-RU" sz="2000" i="1" dirty="0" smtClean="0"/>
              <a:t>, творчество П.Д. </a:t>
            </a:r>
            <a:r>
              <a:rPr lang="ru-RU" sz="2000" i="1" dirty="0" err="1" smtClean="0"/>
              <a:t>Корина</a:t>
            </a:r>
            <a:r>
              <a:rPr lang="ru-RU" sz="2000" i="1" dirty="0" smtClean="0"/>
              <a:t>, А.Н. </a:t>
            </a:r>
            <a:r>
              <a:rPr lang="ru-RU" sz="2000" i="1" dirty="0" err="1" smtClean="0"/>
              <a:t>Остроумомой-Лебедевой</a:t>
            </a:r>
            <a:r>
              <a:rPr lang="ru-RU" sz="2000" i="1" dirty="0" smtClean="0"/>
              <a:t>, И. Глазунова, К. Васильева, А. Шилова, А. </a:t>
            </a:r>
            <a:r>
              <a:rPr lang="ru-RU" sz="2000" i="1" dirty="0" err="1" smtClean="0"/>
              <a:t>Исачева</a:t>
            </a:r>
            <a:r>
              <a:rPr lang="ru-RU" sz="2000" i="1" dirty="0" smtClean="0"/>
              <a:t> - убедительное тому доказательство. С 1960-х годов наступает возрождение русского авангарда. </a:t>
            </a:r>
            <a:r>
              <a:rPr lang="ru-RU" sz="2000" i="1" dirty="0" smtClean="0"/>
              <a:t>В </a:t>
            </a:r>
            <a:r>
              <a:rPr lang="ru-RU" sz="2000" i="1" dirty="0" smtClean="0"/>
              <a:t>1970-1980-х годах получило признание творчество советских художников - Р. </a:t>
            </a:r>
            <a:r>
              <a:rPr lang="ru-RU" sz="2000" i="1" dirty="0" err="1" smtClean="0"/>
              <a:t>Бичунаса</a:t>
            </a:r>
            <a:r>
              <a:rPr lang="ru-RU" sz="2000" i="1" dirty="0" smtClean="0"/>
              <a:t>, Р. </a:t>
            </a:r>
            <a:r>
              <a:rPr lang="ru-RU" sz="2000" i="1" dirty="0" err="1" smtClean="0"/>
              <a:t>Тордия</a:t>
            </a:r>
            <a:r>
              <a:rPr lang="ru-RU" sz="2000" i="1" dirty="0" smtClean="0"/>
              <a:t>, Д. </a:t>
            </a:r>
            <a:r>
              <a:rPr lang="ru-RU" sz="2000" i="1" dirty="0" err="1" smtClean="0"/>
              <a:t>Жилинского</a:t>
            </a:r>
            <a:r>
              <a:rPr lang="ru-RU" sz="2000" i="1" dirty="0" smtClean="0"/>
              <a:t>, А. Зверева, Э. Штейнберга, М. </a:t>
            </a:r>
            <a:r>
              <a:rPr lang="ru-RU" sz="2000" i="1" dirty="0" err="1" smtClean="0"/>
              <a:t>Ромадина</a:t>
            </a:r>
            <a:r>
              <a:rPr lang="ru-RU" sz="2000" i="1" dirty="0" smtClean="0"/>
              <a:t>, М. </a:t>
            </a:r>
            <a:r>
              <a:rPr lang="ru-RU" sz="2000" i="1" dirty="0" err="1" smtClean="0"/>
              <a:t>Лейса</a:t>
            </a:r>
            <a:r>
              <a:rPr lang="ru-RU" sz="2000" i="1" dirty="0" smtClean="0"/>
              <a:t>, В. Калинина и других представителей не только "официально разрешенного искусства". Русский постмодернизм 90-х ХХ века - пример творчества группы </a:t>
            </a:r>
            <a:r>
              <a:rPr lang="ru-RU" sz="2000" i="1" dirty="0" smtClean="0"/>
              <a:t>«СВОИ». </a:t>
            </a:r>
            <a:r>
              <a:rPr lang="ru-RU" sz="2000" i="1" dirty="0" smtClean="0"/>
              <a:t>Сам факт объединения разноплановых художников в единый живой организм, не ограниченный концептуальными или стилевыми рамками, наиболее точно соответствует основному принципу постмодернизма о параллелизме и равнозначности художественных тенденций.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44824"/>
            <a:ext cx="849995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внимание)))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Во второй половине ХVIII века в русском искусстве формируется стиль классицизм, для которого характерны строгость рисунка, следование в композиции определенным правилам, условность колорита, использование сюжетов из Библии, античной истории и мифологии. Своеобразие русского классицизма заключалось в том, что его мастера обращались не только к античности, но и к родной истории, что они стремились к простоте, естественности и человечности. Классицизм как направление в русской художественной культуре безраздельно утвердился в конце XVIII - начале XIX веков. Этот период в русской истории живописи обыкновенно именуют высоким классицизмом.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Айвазовский Иван</a:t>
            </a:r>
            <a:endParaRPr lang="ru-RU" i="1" dirty="0"/>
          </a:p>
        </p:txBody>
      </p:sp>
      <p:pic>
        <p:nvPicPr>
          <p:cNvPr id="13314" name="Picture 2" descr="Иван Айвазовский Автопортр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2051720" cy="2736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501008"/>
            <a:ext cx="1577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Брюллов Карл</a:t>
            </a:r>
            <a:endParaRPr lang="ru-RU" i="1" dirty="0"/>
          </a:p>
        </p:txBody>
      </p:sp>
      <p:pic>
        <p:nvPicPr>
          <p:cNvPr id="13316" name="Picture 4" descr="Брюллов Автопортр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2051720" cy="285293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47864" y="0"/>
            <a:ext cx="2658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/>
              <a:t>Богаевский</a:t>
            </a:r>
            <a:r>
              <a:rPr lang="ru-RU" i="1" dirty="0" smtClean="0"/>
              <a:t> Константин</a:t>
            </a:r>
            <a:endParaRPr lang="ru-RU" i="1" dirty="0"/>
          </a:p>
        </p:txBody>
      </p:sp>
      <p:pic>
        <p:nvPicPr>
          <p:cNvPr id="13318" name="Picture 6" descr="Константин Богаевский Портр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76672"/>
            <a:ext cx="2160240" cy="28083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07904" y="3429000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Васнецов Виктор</a:t>
            </a:r>
            <a:endParaRPr lang="ru-RU" i="1" dirty="0"/>
          </a:p>
        </p:txBody>
      </p:sp>
      <p:pic>
        <p:nvPicPr>
          <p:cNvPr id="13320" name="Picture 8" descr="Васнецов Виктор Портр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005064"/>
            <a:ext cx="2304256" cy="285293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992192" y="0"/>
            <a:ext cx="2151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Верещагин Василий</a:t>
            </a:r>
            <a:endParaRPr lang="ru-RU" i="1" dirty="0"/>
          </a:p>
        </p:txBody>
      </p:sp>
      <p:pic>
        <p:nvPicPr>
          <p:cNvPr id="13322" name="Picture 10" descr="Верещагин Портр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04664"/>
            <a:ext cx="2123728" cy="288032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171152" y="3429000"/>
            <a:ext cx="1972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/>
              <a:t>Исачев</a:t>
            </a:r>
            <a:r>
              <a:rPr lang="ru-RU" i="1" dirty="0" smtClean="0"/>
              <a:t> Александр</a:t>
            </a:r>
            <a:endParaRPr lang="ru-RU" i="1" dirty="0"/>
          </a:p>
        </p:txBody>
      </p:sp>
      <p:pic>
        <p:nvPicPr>
          <p:cNvPr id="13324" name="Picture 12" descr="Александр Исачев Автопортре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005065"/>
            <a:ext cx="2195736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894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Кустодиев Борис</a:t>
            </a:r>
            <a:endParaRPr lang="ru-RU" i="1" dirty="0"/>
          </a:p>
        </p:txBody>
      </p:sp>
      <p:pic>
        <p:nvPicPr>
          <p:cNvPr id="32770" name="Picture 2" descr="Кустодиев Портр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1979712" cy="25922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236296" y="0"/>
            <a:ext cx="1305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Репин Илья</a:t>
            </a:r>
            <a:endParaRPr lang="ru-RU" i="1" dirty="0"/>
          </a:p>
        </p:txBody>
      </p:sp>
      <p:pic>
        <p:nvPicPr>
          <p:cNvPr id="32772" name="Picture 4" descr="Репин Автопортр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7736" y="332657"/>
            <a:ext cx="2376264" cy="2592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03848" y="0"/>
            <a:ext cx="1637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Рерих Николай</a:t>
            </a:r>
            <a:endParaRPr lang="ru-RU" i="1" dirty="0"/>
          </a:p>
        </p:txBody>
      </p:sp>
      <p:pic>
        <p:nvPicPr>
          <p:cNvPr id="32774" name="Picture 6" descr="Рерих Портр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76672"/>
            <a:ext cx="2448272" cy="248791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43608" y="3501008"/>
            <a:ext cx="183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Серов Валентин</a:t>
            </a:r>
            <a:endParaRPr lang="ru-RU" i="1" dirty="0"/>
          </a:p>
        </p:txBody>
      </p:sp>
      <p:pic>
        <p:nvPicPr>
          <p:cNvPr id="32776" name="Picture 8" descr="Валентин Серов Автопортр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933056"/>
            <a:ext cx="2188890" cy="29249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364088" y="3501008"/>
            <a:ext cx="1758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Федотов Павел</a:t>
            </a:r>
            <a:endParaRPr lang="ru-RU" i="1" dirty="0"/>
          </a:p>
        </p:txBody>
      </p:sp>
      <p:pic>
        <p:nvPicPr>
          <p:cNvPr id="32780" name="Picture 12" descr="Федотов Павел Андреевич Портр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861049"/>
            <a:ext cx="2736304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d/d7/Aivazovsky_portrait_by_Tyra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8060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0"/>
            <a:ext cx="8028384" cy="6858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3800" b="1" dirty="0" smtClean="0"/>
              <a:t>Айвазовский </a:t>
            </a:r>
            <a:r>
              <a:rPr lang="ru-RU" sz="3800" b="1" dirty="0"/>
              <a:t>Иван </a:t>
            </a:r>
            <a:r>
              <a:rPr lang="ru-RU" sz="3800" b="1" dirty="0" smtClean="0"/>
              <a:t>Константинович </a:t>
            </a:r>
            <a:r>
              <a:rPr lang="ru-RU" sz="3800" i="1" dirty="0" smtClean="0"/>
              <a:t>(1817–1900), </a:t>
            </a:r>
            <a:r>
              <a:rPr lang="ru-RU" sz="3800" i="1" dirty="0"/>
              <a:t>русский художник. Родился в Феодосии 17 </a:t>
            </a:r>
            <a:r>
              <a:rPr lang="ru-RU" sz="3800" i="1" dirty="0" smtClean="0"/>
              <a:t>июля </a:t>
            </a:r>
            <a:r>
              <a:rPr lang="ru-RU" sz="3800" i="1" dirty="0"/>
              <a:t>1817 в семье армянского предпринимателя. Учился в петербургской Академии художеств у </a:t>
            </a:r>
            <a:r>
              <a:rPr lang="ru-RU" sz="3800" i="1" dirty="0" smtClean="0"/>
              <a:t>М.Н.Воробьева. </a:t>
            </a:r>
            <a:r>
              <a:rPr lang="ru-RU" sz="3800" i="1" dirty="0"/>
              <a:t>Работал в Крыму, Италии, посетил также Францию, Англию и ряд других стран. Любил </a:t>
            </a:r>
            <a:r>
              <a:rPr lang="ru-RU" sz="3800" i="1" dirty="0" smtClean="0"/>
              <a:t>путешествовать.</a:t>
            </a:r>
            <a:r>
              <a:rPr lang="ru-RU" sz="3800" i="1" dirty="0"/>
              <a:t> Избавляясь от слишком резких контрастов классицистической композиции, Айвазовский со временем добивается подлинной живописной свободы. </a:t>
            </a:r>
            <a:r>
              <a:rPr lang="ru-RU" sz="3800" i="1" dirty="0" smtClean="0"/>
              <a:t>Живописец </a:t>
            </a:r>
            <a:r>
              <a:rPr lang="ru-RU" sz="3800" i="1" dirty="0"/>
              <a:t>Главного морского </a:t>
            </a:r>
            <a:r>
              <a:rPr lang="ru-RU" sz="3800" i="1" dirty="0" smtClean="0"/>
              <a:t>штаба, </a:t>
            </a:r>
            <a:r>
              <a:rPr lang="ru-RU" sz="3800" i="1" dirty="0"/>
              <a:t>Айвазовский принимает участие в ряде военных </a:t>
            </a:r>
            <a:r>
              <a:rPr lang="ru-RU" sz="3800" i="1" dirty="0" smtClean="0"/>
              <a:t>кампаний, </a:t>
            </a:r>
            <a:r>
              <a:rPr lang="ru-RU" sz="3800" i="1" dirty="0"/>
              <a:t>создав немало патетических батальных </a:t>
            </a:r>
            <a:r>
              <a:rPr lang="ru-RU" sz="3800" i="1" dirty="0" smtClean="0"/>
              <a:t>полотен. </a:t>
            </a:r>
            <a:r>
              <a:rPr lang="ru-RU" sz="3800" i="1" dirty="0"/>
              <a:t>Хотя он исполнил немало «чисто земных» пейзажей, среди которых выделяются украинские и кавказские виды, именно море обычно предстает у него универсальной основой природы и истории, особенно в сюжетах с сотворением мира и </a:t>
            </a:r>
            <a:r>
              <a:rPr lang="ru-RU" sz="3800" i="1" dirty="0" smtClean="0"/>
              <a:t>потопом. Айвазовский </a:t>
            </a:r>
            <a:r>
              <a:rPr lang="ru-RU" sz="3800" i="1" dirty="0"/>
              <a:t>накопил большое состояние и известен также как щедрый благотворитель: в Феодосии на его средства были выстроены здания археологического музея, проведены работы по </a:t>
            </a:r>
            <a:r>
              <a:rPr lang="ru-RU" sz="3800" i="1" dirty="0" err="1"/>
              <a:t>градоустройству</a:t>
            </a:r>
            <a:r>
              <a:rPr lang="ru-RU" sz="3800" i="1" dirty="0"/>
              <a:t>, постройке порта и железной дороги.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726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chemeClr val="bg2">
                    <a:lumMod val="10000"/>
                  </a:schemeClr>
                </a:solidFill>
                <a:hlinkClick r:id="rId2"/>
              </a:rPr>
              <a:t>"Портрет жены художника Анны </a:t>
            </a:r>
            <a:r>
              <a:rPr lang="ru-RU" u="sng" dirty="0" err="1">
                <a:solidFill>
                  <a:schemeClr val="bg2">
                    <a:lumMod val="10000"/>
                  </a:schemeClr>
                </a:solidFill>
                <a:hlinkClick r:id="rId2"/>
              </a:rPr>
              <a:t>Бурназян</a:t>
            </a:r>
            <a:r>
              <a:rPr lang="ru-RU" u="sng" dirty="0">
                <a:solidFill>
                  <a:schemeClr val="bg2">
                    <a:lumMod val="10000"/>
                  </a:schemeClr>
                </a:solidFill>
                <a:hlinkClick r:id="rId2"/>
              </a:rPr>
              <a:t>"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 1882</a:t>
            </a:r>
          </a:p>
        </p:txBody>
      </p:sp>
      <p:pic>
        <p:nvPicPr>
          <p:cNvPr id="20482" name="Picture 2" descr="Иван Айвазовский Портрет жены художника Анны Бурназя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3275856" cy="27363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789040"/>
            <a:ext cx="2735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 tooltip="Иван Айвазовский Ледяные горы"/>
              </a:rPr>
              <a:t>"Ледяные горы"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1870</a:t>
            </a:r>
          </a:p>
        </p:txBody>
      </p:sp>
      <p:pic>
        <p:nvPicPr>
          <p:cNvPr id="20484" name="Picture 4" descr="Иван Айвазовский Ледяные гор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37112"/>
            <a:ext cx="3563888" cy="24208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084168" y="0"/>
            <a:ext cx="243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6" tooltip="Иван Айвазовский Всемирный потоп"/>
              </a:rPr>
              <a:t>"Всемирный потоп"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1864</a:t>
            </a:r>
          </a:p>
        </p:txBody>
      </p:sp>
      <p:pic>
        <p:nvPicPr>
          <p:cNvPr id="20486" name="Picture 6" descr="Иван Айвазовский Всемирный потоп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764704"/>
            <a:ext cx="3707904" cy="266429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940152" y="3717032"/>
            <a:ext cx="2646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8" tooltip="Иван Айвазовский Неаполитанский залив"/>
              </a:rPr>
              <a:t>"Неаполитанский залив"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1841</a:t>
            </a:r>
          </a:p>
        </p:txBody>
      </p:sp>
      <p:pic>
        <p:nvPicPr>
          <p:cNvPr id="20488" name="Picture 8" descr="Иван Айвазовский Неаполитанский залив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4365104"/>
            <a:ext cx="3779912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Фотограф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9127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908</Words>
  <Application>Microsoft Office PowerPoint</Application>
  <PresentationFormat>Экран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живопись</dc:title>
  <dc:creator>Оля</dc:creator>
  <cp:lastModifiedBy>Оля</cp:lastModifiedBy>
  <cp:revision>17</cp:revision>
  <dcterms:created xsi:type="dcterms:W3CDTF">2013-10-15T13:25:45Z</dcterms:created>
  <dcterms:modified xsi:type="dcterms:W3CDTF">2013-10-16T14:49:27Z</dcterms:modified>
</cp:coreProperties>
</file>