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D4B153-2836-4B85-B869-A4EC312A76D7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C6BEDC-8FE1-4C29-B55D-0CDA43E43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BB69-B898-44F2-8776-F650ECC8DA22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8A06-65A5-4916-B8F1-CCD71426B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FE57-1786-4BC3-8F96-134DC7060A91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B50CF-B4E5-496A-B347-3C57914D6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A517-F952-40D6-BDD5-8BD74FA9C9E0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44FA-9704-41FD-8B48-9B9B525F0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6080-3A63-4E1F-92E8-09366FE8AC5B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EEBE76-F991-4E75-81EF-5E437D604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DD4923-D545-4DE2-B4BD-3B23A82DCBCA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0668C4-5FF6-4F24-B1E9-676387B9B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781E64-5D09-47F3-9D8E-70910A508929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8D7438-61F7-4649-9EE8-7D6E0AC17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31866-0849-45D4-9C39-46EE114786F8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7B3B-8BFC-49A3-B805-C9802B239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1E6F-A486-40B9-AD57-3EFB295E62EF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740FF0-CD47-4A20-83C7-3853110FA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D5D6-970B-4E6E-9DA7-DBDE46B1F14F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7EBBC-6B1C-4ECD-BD70-DF8ADC9D2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2686A5-A4E6-4A60-A592-8A89965055AE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8240F5F-6189-4427-B2F4-C4E376C81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7B4FAE3-0030-4CE3-BB9B-4B340967963E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C5FD3B0-BEB8-4FEB-ABB4-6795E1E8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10" r:id="rId4"/>
    <p:sldLayoutId id="2147483711" r:id="rId5"/>
    <p:sldLayoutId id="2147483706" r:id="rId6"/>
    <p:sldLayoutId id="2147483712" r:id="rId7"/>
    <p:sldLayoutId id="2147483705" r:id="rId8"/>
    <p:sldLayoutId id="2147483713" r:id="rId9"/>
    <p:sldLayoutId id="2147483704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6%D1%96%D0%BD%D0%BD%D1%96_%D0%BF%D0%B0%D0%BF%D0%B5%D1%80%D0%B8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uk.wikipedia.org/wiki/%D0%A0%D0%B8%D0%BD%D0%BE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uk.wikipedia.org/wiki/%D0%91%D1%96%D1%80%D0%B6%D0%BE%D0%B2%D0%B8%D0%B9_%D0%BA%D1%83%D1%80%D1%81" TargetMode="External"/><Relationship Id="rId4" Type="http://schemas.openxmlformats.org/officeDocument/2006/relationships/hyperlink" Target="http://uk.wikipedia.org/wiki/%D0%90%D0%BA%D1%86%D1%96%D0%BE%D0%BD%D0%B5%D1%80%D0%BD%D0%B5_%D1%82%D0%BE%D0%B2%D0%B0%D1%80%D0%B8%D1%81%D1%82%D0%B2%D0%B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0%BE%D0%BA%D1%96%D0%B9%D1%81%D1%8C%D0%BA%D0%B0_%D1%84%D0%BE%D0%BD%D0%B4%D0%BE%D0%B2%D0%B0_%D0%B1%D1%96%D1%80%D0%B6%D0%B0" TargetMode="External"/><Relationship Id="rId3" Type="http://schemas.openxmlformats.org/officeDocument/2006/relationships/hyperlink" Target="http://uk.wikipedia.org/wiki/%D0%9E%D0%B1%D0%BB%D1%96%D0%B3%D0%B0%D1%86%D1%96%D1%8F" TargetMode="External"/><Relationship Id="rId7" Type="http://schemas.openxmlformats.org/officeDocument/2006/relationships/hyperlink" Target="http://uk.wikipedia.org/wiki/%D0%9B%D0%BE%D0%BD%D0%B4%D0%BE%D0%BD%D1%81%D1%8C%D0%BA%D0%B0_%D1%84%D0%BE%D0%BD%D0%B4%D0%BE%D0%B2%D0%B0_%D0%B1%D1%96%D1%80%D0%B6%D0%B0" TargetMode="External"/><Relationship Id="rId2" Type="http://schemas.openxmlformats.org/officeDocument/2006/relationships/hyperlink" Target="http://uk.wikipedia.org/wiki/%D0%90%D0%BA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1%8C%D1%8E-%D0%99%D0%BE%D1%80%D0%BA%D1%81%D1%8C%D0%BA%D0%B0_%D1%84%D0%BE%D0%BD%D0%B4%D0%BE%D0%B2%D0%B0_%D0%B1%D1%96%D1%80%D0%B6%D0%B0" TargetMode="External"/><Relationship Id="rId5" Type="http://schemas.openxmlformats.org/officeDocument/2006/relationships/hyperlink" Target="http://uk.wikipedia.org/wiki/%D0%95%D0%BC%D1%96%D1%82%D0%B5%D0%BD%D1%82_%D1%86%D1%96%D0%BD%D0%BD%D0%B8%D1%85_%D0%BF%D0%B0%D0%BF%D0%B5%D1%80%D1%96%D0%B2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uk.wikipedia.org/wiki/%D0%9B%D1%96%D1%81%D1%82%D0%B8%D0%BD%D0%B3_%D1%86%D1%96%D0%BD%D0%BD%D0%B8%D1%85_%D0%BF%D0%B0%D0%BF%D0%B5%D1%80%D1%96%D0%B2" TargetMode="Externa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k.wikipedia.org/wiki/%D0%97%D0%B0%D0%BA%D1%80%D0%B8%D1%82%D0%B5_%D0%B0%D0%BA%D1%86%D1%96%D0%BE%D0%BD%D0%B5%D1%80%D0%BD%D0%B5_%D1%82%D0%BE%D0%B2%D0%B0%D1%80%D0%B8%D1%81%D1%82%D0%B2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80%D0%BE%D0%BC%D0%B8%D1%81%D0%BB%D0%BE%D0%B2%D0%B8%D0%B9_%D1%96%D0%BD%D0%B4%D0%B5%D0%BA%D1%81_%D0%94%D0%BE%D1%83-%D0%94%D0%B6%D0%BE%D0%BD%D1%81%D0%B0" TargetMode="External"/><Relationship Id="rId2" Type="http://schemas.openxmlformats.org/officeDocument/2006/relationships/hyperlink" Target="http://uk.wikipedia.org/wiki/%D0%91%D1%96%D1%80%D0%B6%D0%BE%D0%B2%D0%B8%D0%B9_%D1%96%D0%BD%D0%B4%D0%B5%D0%BA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uk.wikipedia.org/wiki/%D0%AE%D1%80%D0%B8%D0%B4%D0%B8%D1%87%D0%BD%D0%B0_%D0%BE%D1%81%D0%BE%D0%B1%D0%B0" TargetMode="External"/><Relationship Id="rId7" Type="http://schemas.openxmlformats.org/officeDocument/2006/relationships/hyperlink" Target="http://uk.wikipedia.org/wiki/%D0%A3%D0%BA%D1%80%D0%B0%D1%97%D0%BD%D1%81%D1%8C%D0%BA%D0%B0_%D0%91%D1%96%D1%80%D0%B6%D0%B0" TargetMode="External"/><Relationship Id="rId2" Type="http://schemas.openxmlformats.org/officeDocument/2006/relationships/hyperlink" Target="http://uk.wikipedia.org/wiki/%D0%A2%D0%BE%D1%80%D0%B3%D0%BE%D0%B2%D0%B5%D1%86%D1%8C_%D1%86%D1%96%D0%BD%D0%BD%D0%B8%D0%BC%D0%B8_%D0%BF%D0%B0%D0%BF%D0%B5%D1%80%D0%B0%D0%BC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E%D0%BD%D0%B4%D0%BE%D0%B2%D0%B0_%D0%91%D1%96%D1%80%D0%B6%D0%B0_%D0%9F%D0%B5%D1%80%D1%81%D0%BF%D0%B5%D0%BA%D1%82%D0%B8%D0%B2%D0%B0" TargetMode="External"/><Relationship Id="rId5" Type="http://schemas.openxmlformats.org/officeDocument/2006/relationships/hyperlink" Target="http://uk.wikipedia.org/wiki/%D0%A4%D0%BE%D0%BD%D0%B4%D0%BE%D0%B2%D0%B0_%D0%91%D1%96%D1%80%D0%B6%D0%B0_%D0%9F%D0%A4%D0%A2%D0%A1" TargetMode="External"/><Relationship Id="rId4" Type="http://schemas.openxmlformats.org/officeDocument/2006/relationships/hyperlink" Target="http://uk.wikipedia.org/w/index.php?title=%D0%94%D1%80%D0%B5%D0%B6%D0%B0%D0%B2%D0%BD%D0%B0_%D1%80%D0%B5%D1%94%D1%81%D1%82%D1%80%D0%B0%D1%86%D1%96%D1%8F_%D1%8E%D1%80%D0%B8%D0%B4%D0%B8%D1%87%D0%BD%D0%B8%D1%85_%D0%BE%D1%81%D1%96%D0%B1&amp;action=edit&amp;redlink=1" TargetMode="Externa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38" y="4071938"/>
            <a:ext cx="6477000" cy="1828800"/>
          </a:xfrm>
        </p:spPr>
        <p:txBody>
          <a:bodyPr>
            <a:normAutofit/>
          </a:bodyPr>
          <a:lstStyle/>
          <a:p>
            <a:r>
              <a:rPr lang="ru-RU" cap="none" smtClean="0"/>
              <a:t>ПРЕЗЕНТАЦІЯ НА ТЕМУ:«ФОНДОВІ БІРЖІ»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uk-UA" dirty="0" smtClean="0"/>
              <a:t>Підготувала учениця 11 класу</a:t>
            </a:r>
            <a:br>
              <a:rPr lang="uk-UA" dirty="0" smtClean="0"/>
            </a:br>
            <a:r>
              <a:rPr lang="uk-UA" dirty="0" smtClean="0"/>
              <a:t>Ніколаєнко Анна</a:t>
            </a:r>
            <a:endParaRPr lang="ru-RU" dirty="0"/>
          </a:p>
        </p:txBody>
      </p:sp>
      <p:pic>
        <p:nvPicPr>
          <p:cNvPr id="13315" name="Picture 2" descr="C:\Users\Фиеста\Desktop\98349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214313"/>
            <a:ext cx="2438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Users\Фиеста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643063"/>
            <a:ext cx="2076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Users\Фиеста\Desktop\birja_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71500"/>
            <a:ext cx="22923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C:\Users\Фиеста\Desktop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2143125"/>
            <a:ext cx="2663825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C:\Users\Фиеста\Desktop\12663995107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892175"/>
            <a:ext cx="21018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Фиеста\Desktop\41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400050"/>
            <a:ext cx="2228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Фиеста\Desktop\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500188"/>
            <a:ext cx="21574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Фиеста\Desktop\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85750"/>
            <a:ext cx="2762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Фиеста\Desktop\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2143125"/>
            <a:ext cx="2762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Users\Фиеста\Desktop\wallstreetdive_rtr_slid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2857500"/>
            <a:ext cx="2667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C:\Users\Фиеста\Desktop\IMG_82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071938"/>
            <a:ext cx="29559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C:\Users\Фиеста\Desktop\2131058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500" y="4464050"/>
            <a:ext cx="2928938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uk-UA" smtClean="0"/>
              <a:t>Зміст:</a:t>
            </a:r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mtClean="0"/>
              <a:t>    - біржа;</a:t>
            </a:r>
          </a:p>
          <a:p>
            <a:pPr>
              <a:buFont typeface="Wingdings" pitchFamily="2" charset="2"/>
              <a:buNone/>
            </a:pPr>
            <a:r>
              <a:rPr lang="uk-UA" smtClean="0"/>
              <a:t>    -</a:t>
            </a:r>
            <a:r>
              <a:rPr lang="ru-RU" smtClean="0"/>
              <a:t> види цінних паперів на біржі;</a:t>
            </a:r>
            <a:br>
              <a:rPr lang="ru-RU" smtClean="0"/>
            </a:br>
            <a:r>
              <a:rPr lang="ru-RU" smtClean="0"/>
              <a:t>- організація біржі;</a:t>
            </a:r>
            <a:br>
              <a:rPr lang="ru-RU" smtClean="0"/>
            </a:br>
            <a:r>
              <a:rPr lang="ru-RU" smtClean="0"/>
              <a:t>- учасники біржі;</a:t>
            </a:r>
            <a:br>
              <a:rPr lang="ru-RU" smtClean="0"/>
            </a:br>
            <a:r>
              <a:rPr lang="ru-RU" smtClean="0"/>
              <a:t>- укладання договорів;</a:t>
            </a:r>
            <a:br>
              <a:rPr lang="ru-RU" smtClean="0"/>
            </a:br>
            <a:r>
              <a:rPr lang="ru-RU" smtClean="0"/>
              <a:t>- біржова ціна;</a:t>
            </a:r>
            <a:br>
              <a:rPr lang="ru-RU" smtClean="0"/>
            </a:br>
            <a:r>
              <a:rPr lang="ru-RU" smtClean="0"/>
              <a:t>- фондові біржі України.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4339" name="Picture 2" descr="C:\Users\Фиеста\Desktop\1363277652_678679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643188"/>
            <a:ext cx="2703512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Фиеста\Desktop\7708ce7102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357688"/>
            <a:ext cx="28305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uk-UA" smtClean="0"/>
              <a:t>Біржа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4214813" cy="4972050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vi-VN" b="1" dirty="0" smtClean="0"/>
              <a:t>Фо́ндова бі́ржа</a:t>
            </a:r>
            <a:r>
              <a:rPr lang="vi-VN" dirty="0" smtClean="0"/>
              <a:t> — організаційно оформлений, постійно діючий </a:t>
            </a:r>
            <a:r>
              <a:rPr lang="vi-VN" dirty="0" smtClean="0">
                <a:hlinkClick r:id="rId2" tooltip="Ринок"/>
              </a:rPr>
              <a:t>ринок</a:t>
            </a:r>
            <a:r>
              <a:rPr lang="vi-VN" dirty="0" smtClean="0"/>
              <a:t>, на якому здійснюється торгівля </a:t>
            </a:r>
            <a:r>
              <a:rPr lang="vi-VN" dirty="0" smtClean="0">
                <a:hlinkClick r:id="rId3" tooltip="Цінні папери"/>
              </a:rPr>
              <a:t>цінними паперами</a:t>
            </a:r>
            <a:r>
              <a:rPr lang="vi-VN" dirty="0" smtClean="0"/>
              <a:t>; </a:t>
            </a:r>
            <a:r>
              <a:rPr lang="vi-VN" dirty="0" smtClean="0">
                <a:hlinkClick r:id="rId4" tooltip="Акціонерне товариство"/>
              </a:rPr>
              <a:t>акціонерне товариство</a:t>
            </a:r>
            <a:r>
              <a:rPr lang="vi-VN" dirty="0" smtClean="0"/>
              <a:t>, яке зосереджує попит і пропозицію цінних паперів, сприяє формуванню їх </a:t>
            </a:r>
            <a:r>
              <a:rPr lang="vi-VN" dirty="0" smtClean="0">
                <a:hlinkClick r:id="rId5" tooltip="Біржовий курс"/>
              </a:rPr>
              <a:t>біржового курсу</a:t>
            </a:r>
            <a:r>
              <a:rPr lang="vi-VN" dirty="0" smtClean="0"/>
              <a:t> та здійснює свою діяльність відповідно до чинного законодавства, статуту і правил фондової біржі.</a:t>
            </a:r>
            <a:endParaRPr lang="ru-RU" dirty="0"/>
          </a:p>
        </p:txBody>
      </p:sp>
      <p:pic>
        <p:nvPicPr>
          <p:cNvPr id="15363" name="Picture 2" descr="C:\Users\Фиеста\Desktop\000004016858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1714500"/>
            <a:ext cx="30734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Фиеста\Desktop\pic_13586857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643313"/>
            <a:ext cx="234156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 на </a:t>
            </a:r>
            <a:r>
              <a:rPr lang="ru-RU" dirty="0" err="1" smtClean="0"/>
              <a:t>біржі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4429125" cy="4900613"/>
          </a:xfrm>
        </p:spPr>
        <p:txBody>
          <a:bodyPr>
            <a:normAutofit fontScale="5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обертаються</a:t>
            </a:r>
            <a:r>
              <a:rPr lang="ru-RU" dirty="0" smtClean="0"/>
              <a:t> на </a:t>
            </a:r>
            <a:r>
              <a:rPr lang="ru-RU" dirty="0" err="1" smtClean="0"/>
              <a:t>біржі</a:t>
            </a:r>
            <a:r>
              <a:rPr lang="ru-RU" dirty="0" smtClean="0"/>
              <a:t>, — </a:t>
            </a:r>
            <a:r>
              <a:rPr lang="ru-RU" dirty="0" err="1" smtClean="0"/>
              <a:t>це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Акція"/>
              </a:rPr>
              <a:t>акції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Облігація"/>
              </a:rPr>
              <a:t>облігації</a:t>
            </a:r>
            <a:r>
              <a:rPr lang="ru-RU" dirty="0" smtClean="0"/>
              <a:t>,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боргові</a:t>
            </a:r>
            <a:r>
              <a:rPr lang="ru-RU" dirty="0" smtClean="0"/>
              <a:t> </a:t>
            </a:r>
            <a:r>
              <a:rPr lang="ru-RU" dirty="0" err="1" smtClean="0"/>
              <a:t>зобов'язання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похідні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них. Процедура допуску </a:t>
            </a:r>
            <a:r>
              <a:rPr lang="ru-RU" dirty="0" err="1" smtClean="0"/>
              <a:t>їх</a:t>
            </a:r>
            <a:r>
              <a:rPr lang="ru-RU" dirty="0" smtClean="0"/>
              <a:t> до </a:t>
            </a:r>
            <a:r>
              <a:rPr lang="ru-RU" dirty="0" err="1" smtClean="0"/>
              <a:t>котирування</a:t>
            </a:r>
            <a:r>
              <a:rPr lang="ru-RU" dirty="0" smtClean="0"/>
              <a:t> на </a:t>
            </a:r>
            <a:r>
              <a:rPr lang="ru-RU" dirty="0" err="1" smtClean="0"/>
              <a:t>фондовій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Лістинг цінних паперів"/>
              </a:rPr>
              <a:t>лістингом</a:t>
            </a:r>
            <a:r>
              <a:rPr lang="ru-RU" dirty="0" smtClean="0"/>
              <a:t>; вона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конкретними</a:t>
            </a:r>
            <a:r>
              <a:rPr lang="ru-RU" dirty="0" smtClean="0"/>
              <a:t> </a:t>
            </a:r>
            <a:r>
              <a:rPr lang="ru-RU" dirty="0" err="1" smtClean="0"/>
              <a:t>вимогами</a:t>
            </a:r>
            <a:r>
              <a:rPr lang="ru-RU" dirty="0" smtClean="0"/>
              <a:t> до </a:t>
            </a:r>
            <a:r>
              <a:rPr lang="ru-RU" dirty="0" err="1" smtClean="0"/>
              <a:t>їх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Емітент цінних паперів"/>
              </a:rPr>
              <a:t>емітента</a:t>
            </a:r>
            <a:r>
              <a:rPr lang="ru-RU" dirty="0" smtClean="0"/>
              <a:t>. </a:t>
            </a:r>
            <a:r>
              <a:rPr lang="ru-RU" dirty="0" err="1" smtClean="0"/>
              <a:t>Цінні</a:t>
            </a:r>
            <a:r>
              <a:rPr lang="ru-RU" dirty="0" smtClean="0"/>
              <a:t> </a:t>
            </a:r>
            <a:r>
              <a:rPr lang="ru-RU" dirty="0" err="1" smtClean="0"/>
              <a:t>папери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пройшли</a:t>
            </a:r>
            <a:r>
              <a:rPr lang="ru-RU" dirty="0" smtClean="0"/>
              <a:t> процедуру </a:t>
            </a:r>
            <a:r>
              <a:rPr lang="ru-RU" dirty="0" err="1" smtClean="0"/>
              <a:t>лістингу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дозволені</a:t>
            </a:r>
            <a:r>
              <a:rPr lang="ru-RU" dirty="0" smtClean="0"/>
              <a:t> для </a:t>
            </a:r>
            <a:r>
              <a:rPr lang="ru-RU" dirty="0" err="1" smtClean="0"/>
              <a:t>купівлі-продажу</a:t>
            </a:r>
            <a:r>
              <a:rPr lang="ru-RU" dirty="0" smtClean="0"/>
              <a:t>,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фондовими</a:t>
            </a:r>
            <a:r>
              <a:rPr lang="ru-RU" dirty="0" smtClean="0"/>
              <a:t> </a:t>
            </a:r>
            <a:r>
              <a:rPr lang="ru-RU" dirty="0" err="1" smtClean="0"/>
              <a:t>цінностями</a:t>
            </a:r>
            <a:r>
              <a:rPr lang="ru-RU" dirty="0" smtClean="0"/>
              <a:t> (активами). </a:t>
            </a:r>
            <a:r>
              <a:rPr lang="ru-RU" dirty="0" err="1" smtClean="0"/>
              <a:t>Торгівля</a:t>
            </a:r>
            <a:r>
              <a:rPr lang="ru-RU" dirty="0" smtClean="0"/>
              <a:t>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партіями</a:t>
            </a:r>
            <a:r>
              <a:rPr lang="ru-RU" dirty="0" smtClean="0"/>
              <a:t>, на </a:t>
            </a:r>
            <a:r>
              <a:rPr lang="ru-RU" dirty="0" err="1" smtClean="0"/>
              <a:t>певну</a:t>
            </a:r>
            <a:r>
              <a:rPr lang="ru-RU" dirty="0" smtClean="0"/>
              <a:t> суму, </a:t>
            </a:r>
            <a:r>
              <a:rPr lang="ru-RU" dirty="0" err="1" smtClean="0"/>
              <a:t>або</a:t>
            </a:r>
            <a:r>
              <a:rPr lang="ru-RU" dirty="0" smtClean="0"/>
              <a:t> за видами, при </a:t>
            </a:r>
            <a:r>
              <a:rPr lang="ru-RU" dirty="0" err="1" smtClean="0"/>
              <a:t>цьому</a:t>
            </a:r>
            <a:r>
              <a:rPr lang="ru-RU" dirty="0" smtClean="0"/>
              <a:t> договори </a:t>
            </a:r>
            <a:r>
              <a:rPr lang="ru-RU" dirty="0" err="1" smtClean="0"/>
              <a:t>укладаються</a:t>
            </a:r>
            <a:r>
              <a:rPr lang="ru-RU" dirty="0" smtClean="0"/>
              <a:t> «заочно», без </a:t>
            </a:r>
            <a:r>
              <a:rPr lang="ru-RU" dirty="0" err="1" smtClean="0"/>
              <a:t>наявності</a:t>
            </a:r>
            <a:r>
              <a:rPr lang="ru-RU" dirty="0" smtClean="0"/>
              <a:t> на </a:t>
            </a:r>
            <a:r>
              <a:rPr lang="ru-RU" dirty="0" err="1" smtClean="0"/>
              <a:t>біржі</a:t>
            </a:r>
            <a:r>
              <a:rPr lang="ru-RU" dirty="0" smtClean="0"/>
              <a:t> самих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err="1" smtClean="0"/>
              <a:t>Величезними</a:t>
            </a:r>
            <a:r>
              <a:rPr lang="ru-RU" dirty="0" smtClean="0"/>
              <a:t> </a:t>
            </a:r>
            <a:r>
              <a:rPr lang="ru-RU" dirty="0" err="1" smtClean="0"/>
              <a:t>біржами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Нью-Йоркська фондова біржа"/>
              </a:rPr>
              <a:t>Нью-Йоркська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Лондонська фондова біржа"/>
              </a:rPr>
              <a:t>Лондонська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Токійська фондова біржа"/>
              </a:rPr>
              <a:t>Токійська</a:t>
            </a:r>
            <a:r>
              <a:rPr lang="ru-RU" dirty="0" smtClean="0"/>
              <a:t>; на них </a:t>
            </a:r>
            <a:r>
              <a:rPr lang="ru-RU" dirty="0" err="1" smtClean="0"/>
              <a:t>обертаються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великих </a:t>
            </a:r>
            <a:r>
              <a:rPr lang="ru-RU" dirty="0" err="1" smtClean="0"/>
              <a:t>корпорацій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75 %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фінансового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обертається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Американський</a:t>
            </a:r>
            <a:r>
              <a:rPr lang="ru-RU" dirty="0" smtClean="0"/>
              <a:t>, </a:t>
            </a:r>
            <a:r>
              <a:rPr lang="ru-RU" dirty="0" err="1" smtClean="0"/>
              <a:t>англійський</a:t>
            </a:r>
            <a:r>
              <a:rPr lang="ru-RU" dirty="0" smtClean="0"/>
              <a:t>, </a:t>
            </a:r>
            <a:r>
              <a:rPr lang="ru-RU" dirty="0" err="1" smtClean="0"/>
              <a:t>японський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тайванський</a:t>
            </a:r>
            <a:r>
              <a:rPr lang="ru-RU" dirty="0" smtClean="0"/>
              <a:t> </a:t>
            </a:r>
            <a:r>
              <a:rPr lang="ru-RU" dirty="0" err="1" smtClean="0"/>
              <a:t>біржові</a:t>
            </a:r>
            <a:r>
              <a:rPr lang="ru-RU" dirty="0" smtClean="0"/>
              <a:t> ринки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 — </a:t>
            </a:r>
            <a:r>
              <a:rPr lang="ru-RU" dirty="0" err="1" smtClean="0"/>
              <a:t>найбільші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за сумою </a:t>
            </a:r>
            <a:r>
              <a:rPr lang="ru-RU" dirty="0" err="1" smtClean="0"/>
              <a:t>цін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котируються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укладених</a:t>
            </a:r>
            <a:r>
              <a:rPr lang="ru-RU" dirty="0" smtClean="0"/>
              <a:t> </a:t>
            </a:r>
            <a:r>
              <a:rPr lang="ru-RU" dirty="0" err="1" smtClean="0"/>
              <a:t>договорів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16387" name="Picture 2" descr="C:\Users\Фиеста\Desktop\Frankfurt-Stock-Exchange-340x22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50" y="1714500"/>
            <a:ext cx="2878138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Фиеста\Desktop\1493973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375" y="3429000"/>
            <a:ext cx="2717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600200"/>
            <a:ext cx="4500562" cy="4972050"/>
          </a:xfrm>
        </p:spPr>
        <p:txBody>
          <a:bodyPr>
            <a:normAutofit fontScale="70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err="1" smtClean="0"/>
              <a:t>Найрозповсюдженіша</a:t>
            </a:r>
            <a:r>
              <a:rPr lang="ru-RU" dirty="0" smtClean="0"/>
              <a:t> модель </a:t>
            </a:r>
            <a:r>
              <a:rPr lang="ru-RU" dirty="0" err="1" smtClean="0"/>
              <a:t>фондової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> — </a:t>
            </a:r>
            <a:r>
              <a:rPr lang="ru-RU" dirty="0" err="1" smtClean="0">
                <a:hlinkClick r:id="rId2" tooltip="Закрите акціонерне товариство"/>
              </a:rPr>
              <a:t>закрите</a:t>
            </a:r>
            <a:r>
              <a:rPr lang="ru-RU" dirty="0" smtClean="0">
                <a:hlinkClick r:id="rId2" tooltip="Закрите акціонерне товариство"/>
              </a:rPr>
              <a:t> </a:t>
            </a:r>
            <a:r>
              <a:rPr lang="ru-RU" dirty="0" err="1" smtClean="0">
                <a:hlinkClick r:id="rId2" tooltip="Закрите акціонерне товариство"/>
              </a:rPr>
              <a:t>акціонерне</a:t>
            </a:r>
            <a:r>
              <a:rPr lang="ru-RU" dirty="0" smtClean="0">
                <a:hlinkClick r:id="rId2" tooltip="Закрите акціонерне товариство"/>
              </a:rPr>
              <a:t> </a:t>
            </a:r>
            <a:r>
              <a:rPr lang="ru-RU" dirty="0" err="1" smtClean="0">
                <a:hlinkClick r:id="rId2" tooltip="Закрите акціонерне товариство"/>
              </a:rPr>
              <a:t>товариство</a:t>
            </a:r>
            <a:r>
              <a:rPr lang="ru-RU" dirty="0" smtClean="0"/>
              <a:t> —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рівноправних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купили </a:t>
            </a:r>
            <a:r>
              <a:rPr lang="ru-RU" dirty="0" err="1" smtClean="0"/>
              <a:t>місце</a:t>
            </a:r>
            <a:r>
              <a:rPr lang="ru-RU" dirty="0" smtClean="0"/>
              <a:t> для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на </a:t>
            </a:r>
            <a:r>
              <a:rPr lang="ru-RU" dirty="0" err="1" smtClean="0"/>
              <a:t>біржі</a:t>
            </a:r>
            <a:r>
              <a:rPr lang="ru-RU" dirty="0" smtClean="0"/>
              <a:t>. Не членам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акціонерного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не </a:t>
            </a:r>
            <a:r>
              <a:rPr lang="ru-RU" dirty="0" err="1" smtClean="0"/>
              <a:t>дозволяється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на </a:t>
            </a:r>
            <a:r>
              <a:rPr lang="ru-RU" dirty="0" err="1" smtClean="0"/>
              <a:t>фондовій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err="1" smtClean="0"/>
              <a:t>Фондова</a:t>
            </a:r>
            <a:r>
              <a:rPr lang="ru-RU" dirty="0" smtClean="0"/>
              <a:t> </a:t>
            </a:r>
            <a:r>
              <a:rPr lang="ru-RU" dirty="0" err="1" smtClean="0"/>
              <a:t>біржа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комерційною</a:t>
            </a:r>
            <a:r>
              <a:rPr lang="ru-RU" dirty="0" smtClean="0"/>
              <a:t> </a:t>
            </a:r>
            <a:r>
              <a:rPr lang="ru-RU" dirty="0" err="1" smtClean="0"/>
              <a:t>організацією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ставить за мету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прибутків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доходи </a:t>
            </a:r>
            <a:r>
              <a:rPr lang="ru-RU" dirty="0" err="1" smtClean="0"/>
              <a:t>формуються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продажу </a:t>
            </a:r>
            <a:r>
              <a:rPr lang="ru-RU" dirty="0" err="1" smtClean="0"/>
              <a:t>акцій</a:t>
            </a:r>
            <a:r>
              <a:rPr lang="ru-RU" dirty="0" smtClean="0"/>
              <a:t>, </a:t>
            </a:r>
            <a:r>
              <a:rPr lang="ru-RU" dirty="0" err="1" smtClean="0"/>
              <a:t>регулярних</a:t>
            </a:r>
            <a:r>
              <a:rPr lang="ru-RU" dirty="0" smtClean="0"/>
              <a:t> </a:t>
            </a:r>
            <a:r>
              <a:rPr lang="ru-RU" dirty="0" err="1" smtClean="0"/>
              <a:t>членських</a:t>
            </a:r>
            <a:r>
              <a:rPr lang="ru-RU" dirty="0" smtClean="0"/>
              <a:t> </a:t>
            </a:r>
            <a:r>
              <a:rPr lang="ru-RU" dirty="0" err="1" smtClean="0"/>
              <a:t>внесків</a:t>
            </a:r>
            <a:r>
              <a:rPr lang="ru-RU" dirty="0" smtClean="0"/>
              <a:t>, </a:t>
            </a:r>
            <a:r>
              <a:rPr lang="ru-RU" dirty="0" err="1" smtClean="0"/>
              <a:t>біржових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штрафів</a:t>
            </a:r>
            <a:r>
              <a:rPr lang="ru-RU" dirty="0" smtClean="0"/>
              <a:t>. Доходи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йдуть</a:t>
            </a:r>
            <a:r>
              <a:rPr lang="ru-RU" dirty="0" smtClean="0"/>
              <a:t> на </a:t>
            </a:r>
            <a:r>
              <a:rPr lang="ru-RU" dirty="0" err="1" smtClean="0"/>
              <a:t>покриття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17411" name="Picture 2" descr="C:\Users\Фиеста\Desktop\tok_birz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714500"/>
            <a:ext cx="3487737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Фиеста\Desktop\10-16-2008_27028_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786188"/>
            <a:ext cx="2786062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4357688" cy="4900613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 err="1" smtClean="0"/>
              <a:t>біржового</a:t>
            </a:r>
            <a:r>
              <a:rPr lang="ru-RU" dirty="0" smtClean="0"/>
              <a:t> ринку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емітенти</a:t>
            </a:r>
            <a:r>
              <a:rPr lang="ru-RU" dirty="0" smtClean="0"/>
              <a:t> (</a:t>
            </a:r>
            <a:r>
              <a:rPr lang="ru-RU" dirty="0" err="1" smtClean="0"/>
              <a:t>корпорації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випускають</a:t>
            </a:r>
            <a:r>
              <a:rPr lang="ru-RU" dirty="0" smtClean="0"/>
              <a:t> </a:t>
            </a:r>
            <a:r>
              <a:rPr lang="ru-RU" dirty="0" err="1" smtClean="0"/>
              <a:t>цінні</a:t>
            </a:r>
            <a:r>
              <a:rPr lang="ru-RU" dirty="0" smtClean="0"/>
              <a:t> </a:t>
            </a:r>
            <a:r>
              <a:rPr lang="ru-RU" dirty="0" err="1" smtClean="0"/>
              <a:t>папери</a:t>
            </a:r>
            <a:r>
              <a:rPr lang="ru-RU" dirty="0" smtClean="0"/>
              <a:t>), </a:t>
            </a:r>
            <a:r>
              <a:rPr lang="ru-RU" dirty="0" err="1" smtClean="0"/>
              <a:t>інвестори</a:t>
            </a:r>
            <a:r>
              <a:rPr lang="ru-RU" dirty="0" smtClean="0"/>
              <a:t> (особи,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купують</a:t>
            </a:r>
            <a:r>
              <a:rPr lang="ru-RU" dirty="0" smtClean="0"/>
              <a:t> </a:t>
            </a:r>
            <a:r>
              <a:rPr lang="ru-RU" dirty="0" err="1" smtClean="0"/>
              <a:t>цінні</a:t>
            </a:r>
            <a:r>
              <a:rPr lang="ru-RU" dirty="0" smtClean="0"/>
              <a:t> </a:t>
            </a:r>
            <a:r>
              <a:rPr lang="ru-RU" dirty="0" err="1" smtClean="0"/>
              <a:t>папери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інвестиційні</a:t>
            </a:r>
            <a:r>
              <a:rPr lang="ru-RU" dirty="0" smtClean="0"/>
              <a:t> </a:t>
            </a:r>
            <a:r>
              <a:rPr lang="ru-RU" dirty="0" err="1" smtClean="0"/>
              <a:t>інститути</a:t>
            </a:r>
            <a:r>
              <a:rPr lang="ru-RU" dirty="0" smtClean="0"/>
              <a:t> (</a:t>
            </a:r>
            <a:r>
              <a:rPr lang="ru-RU" dirty="0" err="1" smtClean="0"/>
              <a:t>посередник</a:t>
            </a:r>
            <a:r>
              <a:rPr lang="ru-RU" dirty="0" smtClean="0"/>
              <a:t>, </a:t>
            </a:r>
            <a:r>
              <a:rPr lang="ru-RU" dirty="0" err="1" smtClean="0"/>
              <a:t>фінансовий</a:t>
            </a:r>
            <a:r>
              <a:rPr lang="ru-RU" dirty="0" smtClean="0"/>
              <a:t> брокер, </a:t>
            </a:r>
            <a:r>
              <a:rPr lang="ru-RU" dirty="0" err="1" smtClean="0"/>
              <a:t>інвестиційний</a:t>
            </a:r>
            <a:r>
              <a:rPr lang="ru-RU" dirty="0" smtClean="0"/>
              <a:t> консультант, </a:t>
            </a:r>
            <a:r>
              <a:rPr lang="ru-RU" dirty="0" err="1" smtClean="0"/>
              <a:t>інвестиційна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, </a:t>
            </a:r>
            <a:r>
              <a:rPr lang="ru-RU" dirty="0" err="1" smtClean="0"/>
              <a:t>інвестиційний</a:t>
            </a:r>
            <a:r>
              <a:rPr lang="ru-RU" dirty="0" smtClean="0"/>
              <a:t> фонд).</a:t>
            </a:r>
            <a:endParaRPr lang="ru-RU" dirty="0"/>
          </a:p>
        </p:txBody>
      </p:sp>
      <p:pic>
        <p:nvPicPr>
          <p:cNvPr id="18435" name="Picture 2" descr="C:\Users\Фиеста\Desktop\shanghai-stock-exchan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785938"/>
            <a:ext cx="28924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Фиеста\Desktop\img1556284_birz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500438"/>
            <a:ext cx="28098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Укладання</a:t>
            </a:r>
            <a:r>
              <a:rPr lang="ru-RU" dirty="0" smtClean="0"/>
              <a:t> </a:t>
            </a:r>
            <a:r>
              <a:rPr lang="ru-RU" dirty="0" err="1" smtClean="0"/>
              <a:t>договорів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600200"/>
            <a:ext cx="4429125" cy="5043488"/>
          </a:xfrm>
        </p:spPr>
        <p:txBody>
          <a:bodyPr>
            <a:normAutofit fontScale="6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Сигналом до </a:t>
            </a:r>
            <a:r>
              <a:rPr lang="ru-RU" dirty="0" err="1" smtClean="0"/>
              <a:t>укладання</a:t>
            </a:r>
            <a:r>
              <a:rPr lang="ru-RU" dirty="0" smtClean="0"/>
              <a:t> договору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доручення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продати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купити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на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, яке передано </a:t>
            </a:r>
            <a:r>
              <a:rPr lang="ru-RU" dirty="0" err="1" smtClean="0"/>
              <a:t>посереднику</a:t>
            </a:r>
            <a:r>
              <a:rPr lang="ru-RU" dirty="0" smtClean="0"/>
              <a:t> </a:t>
            </a:r>
            <a:r>
              <a:rPr lang="ru-RU" dirty="0" err="1" smtClean="0"/>
              <a:t>усно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письмово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err="1" smtClean="0"/>
              <a:t>Цінні</a:t>
            </a:r>
            <a:r>
              <a:rPr lang="ru-RU" dirty="0" smtClean="0"/>
              <a:t> </a:t>
            </a:r>
            <a:r>
              <a:rPr lang="ru-RU" dirty="0" err="1" smtClean="0"/>
              <a:t>папери</a:t>
            </a:r>
            <a:r>
              <a:rPr lang="ru-RU" dirty="0" smtClean="0"/>
              <a:t>, як правило, </a:t>
            </a:r>
            <a:r>
              <a:rPr lang="ru-RU" dirty="0" err="1" smtClean="0"/>
              <a:t>продаються</a:t>
            </a:r>
            <a:r>
              <a:rPr lang="ru-RU" dirty="0" smtClean="0"/>
              <a:t> </a:t>
            </a:r>
            <a:r>
              <a:rPr lang="ru-RU" dirty="0" err="1" smtClean="0"/>
              <a:t>партіями</a:t>
            </a:r>
            <a:r>
              <a:rPr lang="ru-RU" dirty="0" smtClean="0"/>
              <a:t> (пакетами) по 100 </a:t>
            </a:r>
            <a:r>
              <a:rPr lang="ru-RU" dirty="0" err="1" smtClean="0"/>
              <a:t>або</a:t>
            </a:r>
            <a:r>
              <a:rPr lang="ru-RU" dirty="0" smtClean="0"/>
              <a:t> 1000 штук. Брокер </a:t>
            </a:r>
            <a:r>
              <a:rPr lang="ru-RU" dirty="0" err="1" smtClean="0"/>
              <a:t>передає</a:t>
            </a:r>
            <a:r>
              <a:rPr lang="ru-RU" dirty="0" smtClean="0"/>
              <a:t> </a:t>
            </a:r>
            <a:r>
              <a:rPr lang="ru-RU" dirty="0" err="1" smtClean="0"/>
              <a:t>доручення</a:t>
            </a:r>
            <a:r>
              <a:rPr lang="ru-RU" dirty="0" smtClean="0"/>
              <a:t>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представнику</a:t>
            </a:r>
            <a:r>
              <a:rPr lang="ru-RU" dirty="0" smtClean="0"/>
              <a:t> в </a:t>
            </a:r>
            <a:r>
              <a:rPr lang="ru-RU" dirty="0" err="1" smtClean="0"/>
              <a:t>біржовому</a:t>
            </a:r>
            <a:r>
              <a:rPr lang="ru-RU" dirty="0" smtClean="0"/>
              <a:t> </a:t>
            </a:r>
            <a:r>
              <a:rPr lang="ru-RU" dirty="0" err="1" smtClean="0"/>
              <a:t>залі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сам </a:t>
            </a:r>
            <a:r>
              <a:rPr lang="ru-RU" dirty="0" err="1" smtClean="0"/>
              <a:t>або</a:t>
            </a:r>
            <a:r>
              <a:rPr lang="ru-RU" dirty="0" smtClean="0"/>
              <a:t> через маклера </a:t>
            </a:r>
            <a:r>
              <a:rPr lang="ru-RU" dirty="0" err="1" smtClean="0"/>
              <a:t>укладає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брокером,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</a:t>
            </a:r>
            <a:r>
              <a:rPr lang="ru-RU" dirty="0" err="1" smtClean="0"/>
              <a:t>доручення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. </a:t>
            </a:r>
            <a:r>
              <a:rPr lang="ru-RU" dirty="0" err="1" smtClean="0"/>
              <a:t>Договір</a:t>
            </a:r>
            <a:r>
              <a:rPr lang="ru-RU" dirty="0" smtClean="0"/>
              <a:t> </a:t>
            </a:r>
            <a:r>
              <a:rPr lang="ru-RU" dirty="0" err="1" smtClean="0"/>
              <a:t>реєструється</a:t>
            </a:r>
            <a:r>
              <a:rPr lang="ru-RU" dirty="0" smtClean="0"/>
              <a:t> </a:t>
            </a:r>
            <a:r>
              <a:rPr lang="ru-RU" dirty="0" err="1" smtClean="0"/>
              <a:t>електронною</a:t>
            </a:r>
            <a:r>
              <a:rPr lang="ru-RU" dirty="0" smtClean="0"/>
              <a:t> системою </a:t>
            </a:r>
            <a:r>
              <a:rPr lang="ru-RU" dirty="0" err="1" smtClean="0"/>
              <a:t>фондової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укладення</a:t>
            </a:r>
            <a:r>
              <a:rPr lang="ru-RU" dirty="0" smtClean="0"/>
              <a:t>, </a:t>
            </a:r>
            <a:r>
              <a:rPr lang="ru-RU" dirty="0" err="1" smtClean="0"/>
              <a:t>грошові</a:t>
            </a:r>
            <a:r>
              <a:rPr lang="ru-RU" dirty="0" smtClean="0"/>
              <a:t> </a:t>
            </a:r>
            <a:r>
              <a:rPr lang="ru-RU" dirty="0" err="1" smtClean="0"/>
              <a:t>розрахунки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сторонами договору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посередниками</a:t>
            </a:r>
            <a:r>
              <a:rPr lang="ru-RU" dirty="0" smtClean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в межах </a:t>
            </a:r>
            <a:r>
              <a:rPr lang="ru-RU" dirty="0" err="1" smtClean="0"/>
              <a:t>установленого</a:t>
            </a:r>
            <a:r>
              <a:rPr lang="ru-RU" dirty="0" smtClean="0"/>
              <a:t> часу (в США — </a:t>
            </a:r>
            <a:r>
              <a:rPr lang="ru-RU" dirty="0" err="1" smtClean="0"/>
              <a:t>протягом</a:t>
            </a:r>
            <a:r>
              <a:rPr lang="ru-RU" dirty="0" smtClean="0"/>
              <a:t> 5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)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клірингових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19459" name="Picture 2" descr="C:\Users\Фиеста\Desktop\690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571875"/>
            <a:ext cx="30718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Фиеста\Desktop\0001-6d7a07a6-500517b7-882a-e14d7c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071688"/>
            <a:ext cx="3143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Біржова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600200"/>
            <a:ext cx="4643438" cy="5257800"/>
          </a:xfrm>
        </p:spPr>
        <p:txBody>
          <a:bodyPr>
            <a:normAutofit fontScale="6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 на </a:t>
            </a:r>
            <a:r>
              <a:rPr lang="ru-RU" dirty="0" err="1" smtClean="0"/>
              <a:t>біржі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подвійного</a:t>
            </a:r>
            <a:r>
              <a:rPr lang="ru-RU" dirty="0" smtClean="0"/>
              <a:t> </a:t>
            </a:r>
            <a:r>
              <a:rPr lang="ru-RU" dirty="0" err="1" smtClean="0"/>
              <a:t>аукціону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ранжирування</a:t>
            </a:r>
            <a:r>
              <a:rPr lang="ru-RU" dirty="0" smtClean="0"/>
              <a:t> </a:t>
            </a:r>
            <a:r>
              <a:rPr lang="ru-RU" dirty="0" err="1" smtClean="0"/>
              <a:t>заяв</a:t>
            </a:r>
            <a:r>
              <a:rPr lang="ru-RU" dirty="0" smtClean="0"/>
              <a:t> у межах </a:t>
            </a:r>
            <a:r>
              <a:rPr lang="ru-RU" dirty="0" err="1" smtClean="0"/>
              <a:t>ціни</a:t>
            </a:r>
            <a:r>
              <a:rPr lang="ru-RU" dirty="0" smtClean="0"/>
              <a:t> закупки (</a:t>
            </a:r>
            <a:r>
              <a:rPr lang="ru-RU" dirty="0" err="1" smtClean="0"/>
              <a:t>нижня</a:t>
            </a:r>
            <a:r>
              <a:rPr lang="ru-RU" dirty="0" smtClean="0"/>
              <a:t> межа)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продажу (</a:t>
            </a:r>
            <a:r>
              <a:rPr lang="ru-RU" dirty="0" err="1" smtClean="0"/>
              <a:t>верхня</a:t>
            </a:r>
            <a:r>
              <a:rPr lang="ru-RU" dirty="0" smtClean="0"/>
              <a:t> межа). </a:t>
            </a: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аукціон</a:t>
            </a:r>
            <a:r>
              <a:rPr lang="ru-RU" dirty="0" smtClean="0"/>
              <a:t>. </a:t>
            </a:r>
            <a:r>
              <a:rPr lang="ru-RU" dirty="0" err="1" smtClean="0"/>
              <a:t>Біржові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</a:t>
            </a:r>
            <a:r>
              <a:rPr lang="ru-RU" dirty="0" err="1" smtClean="0"/>
              <a:t>фіксуються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на день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щоденно</a:t>
            </a:r>
            <a:r>
              <a:rPr lang="ru-RU" dirty="0" smtClean="0"/>
              <a:t> </a:t>
            </a:r>
            <a:r>
              <a:rPr lang="ru-RU" dirty="0" err="1" smtClean="0"/>
              <a:t>публікуються</a:t>
            </a:r>
            <a:r>
              <a:rPr lang="ru-RU" dirty="0" smtClean="0"/>
              <a:t> в </a:t>
            </a:r>
            <a:r>
              <a:rPr lang="ru-RU" dirty="0" err="1" smtClean="0"/>
              <a:t>пресі</a:t>
            </a:r>
            <a:r>
              <a:rPr lang="ru-RU" dirty="0" smtClean="0"/>
              <a:t>, так само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про </a:t>
            </a:r>
            <a:r>
              <a:rPr lang="ru-RU" dirty="0" err="1" smtClean="0"/>
              <a:t>укладені</a:t>
            </a:r>
            <a:r>
              <a:rPr lang="ru-RU" dirty="0" smtClean="0"/>
              <a:t> договори. </a:t>
            </a:r>
            <a:r>
              <a:rPr lang="ru-RU" dirty="0" err="1" smtClean="0"/>
              <a:t>Щорічні</a:t>
            </a:r>
            <a:r>
              <a:rPr lang="ru-RU" dirty="0" smtClean="0"/>
              <a:t> </a:t>
            </a:r>
            <a:r>
              <a:rPr lang="ru-RU" dirty="0" err="1" smtClean="0"/>
              <a:t>інформаційні</a:t>
            </a:r>
            <a:r>
              <a:rPr lang="ru-RU" dirty="0" smtClean="0"/>
              <a:t> </a:t>
            </a:r>
            <a:r>
              <a:rPr lang="ru-RU" dirty="0" err="1" smtClean="0"/>
              <a:t>збірники</a:t>
            </a:r>
            <a:r>
              <a:rPr lang="ru-RU" dirty="0" smtClean="0"/>
              <a:t> про </a:t>
            </a:r>
            <a:r>
              <a:rPr lang="ru-RU" dirty="0" err="1" smtClean="0"/>
              <a:t>фондову</a:t>
            </a:r>
            <a:r>
              <a:rPr lang="ru-RU" dirty="0" smtClean="0"/>
              <a:t> </a:t>
            </a:r>
            <a:r>
              <a:rPr lang="ru-RU" dirty="0" err="1" smtClean="0"/>
              <a:t>біржу</a:t>
            </a:r>
            <a:r>
              <a:rPr lang="ru-RU" dirty="0" smtClean="0"/>
              <a:t> </a:t>
            </a:r>
            <a:r>
              <a:rPr lang="ru-RU" dirty="0" err="1" smtClean="0"/>
              <a:t>випускаються</a:t>
            </a:r>
            <a:r>
              <a:rPr lang="ru-RU" dirty="0" smtClean="0"/>
              <a:t> </a:t>
            </a:r>
            <a:r>
              <a:rPr lang="ru-RU" dirty="0" err="1" smtClean="0"/>
              <a:t>Всесвітньою</a:t>
            </a:r>
            <a:r>
              <a:rPr lang="ru-RU" dirty="0" smtClean="0"/>
              <a:t> </a:t>
            </a:r>
            <a:r>
              <a:rPr lang="ru-RU" dirty="0" err="1" smtClean="0"/>
              <a:t>федерацією</a:t>
            </a:r>
            <a:r>
              <a:rPr lang="ru-RU" dirty="0" smtClean="0"/>
              <a:t> </a:t>
            </a:r>
            <a:r>
              <a:rPr lang="ru-RU" dirty="0" err="1" smtClean="0"/>
              <a:t>фондових</a:t>
            </a:r>
            <a:r>
              <a:rPr lang="ru-RU" dirty="0" smtClean="0"/>
              <a:t> </a:t>
            </a:r>
            <a:r>
              <a:rPr lang="ru-RU" dirty="0" err="1" smtClean="0"/>
              <a:t>бірж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Федерацією</a:t>
            </a:r>
            <a:r>
              <a:rPr lang="ru-RU" dirty="0" smtClean="0"/>
              <a:t> </a:t>
            </a:r>
            <a:r>
              <a:rPr lang="ru-RU" dirty="0" err="1" smtClean="0"/>
              <a:t>бірж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Співтовариства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Стан </a:t>
            </a:r>
            <a:r>
              <a:rPr lang="ru-RU" dirty="0" err="1" smtClean="0"/>
              <a:t>фондової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 </a:t>
            </a:r>
            <a:r>
              <a:rPr lang="ru-RU" dirty="0" err="1" smtClean="0"/>
              <a:t>аналізується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фондового ринку — </a:t>
            </a:r>
            <a:r>
              <a:rPr lang="ru-RU" dirty="0" err="1" smtClean="0">
                <a:hlinkClick r:id="rId2" tooltip="Біржовий індекс"/>
              </a:rPr>
              <a:t>індексів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фондова</a:t>
            </a:r>
            <a:r>
              <a:rPr lang="ru-RU" dirty="0" smtClean="0"/>
              <a:t> </a:t>
            </a:r>
            <a:r>
              <a:rPr lang="ru-RU" dirty="0" err="1" smtClean="0"/>
              <a:t>біржа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свою </a:t>
            </a:r>
            <a:r>
              <a:rPr lang="ru-RU" dirty="0" err="1" smtClean="0"/>
              <a:t>власну</a:t>
            </a:r>
            <a:r>
              <a:rPr lang="ru-RU" dirty="0" smtClean="0"/>
              <a:t> систему </a:t>
            </a:r>
            <a:r>
              <a:rPr lang="ru-RU" dirty="0" err="1" smtClean="0"/>
              <a:t>індексів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відомими</a:t>
            </a:r>
            <a:r>
              <a:rPr lang="ru-RU" dirty="0" smtClean="0"/>
              <a:t> є: </a:t>
            </a:r>
            <a:r>
              <a:rPr lang="ru-RU" dirty="0" err="1" smtClean="0">
                <a:hlinkClick r:id="rId3" tooltip="Промисловий індекс Доу-Джонса"/>
              </a:rPr>
              <a:t>індекс</a:t>
            </a:r>
            <a:r>
              <a:rPr lang="ru-RU" dirty="0" smtClean="0">
                <a:hlinkClick r:id="rId3" tooltip="Промисловий індекс Доу-Джонса"/>
              </a:rPr>
              <a:t> Доу-Джонса</a:t>
            </a:r>
            <a:r>
              <a:rPr lang="ru-RU" dirty="0" smtClean="0"/>
              <a:t> — </a:t>
            </a:r>
            <a:r>
              <a:rPr lang="ru-RU" dirty="0" err="1" smtClean="0"/>
              <a:t>Нью-Йоркська</a:t>
            </a:r>
            <a:r>
              <a:rPr lang="ru-RU" dirty="0" smtClean="0"/>
              <a:t> </a:t>
            </a:r>
            <a:r>
              <a:rPr lang="ru-RU" dirty="0" err="1" smtClean="0"/>
              <a:t>фондова</a:t>
            </a:r>
            <a:r>
              <a:rPr lang="ru-RU" dirty="0" smtClean="0"/>
              <a:t> </a:t>
            </a:r>
            <a:r>
              <a:rPr lang="ru-RU" dirty="0" err="1" smtClean="0"/>
              <a:t>біржа</a:t>
            </a:r>
            <a:r>
              <a:rPr lang="ru-RU" dirty="0" smtClean="0"/>
              <a:t>, </a:t>
            </a:r>
            <a:r>
              <a:rPr lang="ru-RU" dirty="0" err="1" smtClean="0"/>
              <a:t>індекс</a:t>
            </a:r>
            <a:r>
              <a:rPr lang="ru-RU" dirty="0" smtClean="0"/>
              <a:t> </a:t>
            </a:r>
            <a:r>
              <a:rPr lang="ru-RU" dirty="0" err="1" smtClean="0"/>
              <a:t>Ніккей</a:t>
            </a:r>
            <a:r>
              <a:rPr lang="ru-RU" dirty="0" smtClean="0"/>
              <a:t> — </a:t>
            </a:r>
            <a:r>
              <a:rPr lang="ru-RU" dirty="0" err="1" smtClean="0"/>
              <a:t>Токійська</a:t>
            </a:r>
            <a:r>
              <a:rPr lang="ru-RU" dirty="0" smtClean="0"/>
              <a:t> </a:t>
            </a:r>
            <a:r>
              <a:rPr lang="ru-RU" dirty="0" err="1" smtClean="0"/>
              <a:t>фондова</a:t>
            </a:r>
            <a:r>
              <a:rPr lang="ru-RU" dirty="0" smtClean="0"/>
              <a:t> </a:t>
            </a:r>
            <a:r>
              <a:rPr lang="ru-RU" dirty="0" err="1" smtClean="0"/>
              <a:t>біржа</a:t>
            </a:r>
            <a:r>
              <a:rPr lang="ru-RU" dirty="0" smtClean="0"/>
              <a:t>, </a:t>
            </a:r>
            <a:r>
              <a:rPr lang="ru-RU" dirty="0" err="1" smtClean="0"/>
              <a:t>індекс</a:t>
            </a:r>
            <a:r>
              <a:rPr lang="ru-RU" dirty="0" smtClean="0"/>
              <a:t> </a:t>
            </a:r>
            <a:r>
              <a:rPr lang="en-US" dirty="0" err="1" smtClean="0"/>
              <a:t>Dax</a:t>
            </a:r>
            <a:r>
              <a:rPr lang="en-US" dirty="0" smtClean="0"/>
              <a:t> — </a:t>
            </a:r>
            <a:r>
              <a:rPr lang="ru-RU" dirty="0" err="1" smtClean="0"/>
              <a:t>Німеччина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20483" name="Picture 2" descr="C:\Users\Фиеста\Desktop\67167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928813"/>
            <a:ext cx="28797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Фиеста\Desktop\DSC010271-500x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3214688"/>
            <a:ext cx="2792413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Фиеста\Desktop\fondovyy-rynok-zam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929188"/>
            <a:ext cx="26447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Фондові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600200"/>
            <a:ext cx="4500563" cy="5257800"/>
          </a:xfrm>
        </p:spPr>
        <p:txBody>
          <a:bodyPr>
            <a:normAutofit fontScale="6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фондову</a:t>
            </a:r>
            <a:r>
              <a:rPr lang="ru-RU" dirty="0" smtClean="0"/>
              <a:t> </a:t>
            </a:r>
            <a:r>
              <a:rPr lang="ru-RU" dirty="0" err="1" smtClean="0"/>
              <a:t>біржу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створено не </a:t>
            </a:r>
            <a:r>
              <a:rPr lang="ru-RU" dirty="0" err="1" smtClean="0"/>
              <a:t>менш</a:t>
            </a:r>
            <a:r>
              <a:rPr lang="ru-RU" dirty="0" smtClean="0"/>
              <a:t> як 20 </a:t>
            </a:r>
            <a:r>
              <a:rPr lang="ru-RU" dirty="0" err="1" smtClean="0"/>
              <a:t>засновниками</a:t>
            </a:r>
            <a:r>
              <a:rPr lang="ru-RU" dirty="0" smtClean="0"/>
              <a:t> — </a:t>
            </a:r>
            <a:r>
              <a:rPr lang="ru-RU" dirty="0" err="1" smtClean="0">
                <a:hlinkClick r:id="rId2" tooltip="Торговець цінними паперами"/>
              </a:rPr>
              <a:t>торговцями</a:t>
            </a:r>
            <a:r>
              <a:rPr lang="ru-RU" dirty="0" smtClean="0">
                <a:hlinkClick r:id="rId2" tooltip="Торговець цінними паперами"/>
              </a:rPr>
              <a:t> </a:t>
            </a:r>
            <a:r>
              <a:rPr lang="ru-RU" dirty="0" err="1" smtClean="0">
                <a:hlinkClick r:id="rId2" tooltip="Торговець цінними паперами"/>
              </a:rPr>
              <a:t>цінними</a:t>
            </a:r>
            <a:r>
              <a:rPr lang="ru-RU" dirty="0" smtClean="0">
                <a:hlinkClick r:id="rId2" tooltip="Торговець цінними паперами"/>
              </a:rPr>
              <a:t> </a:t>
            </a:r>
            <a:r>
              <a:rPr lang="ru-RU" dirty="0" err="1" smtClean="0">
                <a:hlinkClick r:id="rId2" tooltip="Торговець цінними паперами"/>
              </a:rPr>
              <a:t>паперами</a:t>
            </a:r>
            <a:r>
              <a:rPr lang="ru-RU" dirty="0" smtClean="0"/>
              <a:t>. </a:t>
            </a:r>
            <a:r>
              <a:rPr lang="ru-RU" dirty="0" err="1" smtClean="0"/>
              <a:t>Фондова</a:t>
            </a:r>
            <a:r>
              <a:rPr lang="ru-RU" dirty="0" smtClean="0"/>
              <a:t> </a:t>
            </a:r>
            <a:r>
              <a:rPr lang="ru-RU" dirty="0" err="1" smtClean="0"/>
              <a:t>біржа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право </a:t>
            </a:r>
            <a:r>
              <a:rPr lang="ru-RU" dirty="0" err="1" smtClean="0"/>
              <a:t>провадити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на фондовому ринку </a:t>
            </a:r>
            <a:r>
              <a:rPr lang="ru-RU" dirty="0" err="1" smtClean="0"/>
              <a:t>з</a:t>
            </a:r>
            <a:r>
              <a:rPr lang="ru-RU" dirty="0" smtClean="0"/>
              <a:t> моменту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ліцензії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 та фондового ринку. </a:t>
            </a:r>
            <a:r>
              <a:rPr lang="ru-RU" dirty="0" err="1" smtClean="0"/>
              <a:t>Фондова</a:t>
            </a:r>
            <a:r>
              <a:rPr lang="ru-RU" dirty="0" smtClean="0"/>
              <a:t> </a:t>
            </a:r>
            <a:r>
              <a:rPr lang="ru-RU" dirty="0" err="1" smtClean="0"/>
              <a:t>біржа</a:t>
            </a:r>
            <a:r>
              <a:rPr lang="ru-RU" dirty="0" smtClean="0"/>
              <a:t> </a:t>
            </a:r>
            <a:r>
              <a:rPr lang="ru-RU" dirty="0" err="1" smtClean="0"/>
              <a:t>набуває</a:t>
            </a:r>
            <a:r>
              <a:rPr lang="ru-RU" dirty="0" smtClean="0"/>
              <a:t> прав </a:t>
            </a:r>
            <a:r>
              <a:rPr lang="ru-RU" dirty="0" err="1" smtClean="0">
                <a:hlinkClick r:id="rId3" tooltip="Юридична особа"/>
              </a:rPr>
              <a:t>юридичної</a:t>
            </a:r>
            <a:r>
              <a:rPr lang="ru-RU" dirty="0" smtClean="0">
                <a:hlinkClick r:id="rId3" tooltip="Юридична особа"/>
              </a:rPr>
              <a:t> особи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моменту </a:t>
            </a:r>
            <a:r>
              <a:rPr lang="ru-RU" dirty="0" err="1" smtClean="0"/>
              <a:t>її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Дрежавна реєстрація юридичних осіб (ще не написана)"/>
              </a:rPr>
              <a:t>реєстрації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в </a:t>
            </a:r>
            <a:r>
              <a:rPr lang="ru-RU" dirty="0" err="1" smtClean="0"/>
              <a:t>загальному</a:t>
            </a:r>
            <a:r>
              <a:rPr lang="ru-RU" dirty="0" smtClean="0"/>
              <a:t> порядку.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За результатами 2011 року,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гравцями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на фондовому ринку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Фондова Біржа ПФТС"/>
              </a:rPr>
              <a:t>Фондова</a:t>
            </a:r>
            <a:r>
              <a:rPr lang="ru-RU" dirty="0" smtClean="0">
                <a:hlinkClick r:id="rId5" tooltip="Фондова Біржа ПФТС"/>
              </a:rPr>
              <a:t> </a:t>
            </a:r>
            <a:r>
              <a:rPr lang="ru-RU" dirty="0" err="1" smtClean="0">
                <a:hlinkClick r:id="rId5" tooltip="Фондова Біржа ПФТС"/>
              </a:rPr>
              <a:t>Біржа</a:t>
            </a:r>
            <a:r>
              <a:rPr lang="ru-RU" dirty="0" smtClean="0">
                <a:hlinkClick r:id="rId5" tooltip="Фондова Біржа ПФТС"/>
              </a:rPr>
              <a:t> ПФТС</a:t>
            </a:r>
            <a:r>
              <a:rPr lang="ru-RU" dirty="0" smtClean="0"/>
              <a:t> (37.74 %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торгів</a:t>
            </a:r>
            <a:r>
              <a:rPr lang="ru-RU" dirty="0" smtClean="0"/>
              <a:t> у 2011 </a:t>
            </a:r>
            <a:r>
              <a:rPr lang="ru-RU" dirty="0" err="1" smtClean="0"/>
              <a:t>році</a:t>
            </a:r>
            <a:r>
              <a:rPr lang="ru-RU" dirty="0" smtClean="0"/>
              <a:t>),</a:t>
            </a:r>
            <a:r>
              <a:rPr lang="ru-RU" dirty="0" err="1" smtClean="0">
                <a:hlinkClick r:id="rId6" tooltip="Фондова Біржа Перспектива"/>
              </a:rPr>
              <a:t>Фондова</a:t>
            </a:r>
            <a:r>
              <a:rPr lang="ru-RU" dirty="0" smtClean="0">
                <a:hlinkClick r:id="rId6" tooltip="Фондова Біржа Перспектива"/>
              </a:rPr>
              <a:t> </a:t>
            </a:r>
            <a:r>
              <a:rPr lang="ru-RU" dirty="0" err="1" smtClean="0">
                <a:hlinkClick r:id="rId6" tooltip="Фондова Біржа Перспектива"/>
              </a:rPr>
              <a:t>Біржа</a:t>
            </a:r>
            <a:r>
              <a:rPr lang="ru-RU" dirty="0" smtClean="0">
                <a:hlinkClick r:id="rId6" tooltip="Фондова Біржа Перспектива"/>
              </a:rPr>
              <a:t> Перспектива</a:t>
            </a:r>
            <a:r>
              <a:rPr lang="ru-RU" dirty="0" smtClean="0"/>
              <a:t> (33.58 %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торгів</a:t>
            </a:r>
            <a:r>
              <a:rPr lang="ru-RU" dirty="0" smtClean="0"/>
              <a:t> у 2011 </a:t>
            </a:r>
            <a:r>
              <a:rPr lang="ru-RU" dirty="0" err="1" smtClean="0"/>
              <a:t>році</a:t>
            </a:r>
            <a:r>
              <a:rPr lang="ru-RU" dirty="0" smtClean="0"/>
              <a:t>) та </a:t>
            </a:r>
            <a:r>
              <a:rPr lang="ru-RU" dirty="0" err="1" smtClean="0">
                <a:hlinkClick r:id="rId7" tooltip="Українська Біржа"/>
              </a:rPr>
              <a:t>Українська</a:t>
            </a:r>
            <a:r>
              <a:rPr lang="ru-RU" dirty="0" smtClean="0">
                <a:hlinkClick r:id="rId7" tooltip="Українська Біржа"/>
              </a:rPr>
              <a:t> </a:t>
            </a:r>
            <a:r>
              <a:rPr lang="ru-RU" dirty="0" err="1" smtClean="0">
                <a:hlinkClick r:id="rId7" tooltip="Українська Біржа"/>
              </a:rPr>
              <a:t>Біржа</a:t>
            </a:r>
            <a:r>
              <a:rPr lang="ru-RU" dirty="0" smtClean="0"/>
              <a:t> (26.96 %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торгів</a:t>
            </a:r>
            <a:r>
              <a:rPr lang="ru-RU" dirty="0" smtClean="0"/>
              <a:t> у 2011 </a:t>
            </a:r>
            <a:r>
              <a:rPr lang="ru-RU" dirty="0" err="1" smtClean="0"/>
              <a:t>році</a:t>
            </a:r>
            <a:r>
              <a:rPr lang="ru-RU" dirty="0" smtClean="0"/>
              <a:t>).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три </a:t>
            </a:r>
            <a:r>
              <a:rPr lang="ru-RU" dirty="0" err="1" smtClean="0"/>
              <a:t>фондові</a:t>
            </a:r>
            <a:r>
              <a:rPr lang="ru-RU" dirty="0" smtClean="0"/>
              <a:t> </a:t>
            </a:r>
            <a:r>
              <a:rPr lang="ru-RU" dirty="0" err="1" smtClean="0"/>
              <a:t>майданчики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98,28 %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торгів</a:t>
            </a:r>
            <a:r>
              <a:rPr lang="ru-RU" dirty="0" smtClean="0"/>
              <a:t> </a:t>
            </a:r>
            <a:r>
              <a:rPr lang="ru-RU" dirty="0" err="1" smtClean="0"/>
              <a:t>цінними</a:t>
            </a:r>
            <a:r>
              <a:rPr lang="ru-RU" dirty="0" smtClean="0"/>
              <a:t> </a:t>
            </a:r>
            <a:r>
              <a:rPr lang="ru-RU" dirty="0" err="1" smtClean="0"/>
              <a:t>паперами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у 2011 </a:t>
            </a:r>
            <a:r>
              <a:rPr lang="ru-RU" dirty="0" err="1" smtClean="0"/>
              <a:t>році</a:t>
            </a: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21507" name="Picture 2" descr="C:\Users\Фиеста\Desktop\1245926352_rt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1857375"/>
            <a:ext cx="2525712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Фиеста\Desktop\20100816-3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25" y="3429000"/>
            <a:ext cx="2470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</TotalTime>
  <Words>618</Words>
  <PresentationFormat>Экран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Calibri</vt:lpstr>
      <vt:lpstr>Arial</vt:lpstr>
      <vt:lpstr>Wingdings</vt:lpstr>
      <vt:lpstr>Wingdings 2</vt:lpstr>
      <vt:lpstr>Tw Cen MT</vt:lpstr>
      <vt:lpstr>Tahoma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ПРЕЗЕНТАЦІЯ НА ТЕМУ:«ФОНДОВІ БІРЖІ»</vt:lpstr>
      <vt:lpstr>Зміст:</vt:lpstr>
      <vt:lpstr>Біржа</vt:lpstr>
      <vt:lpstr> Види цінних паперів на біржі </vt:lpstr>
      <vt:lpstr> Організація біржі </vt:lpstr>
      <vt:lpstr> Учасники біржі </vt:lpstr>
      <vt:lpstr> Укладання договорів </vt:lpstr>
      <vt:lpstr> Біржова ціна </vt:lpstr>
      <vt:lpstr> Фондові біржі України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Презинтація на тему:«Фондові біржі»</dc:title>
  <dc:creator>Фиеста</dc:creator>
  <cp:lastModifiedBy>Angel</cp:lastModifiedBy>
  <cp:revision>14</cp:revision>
  <dcterms:created xsi:type="dcterms:W3CDTF">2013-12-23T13:16:26Z</dcterms:created>
  <dcterms:modified xsi:type="dcterms:W3CDTF">2013-12-23T18:10:08Z</dcterms:modified>
</cp:coreProperties>
</file>