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7" r:id="rId13"/>
    <p:sldId id="269" r:id="rId14"/>
    <p:sldId id="272" r:id="rId15"/>
    <p:sldId id="271" r:id="rId16"/>
    <p:sldId id="273" r:id="rId17"/>
    <p:sldId id="274" r:id="rId18"/>
    <p:sldId id="275" r:id="rId19"/>
    <p:sldId id="276" r:id="rId20"/>
    <p:sldId id="277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18.10.2012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uk.wikipedia.org/wiki/%D0%A5%D1%83%D0%B4%D0%BE%D0%B6%D0%BD%D0%B8%D0%BA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1865" TargetMode="External"/><Relationship Id="rId7" Type="http://schemas.openxmlformats.org/officeDocument/2006/relationships/image" Target="../media/image10.jpeg"/><Relationship Id="rId2" Type="http://schemas.openxmlformats.org/officeDocument/2006/relationships/hyperlink" Target="http://uk.wikipedia.org/wiki/19_%D1%81%D1%96%D1%87%D0%BD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86%D0%BC%D0%BF%D1%80%D0%B5%D1%81%D1%96%D0%BE%D0%BD%D1%96%D0%B7%D0%BC" TargetMode="External"/><Relationship Id="rId5" Type="http://schemas.openxmlformats.org/officeDocument/2006/relationships/hyperlink" Target="http://uk.wikipedia.org/wiki/1911" TargetMode="External"/><Relationship Id="rId4" Type="http://schemas.openxmlformats.org/officeDocument/2006/relationships/hyperlink" Target="http://uk.wikipedia.org/wiki/5_%D0%B3%D1%80%D1%83%D0%B4%D0%BD%D1%8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A%D0%B8%D1%97%D0%B2" TargetMode="External"/><Relationship Id="rId3" Type="http://schemas.openxmlformats.org/officeDocument/2006/relationships/hyperlink" Target="http://uk.wikipedia.org/wiki/1848" TargetMode="External"/><Relationship Id="rId7" Type="http://schemas.openxmlformats.org/officeDocument/2006/relationships/hyperlink" Target="http://uk.wikipedia.org/wiki/%D0%92%D0%BE%D0%BB%D0%BE%D0%B4%D0%B8%D0%BC%D0%B8%D1%80%D1%81%D1%8C%D0%BA%D0%B8%D0%B9_%D1%81%D0%BE%D0%B1%D0%BE%D1%80" TargetMode="External"/><Relationship Id="rId2" Type="http://schemas.openxmlformats.org/officeDocument/2006/relationships/hyperlink" Target="http://uk.wikipedia.org/wiki/15_%D1%82%D1%80%D0%B0%D0%B2%D0%BD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C%D0%BE%D1%81%D0%BA%D0%B2%D0%B0" TargetMode="External"/><Relationship Id="rId5" Type="http://schemas.openxmlformats.org/officeDocument/2006/relationships/hyperlink" Target="http://uk.wikipedia.org/wiki/1926" TargetMode="External"/><Relationship Id="rId4" Type="http://schemas.openxmlformats.org/officeDocument/2006/relationships/hyperlink" Target="http://uk.wikipedia.org/wiki/23_%D0%BB%D0%B8%D0%BF%D0%BD%D1%8F" TargetMode="External"/><Relationship Id="rId9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/index.php?title=%D0%92%D0%B8%D1%82%D1%8F%D0%B7%D1%8C_%D0%BD%D0%B0_%D1%80%D0%BE%D0%B7%D0%B4%D0%BE%D1%80%D1%96%D0%B6%D0%B6%D1%96_%28%D0%92%D0%B0%D1%81%D0%BD%D0%B5%D1%86%D0%BE%D0%B2%29&amp;action=edit&amp;redlink=1" TargetMode="External"/><Relationship Id="rId2" Type="http://schemas.openxmlformats.org/officeDocument/2006/relationships/hyperlink" Target="http://uk.wikipedia.org/wiki/%D0%9C%D0%BE%D0%B4%D0%B5%D1%80%D0%BD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6%D0%BE%D0%B2%D1%82%D0%BD%D0%B5%D0%B2%D0%B0_%D1%80%D0%B5%D0%B2%D0%BE%D0%BB%D1%8E%D1%86%D1%96%D1%8F" TargetMode="External"/><Relationship Id="rId2" Type="http://schemas.openxmlformats.org/officeDocument/2006/relationships/hyperlink" Target="http://uk.wikipedia.org/wiki/%D0%9A%D0%B8%D1%97%D0%B2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uk.wikipedia.org/wiki/%D0%A2%D1%80%D0%B5%D1%82%D1%8F%D0%BA%D0%BE%D0%B2%D1%81%D1%8C%D0%BA%D0%B0_%D0%B3%D0%B0%D0%BB%D0%B5%D1%80%D0%B5%D1%8F" TargetMode="External"/><Relationship Id="rId4" Type="http://schemas.openxmlformats.org/officeDocument/2006/relationships/hyperlink" Target="http://uk.wikipedia.org/wiki/%D0%9A%D0%BE%D1%89%D1%96%D0%B9_%D0%91%D0%B5%D0%B7%D1%81%D0%BC%D0%B5%D1%80%D1%82%D0%BD%D0%B8%D0%B9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5_%D1%81%D0%B5%D1%80%D0%BF%D0%BD%D1%8F" TargetMode="External"/><Relationship Id="rId7" Type="http://schemas.openxmlformats.org/officeDocument/2006/relationships/image" Target="../media/image5.jpeg"/><Relationship Id="rId2" Type="http://schemas.openxmlformats.org/officeDocument/2006/relationships/hyperlink" Target="http://uk.wikipedia.org/wiki/24_%D0%BB%D0%B8%D0%BF%D0%BD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1930" TargetMode="External"/><Relationship Id="rId5" Type="http://schemas.openxmlformats.org/officeDocument/2006/relationships/hyperlink" Target="http://uk.wikipedia.org/wiki/29_%D0%B2%D0%B5%D1%80%D0%B5%D1%81%D0%BD%D1%8F" TargetMode="External"/><Relationship Id="rId4" Type="http://schemas.openxmlformats.org/officeDocument/2006/relationships/hyperlink" Target="http://uk.wikipedia.org/wiki/184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2561456"/>
          </a:xfrm>
        </p:spPr>
        <p:txBody>
          <a:bodyPr/>
          <a:lstStyle/>
          <a:p>
            <a:r>
              <a:rPr lang="uk-UA" dirty="0" smtClean="0"/>
              <a:t>РОСІЙСЬКИЙ</a:t>
            </a:r>
            <a:br>
              <a:rPr lang="uk-UA" dirty="0" smtClean="0"/>
            </a:br>
            <a:r>
              <a:rPr lang="uk-UA" dirty="0" smtClean="0"/>
              <a:t>ЖИВОПИС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7239000" cy="6195088"/>
          </a:xfrm>
        </p:spPr>
        <p:txBody>
          <a:bodyPr/>
          <a:lstStyle/>
          <a:p>
            <a:pPr algn="ctr">
              <a:buNone/>
            </a:pP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Ілля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Рєпін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залишив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багату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й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різноманітну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мистецьку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спадщину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його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ранні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розписи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церков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в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Україні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знищені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під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час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війни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численні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жанрові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побутові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картини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портрети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твори на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історичні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теми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зберігаються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в музеях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Росії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України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endParaRPr lang="ru-RU" dirty="0" smtClean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  <a:p>
            <a:pPr algn="ctr">
              <a:buNone/>
            </a:pPr>
            <a:endParaRPr lang="ru-RU" dirty="0" smtClean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  <a:p>
            <a:pPr algn="ctr">
              <a:buNone/>
            </a:pP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Найвідоміші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твори:</a:t>
            </a:r>
          </a:p>
          <a:p>
            <a:pPr algn="ctr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«Бурлаки на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Волзі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» (1870—73),</a:t>
            </a:r>
          </a:p>
          <a:p>
            <a:pPr algn="ctr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«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Іван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Грозний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син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його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Іван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» (1881-85),</a:t>
            </a:r>
          </a:p>
          <a:p>
            <a:pPr algn="ctr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«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Царівна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Софія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» (1879),</a:t>
            </a:r>
          </a:p>
          <a:p>
            <a:pPr algn="ctr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«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Засідання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Держ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. Ради» (1901-03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).</a:t>
            </a:r>
            <a:endParaRPr lang="ru-RU" dirty="0" smtClean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800px-Ilia_Efimovich_Repin_(1844-1930)_-_Volga_Boatmen_(1870-187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268760"/>
            <a:ext cx="8441574" cy="39042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7239000" cy="612308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На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українські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теми:</a:t>
            </a:r>
          </a:p>
          <a:p>
            <a:pPr algn="ctr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«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Запорожці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пишуть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листа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турецькому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султанові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» (1880-91, один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варіант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у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Москві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другий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 —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у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Харківському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Державному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Музеї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образотворчого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мистецтва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);</a:t>
            </a:r>
          </a:p>
          <a:p>
            <a:pPr algn="ctr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«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Вечорниці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» (1881),</a:t>
            </a:r>
          </a:p>
          <a:p>
            <a:pPr algn="ctr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«Гайдамака» (1902),</a:t>
            </a:r>
          </a:p>
          <a:p>
            <a:pPr algn="ctr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«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Чорноморська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вольниця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» (1903),</a:t>
            </a:r>
          </a:p>
          <a:p>
            <a:pPr algn="ctr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«Гопак» (1930, не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закінчений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).</a:t>
            </a:r>
          </a:p>
          <a:p>
            <a:pPr algn="ctr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«Портрет І. С. 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Тургенєва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»,</a:t>
            </a:r>
          </a:p>
          <a:p>
            <a:pPr algn="ctr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«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Етюд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академічної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натурниці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»,</a:t>
            </a:r>
          </a:p>
          <a:p>
            <a:pPr algn="ctr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«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Солоха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дяк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Repin_Cossack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908720"/>
            <a:ext cx="8064896" cy="47683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3399656"/>
          </a:xfrm>
        </p:spPr>
        <p:txBody>
          <a:bodyPr/>
          <a:lstStyle/>
          <a:p>
            <a:r>
              <a:rPr lang="uk-UA" dirty="0" smtClean="0"/>
              <a:t>ПЕЙЗАЖНИЙ ЖИВОПИС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04704"/>
          </a:xfrm>
        </p:spPr>
        <p:txBody>
          <a:bodyPr>
            <a:normAutofit/>
          </a:bodyPr>
          <a:lstStyle/>
          <a:p>
            <a:pPr algn="ctr"/>
            <a:r>
              <a:rPr lang="ru-RU" sz="2400" b="0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Ісаак</a:t>
            </a:r>
            <a:r>
              <a:rPr lang="ru-RU" sz="2400" b="0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2400" b="0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Ілліч</a:t>
            </a:r>
            <a:r>
              <a:rPr lang="ru-RU" sz="2400" b="0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2400" b="0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Левітан</a:t>
            </a:r>
            <a:r>
              <a:rPr lang="ru-RU" sz="2400" b="0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— </a:t>
            </a:r>
            <a:r>
              <a:rPr lang="ru-RU" sz="2400" b="0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російський</a:t>
            </a:r>
            <a:r>
              <a:rPr lang="ru-RU" sz="2400" b="0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2400" b="0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  <a:hlinkClick r:id="rId2" tooltip="Художник"/>
              </a:rPr>
              <a:t>художник</a:t>
            </a:r>
            <a:r>
              <a:rPr lang="ru-RU" sz="2400" b="0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.</a:t>
            </a:r>
            <a:endParaRPr lang="ru-RU" sz="2400" b="0" dirty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</p:txBody>
      </p:sp>
      <p:pic>
        <p:nvPicPr>
          <p:cNvPr id="4" name="Содержимое 3" descr="300px-Isaac_Levitan_selfportrait1880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267744" y="1340768"/>
            <a:ext cx="3796258" cy="51376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7239000" cy="4970952"/>
          </a:xfrm>
        </p:spPr>
        <p:txBody>
          <a:bodyPr/>
          <a:lstStyle/>
          <a:p>
            <a:pPr algn="ctr">
              <a:buNone/>
            </a:pP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Підмосковна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природа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зачарувала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Левітана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він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працював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без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усталю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.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Взагалі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Підмосков'я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мабуть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слід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назвати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першим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коханням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художника. Два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щасливих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літа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(1875-76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рр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..)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Він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провів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у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Бабкіно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поблизу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від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Нового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Єрусалиму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. </a:t>
            </a:r>
            <a:endParaRPr lang="ru-RU" dirty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517232"/>
            <a:ext cx="7239000" cy="782960"/>
          </a:xfrm>
        </p:spPr>
        <p:txBody>
          <a:bodyPr>
            <a:normAutofit/>
          </a:bodyPr>
          <a:lstStyle/>
          <a:p>
            <a:pPr algn="ctr"/>
            <a:r>
              <a:rPr lang="ru-RU" sz="2400" b="0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Солнечный День</a:t>
            </a:r>
            <a:br>
              <a:rPr lang="ru-RU" sz="2400" b="0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</a:br>
            <a:r>
              <a:rPr lang="ru-RU" sz="2400" b="0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1876</a:t>
            </a:r>
            <a:endParaRPr lang="ru-RU" sz="2400" b="0" dirty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</p:txBody>
      </p:sp>
      <p:pic>
        <p:nvPicPr>
          <p:cNvPr id="4" name="Содержимое 3" descr="443px-Levitan_SolnechnyDen1876_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95736" y="116632"/>
            <a:ext cx="4049593" cy="54756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3615680"/>
          </a:xfrm>
        </p:spPr>
        <p:txBody>
          <a:bodyPr/>
          <a:lstStyle/>
          <a:p>
            <a:r>
              <a:rPr lang="uk-UA" dirty="0" smtClean="0"/>
              <a:t>ПОРТРЕТНИЙ</a:t>
            </a:r>
            <a:br>
              <a:rPr lang="uk-UA" dirty="0" smtClean="0"/>
            </a:br>
            <a:r>
              <a:rPr lang="uk-UA" dirty="0" smtClean="0"/>
              <a:t>ЖИВОПИС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239000" cy="1728192"/>
          </a:xfrm>
        </p:spPr>
        <p:txBody>
          <a:bodyPr>
            <a:noAutofit/>
          </a:bodyPr>
          <a:lstStyle/>
          <a:p>
            <a:pPr algn="ctr"/>
            <a:r>
              <a:rPr lang="vi-VN" sz="2400" b="0" dirty="0" smtClean="0"/>
              <a:t>Валенти́н Олекса́ндрович Сєро́в </a:t>
            </a:r>
            <a:r>
              <a:rPr lang="vi-VN" sz="2400" b="0" dirty="0" smtClean="0"/>
              <a:t>(</a:t>
            </a:r>
            <a:r>
              <a:rPr lang="vi-VN" sz="2400" b="0" dirty="0" smtClean="0">
                <a:hlinkClick r:id="rId2" tooltip="19 січня"/>
              </a:rPr>
              <a:t>19 </a:t>
            </a:r>
            <a:r>
              <a:rPr lang="vi-VN" sz="2400" b="0" dirty="0" smtClean="0">
                <a:hlinkClick r:id="rId2" tooltip="19 січня"/>
              </a:rPr>
              <a:t>січня</a:t>
            </a:r>
            <a:r>
              <a:rPr lang="vi-VN" sz="2400" b="0" dirty="0" smtClean="0"/>
              <a:t> </a:t>
            </a:r>
            <a:r>
              <a:rPr lang="vi-VN" sz="2400" b="0" dirty="0" smtClean="0">
                <a:hlinkClick r:id="rId3" tooltip="1865"/>
              </a:rPr>
              <a:t>1865</a:t>
            </a:r>
            <a:r>
              <a:rPr lang="uk-UA" sz="2400" b="0" dirty="0" smtClean="0"/>
              <a:t> </a:t>
            </a:r>
            <a:r>
              <a:rPr lang="vi-VN" sz="2400" b="0" dirty="0" smtClean="0"/>
              <a:t>— </a:t>
            </a:r>
            <a:r>
              <a:rPr lang="vi-VN" sz="2400" b="0" dirty="0" smtClean="0">
                <a:hlinkClick r:id="rId4" tooltip="5 грудня"/>
              </a:rPr>
              <a:t>5 </a:t>
            </a:r>
            <a:r>
              <a:rPr lang="vi-VN" sz="2400" b="0" dirty="0" smtClean="0">
                <a:hlinkClick r:id="rId4" tooltip="5 грудня"/>
              </a:rPr>
              <a:t>грудня</a:t>
            </a:r>
            <a:r>
              <a:rPr lang="vi-VN" sz="2400" b="0" dirty="0" smtClean="0"/>
              <a:t> </a:t>
            </a:r>
            <a:r>
              <a:rPr lang="vi-VN" sz="2400" b="0" dirty="0" smtClean="0">
                <a:hlinkClick r:id="rId5" tooltip="1911"/>
              </a:rPr>
              <a:t>1911</a:t>
            </a:r>
            <a:r>
              <a:rPr lang="vi-VN" sz="2400" b="0" dirty="0" smtClean="0"/>
              <a:t>)</a:t>
            </a:r>
            <a:r>
              <a:rPr lang="vi-VN" sz="2400" b="0" dirty="0" smtClean="0"/>
              <a:t> — російський художник кінця 19 — початку 20 ст., представник російської гілки </a:t>
            </a:r>
            <a:r>
              <a:rPr lang="vi-VN" sz="2400" b="0" dirty="0" smtClean="0">
                <a:hlinkClick r:id="rId6" tooltip="Імпресіонізм"/>
              </a:rPr>
              <a:t>імпресіонізму</a:t>
            </a:r>
            <a:r>
              <a:rPr lang="vi-VN" sz="2400" b="0" dirty="0" smtClean="0"/>
              <a:t>. </a:t>
            </a:r>
            <a:endParaRPr lang="ru-RU" sz="2400" b="0" dirty="0">
              <a:latin typeface="Bookman Old Style" pitchFamily="18" charset="0"/>
            </a:endParaRPr>
          </a:p>
        </p:txBody>
      </p:sp>
      <p:pic>
        <p:nvPicPr>
          <p:cNvPr id="4" name="Содержимое 3" descr="250px-Walentin_Aleksandrovich_Serov_Self-Portrait,_1880s.jpg"/>
          <p:cNvPicPr>
            <a:picLocks noGrp="1" noChangeAspect="1"/>
          </p:cNvPicPr>
          <p:nvPr>
            <p:ph idx="1"/>
          </p:nvPr>
        </p:nvPicPr>
        <p:blipFill>
          <a:blip r:embed="rId7" cstate="print"/>
          <a:stretch>
            <a:fillRect/>
          </a:stretch>
        </p:blipFill>
        <p:spPr>
          <a:xfrm>
            <a:off x="2339752" y="2132856"/>
            <a:ext cx="3494112" cy="44724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7239000" cy="5258984"/>
          </a:xfrm>
        </p:spPr>
        <p:txBody>
          <a:bodyPr/>
          <a:lstStyle/>
          <a:p>
            <a:pPr algn="ctr">
              <a:buNone/>
            </a:pPr>
            <a:r>
              <a:rPr lang="uk-UA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Живопис - вид образотворчого мистецтва, пов'язаний з передачею зорових образів за допомогою нанесення фарб на тверду або гнучку </a:t>
            </a:r>
            <a:r>
              <a:rPr lang="uk-UA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основу</a:t>
            </a:r>
            <a:r>
              <a:rPr lang="uk-UA" dirty="0" smtClean="0">
                <a:latin typeface="Bookman Old Style" pitchFamily="18" charset="0"/>
              </a:rPr>
              <a:t>.</a:t>
            </a:r>
            <a:r>
              <a:rPr lang="uk-UA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.</a:t>
            </a:r>
            <a:r>
              <a:rPr lang="uk-UA" dirty="0" smtClean="0">
                <a:latin typeface="Bookman Old Style" pitchFamily="18" charset="0"/>
              </a:rPr>
              <a:t> </a:t>
            </a:r>
            <a:r>
              <a:rPr lang="uk-UA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Як і інші види мистецтва, живопис може виконувати пізнавальну, естетичну, релігійну, ідеологічну, філософську, соціально-виховну або документальну функції</a:t>
            </a:r>
            <a:endParaRPr lang="ru-RU" dirty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100848"/>
          </a:xfrm>
        </p:spPr>
        <p:txBody>
          <a:bodyPr>
            <a:noAutofit/>
          </a:bodyPr>
          <a:lstStyle/>
          <a:p>
            <a:pPr algn="ctr"/>
            <a:r>
              <a:rPr lang="ru-RU" sz="2400" b="0" dirty="0" smtClean="0">
                <a:latin typeface="Bookman Old Style" pitchFamily="18" charset="0"/>
              </a:rPr>
              <a:t>В </a:t>
            </a:r>
            <a:r>
              <a:rPr lang="ru-RU" sz="2400" b="0" dirty="0" err="1" smtClean="0">
                <a:latin typeface="Bookman Old Style" pitchFamily="18" charset="0"/>
              </a:rPr>
              <a:t>творчому</a:t>
            </a:r>
            <a:r>
              <a:rPr lang="ru-RU" sz="2400" b="0" dirty="0" smtClean="0">
                <a:latin typeface="Bookman Old Style" pitchFamily="18" charset="0"/>
              </a:rPr>
              <a:t> </a:t>
            </a:r>
            <a:r>
              <a:rPr lang="ru-RU" sz="2400" b="0" dirty="0" err="1" smtClean="0">
                <a:latin typeface="Bookman Old Style" pitchFamily="18" charset="0"/>
              </a:rPr>
              <a:t>доробку</a:t>
            </a:r>
            <a:r>
              <a:rPr lang="ru-RU" sz="2400" b="0" dirty="0" smtClean="0">
                <a:latin typeface="Bookman Old Style" pitchFamily="18" charset="0"/>
              </a:rPr>
              <a:t> </a:t>
            </a:r>
            <a:r>
              <a:rPr lang="ru-RU" sz="2400" b="0" dirty="0" err="1" smtClean="0">
                <a:latin typeface="Bookman Old Style" pitchFamily="18" charset="0"/>
              </a:rPr>
              <a:t>майстра</a:t>
            </a:r>
            <a:r>
              <a:rPr lang="ru-RU" sz="2400" b="0" dirty="0" smtClean="0">
                <a:latin typeface="Bookman Old Style" pitchFamily="18" charset="0"/>
              </a:rPr>
              <a:t> </a:t>
            </a:r>
            <a:r>
              <a:rPr lang="ru-RU" sz="2400" b="0" dirty="0" err="1" smtClean="0">
                <a:latin typeface="Bookman Old Style" pitchFamily="18" charset="0"/>
              </a:rPr>
              <a:t>важко</a:t>
            </a:r>
            <a:r>
              <a:rPr lang="ru-RU" sz="2400" b="0" dirty="0" smtClean="0">
                <a:latin typeface="Bookman Old Style" pitchFamily="18" charset="0"/>
              </a:rPr>
              <a:t> </a:t>
            </a:r>
            <a:r>
              <a:rPr lang="ru-RU" sz="2400" b="0" dirty="0" err="1" smtClean="0">
                <a:latin typeface="Bookman Old Style" pitchFamily="18" charset="0"/>
              </a:rPr>
              <a:t>виділити</a:t>
            </a:r>
            <a:r>
              <a:rPr lang="ru-RU" sz="2400" b="0" dirty="0" smtClean="0">
                <a:latin typeface="Bookman Old Style" pitchFamily="18" charset="0"/>
              </a:rPr>
              <a:t> </a:t>
            </a:r>
            <a:r>
              <a:rPr lang="ru-RU" sz="2400" b="0" dirty="0" err="1" smtClean="0">
                <a:latin typeface="Bookman Old Style" pitchFamily="18" charset="0"/>
              </a:rPr>
              <a:t>головні</a:t>
            </a:r>
            <a:r>
              <a:rPr lang="ru-RU" sz="2400" b="0" dirty="0" smtClean="0">
                <a:latin typeface="Bookman Old Style" pitchFamily="18" charset="0"/>
              </a:rPr>
              <a:t> </a:t>
            </a:r>
            <a:r>
              <a:rPr lang="ru-RU" sz="2400" b="0" dirty="0" err="1" smtClean="0">
                <a:latin typeface="Bookman Old Style" pitchFamily="18" charset="0"/>
              </a:rPr>
              <a:t>і</a:t>
            </a:r>
            <a:r>
              <a:rPr lang="ru-RU" sz="2400" b="0" dirty="0" smtClean="0">
                <a:latin typeface="Bookman Old Style" pitchFamily="18" charset="0"/>
              </a:rPr>
              <a:t> </a:t>
            </a:r>
            <a:r>
              <a:rPr lang="ru-RU" sz="2400" b="0" dirty="0" err="1" smtClean="0">
                <a:latin typeface="Bookman Old Style" pitchFamily="18" charset="0"/>
              </a:rPr>
              <a:t>неголовні</a:t>
            </a:r>
            <a:r>
              <a:rPr lang="ru-RU" sz="2400" b="0" dirty="0" smtClean="0">
                <a:latin typeface="Bookman Old Style" pitchFamily="18" charset="0"/>
              </a:rPr>
              <a:t> твори. </a:t>
            </a:r>
            <a:r>
              <a:rPr lang="ru-RU" sz="2400" b="0" dirty="0" err="1" smtClean="0">
                <a:latin typeface="Bookman Old Style" pitchFamily="18" charset="0"/>
              </a:rPr>
              <a:t>Він</a:t>
            </a:r>
            <a:r>
              <a:rPr lang="ru-RU" sz="2400" b="0" dirty="0" smtClean="0">
                <a:latin typeface="Bookman Old Style" pitchFamily="18" charset="0"/>
              </a:rPr>
              <a:t> </a:t>
            </a:r>
            <a:r>
              <a:rPr lang="ru-RU" sz="2400" b="0" dirty="0" err="1" smtClean="0">
                <a:latin typeface="Bookman Old Style" pitchFamily="18" charset="0"/>
              </a:rPr>
              <a:t>натхненно</a:t>
            </a:r>
            <a:r>
              <a:rPr lang="ru-RU" sz="2400" b="0" dirty="0" smtClean="0">
                <a:latin typeface="Bookman Old Style" pitchFamily="18" charset="0"/>
              </a:rPr>
              <a:t> </a:t>
            </a:r>
            <a:r>
              <a:rPr lang="ru-RU" sz="2400" b="0" dirty="0" err="1" smtClean="0">
                <a:latin typeface="Bookman Old Style" pitchFamily="18" charset="0"/>
              </a:rPr>
              <a:t>і</a:t>
            </a:r>
            <a:r>
              <a:rPr lang="ru-RU" sz="2400" b="0" dirty="0" smtClean="0">
                <a:latin typeface="Bookman Old Style" pitchFamily="18" charset="0"/>
              </a:rPr>
              <a:t> завзято </a:t>
            </a:r>
            <a:r>
              <a:rPr lang="ru-RU" sz="2400" b="0" dirty="0" err="1" smtClean="0">
                <a:latin typeface="Bookman Old Style" pitchFamily="18" charset="0"/>
              </a:rPr>
              <a:t>брався</a:t>
            </a:r>
            <a:r>
              <a:rPr lang="ru-RU" sz="2400" b="0" dirty="0" smtClean="0">
                <a:latin typeface="Bookman Old Style" pitchFamily="18" charset="0"/>
              </a:rPr>
              <a:t> до </a:t>
            </a:r>
            <a:r>
              <a:rPr lang="ru-RU" sz="2400" b="0" dirty="0" err="1" smtClean="0">
                <a:latin typeface="Bookman Old Style" pitchFamily="18" charset="0"/>
              </a:rPr>
              <a:t>всякої</a:t>
            </a:r>
            <a:r>
              <a:rPr lang="ru-RU" sz="2400" b="0" dirty="0" smtClean="0">
                <a:latin typeface="Bookman Old Style" pitchFamily="18" charset="0"/>
              </a:rPr>
              <a:t> </a:t>
            </a:r>
            <a:r>
              <a:rPr lang="ru-RU" sz="2400" b="0" dirty="0" err="1" smtClean="0">
                <a:latin typeface="Bookman Old Style" pitchFamily="18" charset="0"/>
              </a:rPr>
              <a:t>роботи</a:t>
            </a:r>
            <a:r>
              <a:rPr lang="ru-RU" sz="2400" b="0" dirty="0" smtClean="0">
                <a:latin typeface="Bookman Old Style" pitchFamily="18" charset="0"/>
              </a:rPr>
              <a:t> </a:t>
            </a:r>
            <a:r>
              <a:rPr lang="ru-RU" sz="2400" b="0" dirty="0" err="1" smtClean="0">
                <a:latin typeface="Bookman Old Style" pitchFamily="18" charset="0"/>
              </a:rPr>
              <a:t>і</a:t>
            </a:r>
            <a:r>
              <a:rPr lang="ru-RU" sz="2400" b="0" dirty="0" smtClean="0">
                <a:latin typeface="Bookman Old Style" pitchFamily="18" charset="0"/>
              </a:rPr>
              <a:t> тому </a:t>
            </a:r>
            <a:r>
              <a:rPr lang="ru-RU" sz="2400" b="0" dirty="0" err="1" smtClean="0">
                <a:latin typeface="Bookman Old Style" pitchFamily="18" charset="0"/>
              </a:rPr>
              <a:t>значно</a:t>
            </a:r>
            <a:r>
              <a:rPr lang="ru-RU" sz="2400" b="0" dirty="0" smtClean="0">
                <a:latin typeface="Bookman Old Style" pitchFamily="18" charset="0"/>
              </a:rPr>
              <a:t> </a:t>
            </a:r>
            <a:r>
              <a:rPr lang="ru-RU" sz="2400" b="0" dirty="0" err="1" smtClean="0">
                <a:latin typeface="Bookman Old Style" pitchFamily="18" charset="0"/>
              </a:rPr>
              <a:t>збільшив</a:t>
            </a:r>
            <a:r>
              <a:rPr lang="ru-RU" sz="2400" b="0" dirty="0" smtClean="0">
                <a:latin typeface="Bookman Old Style" pitchFamily="18" charset="0"/>
              </a:rPr>
              <a:t> </a:t>
            </a:r>
            <a:r>
              <a:rPr lang="ru-RU" sz="2400" b="0" dirty="0" err="1" smtClean="0">
                <a:latin typeface="Bookman Old Style" pitchFamily="18" charset="0"/>
              </a:rPr>
              <a:t>кількість</a:t>
            </a:r>
            <a:r>
              <a:rPr lang="ru-RU" sz="2400" b="0" dirty="0" smtClean="0">
                <a:latin typeface="Bookman Old Style" pitchFamily="18" charset="0"/>
              </a:rPr>
              <a:t> </a:t>
            </a:r>
            <a:r>
              <a:rPr lang="ru-RU" sz="2400" b="0" dirty="0" err="1" smtClean="0">
                <a:latin typeface="Bookman Old Style" pitchFamily="18" charset="0"/>
              </a:rPr>
              <a:t>шедеврів</a:t>
            </a:r>
            <a:r>
              <a:rPr lang="ru-RU" sz="2400" b="0" dirty="0" smtClean="0">
                <a:latin typeface="Bookman Old Style" pitchFamily="18" charset="0"/>
              </a:rPr>
              <a:t> </a:t>
            </a:r>
            <a:r>
              <a:rPr lang="ru-RU" sz="2400" b="0" dirty="0" err="1" smtClean="0">
                <a:latin typeface="Bookman Old Style" pitchFamily="18" charset="0"/>
              </a:rPr>
              <a:t>мистецтва</a:t>
            </a:r>
            <a:r>
              <a:rPr lang="ru-RU" sz="2400" b="0" dirty="0" smtClean="0">
                <a:latin typeface="Bookman Old Style" pitchFamily="18" charset="0"/>
              </a:rPr>
              <a:t>.</a:t>
            </a:r>
            <a:endParaRPr lang="ru-RU" sz="2400" b="0" dirty="0">
              <a:latin typeface="Bookman Old Style" pitchFamily="18" charset="0"/>
            </a:endParaRPr>
          </a:p>
        </p:txBody>
      </p:sp>
      <p:pic>
        <p:nvPicPr>
          <p:cNvPr id="4" name="Содержимое 3" descr="449px-Portrait_of_Princess_Olga_Orlov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31640" y="2636912"/>
            <a:ext cx="2709646" cy="36148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4572000" y="4941168"/>
            <a:ext cx="29209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Ольга Орлова,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Фрагмент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6868" y="1412776"/>
            <a:ext cx="5105400" cy="2592288"/>
          </a:xfrm>
        </p:spPr>
        <p:txBody>
          <a:bodyPr/>
          <a:lstStyle/>
          <a:p>
            <a:r>
              <a:rPr lang="uk-UA" dirty="0" smtClean="0"/>
              <a:t>Історичний </a:t>
            </a:r>
            <a:br>
              <a:rPr lang="uk-UA" dirty="0" smtClean="0"/>
            </a:br>
            <a:r>
              <a:rPr lang="uk-UA" dirty="0" smtClean="0"/>
              <a:t>живопис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7239000" cy="2376264"/>
          </a:xfrm>
        </p:spPr>
        <p:txBody>
          <a:bodyPr/>
          <a:lstStyle/>
          <a:p>
            <a:pPr algn="ctr">
              <a:buNone/>
            </a:pP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Ві́ктор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Миха́йлович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Васнецо́в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hlinkClick r:id="rId2" tooltip="15 травня"/>
              </a:rPr>
              <a:t>15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hlinkClick r:id="rId2" tooltip="15 травня"/>
              </a:rPr>
              <a:t>травня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hlinkClick r:id="rId3" tooltip="1848"/>
              </a:rPr>
              <a:t>1848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 —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hlinkClick r:id="rId4" tooltip="23 липня"/>
              </a:rPr>
              <a:t>23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hlinkClick r:id="rId4" tooltip="23 липня"/>
              </a:rPr>
              <a:t>липня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hlinkClick r:id="rId5" tooltip="1926"/>
              </a:rPr>
              <a:t>1926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hlinkClick r:id="rId6" tooltip="Москва"/>
              </a:rPr>
              <a:t>Москва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) —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російський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художник, один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з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авторів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розписів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у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hlinkClick r:id="rId7" tooltip="Володимирський собор"/>
              </a:rPr>
              <a:t>Володимирському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hlinkClick r:id="rId7" tooltip="Володимирський собор"/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hlinkClick r:id="rId7" tooltip="Володимирський собор"/>
              </a:rPr>
              <a:t>соборі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в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hlinkClick r:id="rId8" tooltip="Київ"/>
              </a:rPr>
              <a:t>Києві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Рисунок 3" descr="200px-Wiktor_Michajlowitsch_Wassnezow_003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699792" y="2564904"/>
            <a:ext cx="2880320" cy="364360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7239000" cy="5979064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У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творчості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Васнецова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яскраво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представлені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різні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жанри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що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стали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етапами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дуже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цікавої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еволюції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: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від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побутовго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малювання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до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казки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від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станкового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живопису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до монументального,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від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приземленості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i="1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сподвижників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до прообразу стилю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  <a:hlinkClick r:id="rId2" tooltip="Модерн"/>
              </a:rPr>
              <a:t>модерн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. На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ранньому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етапі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в роботах Васнецова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переважали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побутові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сюжети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.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Пізніше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головним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напрямом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стає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билинно-історичне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 —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  <a:hlinkClick r:id="rId3" tooltip="Витязь на роздоріжжі (Васнецов) (ще не написана)"/>
              </a:rPr>
              <a:t>«Витязь на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  <a:hlinkClick r:id="rId3" tooltip="Витязь на роздоріжжі (Васнецов) (ще не написана)"/>
              </a:rPr>
              <a:t>роздоріжжі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  <a:hlinkClick r:id="rId3" tooltip="Витязь на роздоріжжі (Васнецов) (ще не написана)"/>
              </a:rPr>
              <a:t>»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(1882)</a:t>
            </a:r>
            <a:endParaRPr lang="ru-RU" dirty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800px-19-v_2h_Vasnetsov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764704"/>
            <a:ext cx="8651139" cy="48662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>
            <a:noAutofit/>
          </a:bodyPr>
          <a:lstStyle/>
          <a:p>
            <a:pPr algn="ctr"/>
            <a:r>
              <a:rPr lang="ru-RU" sz="2400" b="0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«</a:t>
            </a:r>
            <a:r>
              <a:rPr lang="ru-RU" sz="2400" b="0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Після</a:t>
            </a:r>
            <a:r>
              <a:rPr lang="ru-RU" sz="2400" b="0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2400" b="0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побоїща</a:t>
            </a:r>
            <a:r>
              <a:rPr lang="ru-RU" sz="2400" b="0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2400" b="0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Ігоря</a:t>
            </a:r>
            <a:r>
              <a:rPr lang="ru-RU" sz="2400" b="0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2400" b="0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Святославича</a:t>
            </a:r>
            <a:r>
              <a:rPr lang="ru-RU" sz="2400" b="0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2400" b="0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з</a:t>
            </a:r>
            <a:r>
              <a:rPr lang="ru-RU" sz="2400" b="0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2400" b="0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половцями</a:t>
            </a:r>
            <a:r>
              <a:rPr lang="ru-RU" sz="2400" b="0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» (1880)</a:t>
            </a:r>
            <a:endParaRPr lang="ru-RU" sz="2400" b="0" dirty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</p:txBody>
      </p:sp>
      <p:pic>
        <p:nvPicPr>
          <p:cNvPr id="4" name="Содержимое 3" descr="800px-Igorsvya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132806"/>
            <a:ext cx="7239000" cy="38004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7239000" cy="612308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В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кінці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1890-х все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помітніше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місце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в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його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творчості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посідає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релігійна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тема (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роботи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у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Володимирському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соборі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в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  <a:hlinkClick r:id="rId2" tooltip="Київ"/>
              </a:rPr>
              <a:t>Києві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в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храмі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Воскресіння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в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Санкт-Петербурзі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акварельні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малюнки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підготовчі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оригінали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стінного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живопису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для собору святого Владимира).</a:t>
            </a:r>
          </a:p>
          <a:p>
            <a:pPr algn="ctr">
              <a:buNone/>
            </a:pP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Після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  <a:hlinkClick r:id="rId3" tooltip="Жовтнева революція"/>
              </a:rPr>
              <a:t>жовтневого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  <a:hlinkClick r:id="rId3" tooltip="Жовтнева революція"/>
              </a:rPr>
              <a:t> перевороту 1917 р.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Васнецов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продовжував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працювати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над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народними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казковими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темами,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створюючи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полотна «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Бій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Добрині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Микитича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з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семиголовим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Змієм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Гориничем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» (1918);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  <a:hlinkClick r:id="rId4" tooltip="Кощій Безсмертний"/>
              </a:rPr>
              <a:t>«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  <a:hlinkClick r:id="rId4" tooltip="Кощій Безсмертний"/>
              </a:rPr>
              <a:t>Кощій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  <a:hlinkClick r:id="rId4" tooltip="Кощій Безсмертний"/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  <a:hlinkClick r:id="rId4" tooltip="Кощій Безсмертний"/>
              </a:rPr>
              <a:t>Безсмертний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  <a:hlinkClick r:id="rId4" tooltip="Кощій Безсмертний"/>
              </a:rPr>
              <a:t>»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(1917–1926). Фасад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  <a:hlinkClick r:id="rId5" tooltip="Третяковська галерея"/>
              </a:rPr>
              <a:t>Третьяковської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  <a:hlinkClick r:id="rId5" tooltip="Третяковська галерея"/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  <a:hlinkClick r:id="rId5" tooltip="Третяковська галерея"/>
              </a:rPr>
              <a:t>галереї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виконаний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за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його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малюнками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239000" cy="1668800"/>
          </a:xfrm>
        </p:spPr>
        <p:txBody>
          <a:bodyPr>
            <a:noAutofit/>
          </a:bodyPr>
          <a:lstStyle/>
          <a:p>
            <a:pPr algn="ctr"/>
            <a:r>
              <a:rPr lang="vi-VN" sz="2400" b="0" dirty="0" smtClean="0">
                <a:solidFill>
                  <a:schemeClr val="tx2">
                    <a:lumMod val="75000"/>
                  </a:schemeClr>
                </a:solidFill>
              </a:rPr>
              <a:t>Ілля́ Юхи́мович Рє́пін (</a:t>
            </a:r>
            <a:r>
              <a:rPr lang="vi-VN" sz="2400" b="0" dirty="0" smtClean="0">
                <a:solidFill>
                  <a:schemeClr val="tx2">
                    <a:lumMod val="75000"/>
                  </a:schemeClr>
                </a:solidFill>
                <a:hlinkClick r:id="rId2" tooltip="24 липня"/>
              </a:rPr>
              <a:t>24 липня</a:t>
            </a:r>
            <a:r>
              <a:rPr lang="vi-VN" sz="2400" b="0" dirty="0" smtClean="0">
                <a:solidFill>
                  <a:schemeClr val="tx2">
                    <a:lumMod val="75000"/>
                  </a:schemeClr>
                </a:solidFill>
              </a:rPr>
              <a:t> (</a:t>
            </a:r>
            <a:r>
              <a:rPr lang="vi-VN" sz="2400" b="0" dirty="0" smtClean="0">
                <a:solidFill>
                  <a:schemeClr val="tx2">
                    <a:lumMod val="75000"/>
                  </a:schemeClr>
                </a:solidFill>
                <a:hlinkClick r:id="rId3" tooltip="5 серпня"/>
              </a:rPr>
              <a:t>5 серпня</a:t>
            </a:r>
            <a:r>
              <a:rPr lang="vi-VN" sz="2400" b="0" dirty="0" smtClean="0">
                <a:solidFill>
                  <a:schemeClr val="tx2">
                    <a:lumMod val="75000"/>
                  </a:schemeClr>
                </a:solidFill>
              </a:rPr>
              <a:t>) </a:t>
            </a:r>
            <a:r>
              <a:rPr lang="vi-VN" sz="2400" b="0" dirty="0" smtClean="0">
                <a:solidFill>
                  <a:schemeClr val="tx2">
                    <a:lumMod val="75000"/>
                  </a:schemeClr>
                </a:solidFill>
                <a:hlinkClick r:id="rId4" tooltip="1844"/>
              </a:rPr>
              <a:t>1844</a:t>
            </a:r>
            <a:r>
              <a:rPr lang="uk-UA" sz="2400" b="0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vi-VN" sz="2400" b="0" dirty="0" smtClean="0">
                <a:solidFill>
                  <a:schemeClr val="tx2">
                    <a:lumMod val="75000"/>
                  </a:schemeClr>
                </a:solidFill>
              </a:rPr>
              <a:t>— </a:t>
            </a:r>
            <a:r>
              <a:rPr lang="vi-VN" sz="2400" b="0" dirty="0" smtClean="0">
                <a:solidFill>
                  <a:schemeClr val="tx2">
                    <a:lumMod val="75000"/>
                  </a:schemeClr>
                </a:solidFill>
                <a:hlinkClick r:id="rId5" tooltip="29 вересня"/>
              </a:rPr>
              <a:t>29 </a:t>
            </a:r>
            <a:r>
              <a:rPr lang="vi-VN" sz="2400" b="0" dirty="0" smtClean="0">
                <a:solidFill>
                  <a:schemeClr val="tx2">
                    <a:lumMod val="75000"/>
                  </a:schemeClr>
                </a:solidFill>
                <a:hlinkClick r:id="rId5" tooltip="29 вересня"/>
              </a:rPr>
              <a:t>вересня</a:t>
            </a:r>
            <a:r>
              <a:rPr lang="vi-VN" sz="2400" b="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vi-VN" sz="2400" b="0" dirty="0" smtClean="0">
                <a:solidFill>
                  <a:schemeClr val="tx2">
                    <a:lumMod val="75000"/>
                  </a:schemeClr>
                </a:solidFill>
                <a:hlinkClick r:id="rId6" tooltip="1930"/>
              </a:rPr>
              <a:t>1930</a:t>
            </a:r>
            <a:r>
              <a:rPr lang="vi-VN" sz="2400" b="0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  <a:r>
              <a:rPr lang="vi-VN" sz="2400" b="0" dirty="0" smtClean="0">
                <a:solidFill>
                  <a:schemeClr val="tx2">
                    <a:lumMod val="75000"/>
                  </a:schemeClr>
                </a:solidFill>
              </a:rPr>
              <a:t> — російський художник-реаліст українського походження.</a:t>
            </a:r>
            <a:endParaRPr lang="ru-RU" sz="2400" b="0" dirty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</p:txBody>
      </p:sp>
      <p:pic>
        <p:nvPicPr>
          <p:cNvPr id="4" name="Содержимое 3" descr="200px-REPIN_portret_REPIN.jpg"/>
          <p:cNvPicPr>
            <a:picLocks noGrp="1" noChangeAspect="1"/>
          </p:cNvPicPr>
          <p:nvPr>
            <p:ph idx="1"/>
          </p:nvPr>
        </p:nvPicPr>
        <p:blipFill>
          <a:blip r:embed="rId7" cstate="print"/>
          <a:stretch>
            <a:fillRect/>
          </a:stretch>
        </p:blipFill>
        <p:spPr>
          <a:xfrm>
            <a:off x="2555776" y="2060848"/>
            <a:ext cx="3349476" cy="42370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Другая 13">
      <a:dk1>
        <a:srgbClr val="FFFFFF"/>
      </a:dk1>
      <a:lt1>
        <a:srgbClr val="F4F2F5"/>
      </a:lt1>
      <a:dk2>
        <a:srgbClr val="9688A5"/>
      </a:dk2>
      <a:lt2>
        <a:srgbClr val="FFFFFF"/>
      </a:lt2>
      <a:accent1>
        <a:srgbClr val="EBE3C1"/>
      </a:accent1>
      <a:accent2>
        <a:srgbClr val="D7DFCD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100</TotalTime>
  <Words>362</Words>
  <Application>Microsoft Office PowerPoint</Application>
  <PresentationFormat>Экран (4:3)</PresentationFormat>
  <Paragraphs>33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Изящная</vt:lpstr>
      <vt:lpstr>РОСІЙСЬКИЙ ЖИВОПИС</vt:lpstr>
      <vt:lpstr>Слайд 2</vt:lpstr>
      <vt:lpstr>Історичний  живопис</vt:lpstr>
      <vt:lpstr>Слайд 4</vt:lpstr>
      <vt:lpstr>Слайд 5</vt:lpstr>
      <vt:lpstr>Слайд 6</vt:lpstr>
      <vt:lpstr>«Після побоїща Ігоря Святославича з половцями» (1880)</vt:lpstr>
      <vt:lpstr>Слайд 8</vt:lpstr>
      <vt:lpstr>Ілля́ Юхи́мович Рє́пін (24 липня (5 серпня) 1844 — 29 вересня 1930) — російський художник-реаліст українського походження.</vt:lpstr>
      <vt:lpstr>Слайд 10</vt:lpstr>
      <vt:lpstr>Слайд 11</vt:lpstr>
      <vt:lpstr>Слайд 12</vt:lpstr>
      <vt:lpstr>Слайд 13</vt:lpstr>
      <vt:lpstr>ПЕЙЗАЖНИЙ ЖИВОПИС</vt:lpstr>
      <vt:lpstr>Ісаак Ілліч Левітан — російський художник.</vt:lpstr>
      <vt:lpstr>Слайд 16</vt:lpstr>
      <vt:lpstr>Солнечный День 1876</vt:lpstr>
      <vt:lpstr>ПОРТРЕТНИЙ ЖИВОПИС</vt:lpstr>
      <vt:lpstr>Валенти́н Олекса́ндрович Сєро́в (19 січня 1865 — 5 грудня 1911) — російський художник кінця 19 — початку 20 ст., представник російської гілки імпресіонізму. </vt:lpstr>
      <vt:lpstr>В творчому доробку майстра важко виділити головні і неголовні твори. Він натхненно і завзято брався до всякої роботи і тому значно збільшив кількість шедеврів мистецтва.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11</cp:revision>
  <dcterms:created xsi:type="dcterms:W3CDTF">2012-10-18T16:23:28Z</dcterms:created>
  <dcterms:modified xsi:type="dcterms:W3CDTF">2012-10-18T18:27:09Z</dcterms:modified>
</cp:coreProperties>
</file>