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BC473F4-BA1F-40E9-A849-A3DBA02B871F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D5B1A99-E06A-4FFA-BCB0-AF1955AD97E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dirty="0" smtClean="0"/>
              <a:t>Шарлотта Бронте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Джейн </a:t>
            </a:r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Эйр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525780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«Джейн Эйр»</a:t>
            </a:r>
            <a:r>
              <a:rPr lang="ru-RU" sz="3600" dirty="0" smtClean="0"/>
              <a:t>  — роман английской писательницы Шарлотты </a:t>
            </a:r>
            <a:r>
              <a:rPr lang="ru-RU" sz="3600" dirty="0" err="1" smtClean="0"/>
              <a:t>Бронте</a:t>
            </a:r>
            <a:r>
              <a:rPr lang="ru-RU" sz="3600" dirty="0" smtClean="0"/>
              <a:t>. Является одним из самых знаменитых романов в мире.</a:t>
            </a:r>
            <a:endParaRPr lang="ru-RU" sz="3600" dirty="0"/>
          </a:p>
        </p:txBody>
      </p:sp>
      <p:pic>
        <p:nvPicPr>
          <p:cNvPr id="22530" name="Picture 2" descr="File:Jane Eyre title p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85728"/>
            <a:ext cx="3248025" cy="52482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86380" y="5643578"/>
            <a:ext cx="38576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/>
              <a:t>  Титульный </a:t>
            </a:r>
            <a:r>
              <a:rPr lang="ru-RU" sz="2800" i="1" dirty="0"/>
              <a:t>лист </a:t>
            </a:r>
            <a:r>
              <a:rPr lang="ru-RU" sz="2800" i="1" dirty="0" smtClean="0"/>
              <a:t>      первого </a:t>
            </a:r>
            <a:r>
              <a:rPr lang="ru-RU" sz="2800" i="1" dirty="0"/>
              <a:t>издания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Публикация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72072"/>
          </a:xfrm>
        </p:spPr>
        <p:txBody>
          <a:bodyPr>
            <a:normAutofit/>
          </a:bodyPr>
          <a:lstStyle/>
          <a:p>
            <a:r>
              <a:rPr lang="ru-RU" dirty="0" smtClean="0"/>
              <a:t>Впервые был опубликован в 1847 году «Смитом, </a:t>
            </a:r>
            <a:r>
              <a:rPr lang="ru-RU" dirty="0" err="1" smtClean="0"/>
              <a:t>Элдером</a:t>
            </a:r>
            <a:r>
              <a:rPr lang="ru-RU" dirty="0" smtClean="0"/>
              <a:t> и Ко</a:t>
            </a:r>
            <a:r>
              <a:rPr lang="ru-RU" dirty="0" smtClean="0"/>
              <a:t>», </a:t>
            </a:r>
            <a:r>
              <a:rPr lang="ru-RU" dirty="0" smtClean="0"/>
              <a:t>Лондон с заглавием «</a:t>
            </a:r>
            <a:r>
              <a:rPr lang="ru-RU" dirty="0" err="1" smtClean="0"/>
              <a:t>Jane</a:t>
            </a:r>
            <a:r>
              <a:rPr lang="ru-RU" dirty="0" smtClean="0"/>
              <a:t> </a:t>
            </a:r>
            <a:r>
              <a:rPr lang="ru-RU" dirty="0" err="1" smtClean="0"/>
              <a:t>Eyre</a:t>
            </a:r>
            <a:r>
              <a:rPr lang="ru-RU" dirty="0" smtClean="0"/>
              <a:t>: </a:t>
            </a:r>
            <a:r>
              <a:rPr lang="ru-RU" dirty="0" err="1" smtClean="0"/>
              <a:t>An</a:t>
            </a:r>
            <a:r>
              <a:rPr lang="ru-RU" dirty="0" smtClean="0"/>
              <a:t> </a:t>
            </a:r>
            <a:r>
              <a:rPr lang="ru-RU" dirty="0" err="1" smtClean="0"/>
              <a:t>Autobiography</a:t>
            </a:r>
            <a:r>
              <a:rPr lang="ru-RU" dirty="0" smtClean="0"/>
              <a:t>» под псевдонимом </a:t>
            </a:r>
            <a:r>
              <a:rPr lang="ru-RU" dirty="0" err="1" smtClean="0"/>
              <a:t>Каррер</a:t>
            </a:r>
            <a:r>
              <a:rPr lang="ru-RU" dirty="0" smtClean="0"/>
              <a:t> </a:t>
            </a:r>
            <a:r>
              <a:rPr lang="ru-RU" dirty="0" smtClean="0"/>
              <a:t>Белл. Сразу </a:t>
            </a:r>
            <a:r>
              <a:rPr lang="ru-RU" dirty="0" smtClean="0"/>
              <a:t>же после публикации книга заслужила любовь читателей и хорошие отзывы критиков, включая Уильяма Теккерея, которому </a:t>
            </a:r>
            <a:r>
              <a:rPr lang="ru-RU" dirty="0" err="1" smtClean="0"/>
              <a:t>Бронте</a:t>
            </a:r>
            <a:r>
              <a:rPr lang="ru-RU" dirty="0" smtClean="0"/>
              <a:t> посвятила второе издание.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71990" cy="5726130"/>
          </a:xfrm>
        </p:spPr>
        <p:txBody>
          <a:bodyPr>
            <a:normAutofit/>
          </a:bodyPr>
          <a:lstStyle/>
          <a:p>
            <a:r>
              <a:rPr lang="ru-RU" dirty="0" smtClean="0"/>
              <a:t>Маленькая Джейн спорит со своей опекуншей миссис Рид. Иллюстрация Ф. </a:t>
            </a:r>
            <a:r>
              <a:rPr lang="ru-RU" dirty="0" err="1" smtClean="0"/>
              <a:t>Таунсенда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72396" y="2285992"/>
            <a:ext cx="352404" cy="428628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6626" name="Picture 2" descr="File:P30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500042"/>
            <a:ext cx="4214810" cy="6083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Прототипы.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5043510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 smtClean="0"/>
              <a:t>Ранние события, где осиротевшая Джейн отправляется в суровую школу, основаны на личном опыте автора. Две её сестры умерли в детстве в результате плохих условий в интернате. Основатель школы написан с преподобного Уильяма </a:t>
            </a:r>
            <a:r>
              <a:rPr lang="ru-RU" sz="3400" dirty="0" err="1" smtClean="0"/>
              <a:t>Каруса</a:t>
            </a:r>
            <a:r>
              <a:rPr lang="ru-RU" sz="3400" dirty="0" smtClean="0"/>
              <a:t> Уилсона (1791—1859), а </a:t>
            </a:r>
            <a:r>
              <a:rPr lang="ru-RU" sz="3400" dirty="0" err="1" smtClean="0"/>
              <a:t>Элен</a:t>
            </a:r>
            <a:r>
              <a:rPr lang="ru-RU" sz="3400" dirty="0" smtClean="0"/>
              <a:t> Бёрнс — с Марии </a:t>
            </a:r>
            <a:r>
              <a:rPr lang="ru-RU" sz="3400" dirty="0" err="1" smtClean="0"/>
              <a:t>Бронте</a:t>
            </a:r>
            <a:r>
              <a:rPr lang="ru-RU" sz="3400" dirty="0" smtClean="0"/>
              <a:t>, сестры писательницы. Эти факты были опубликованы в книге «</a:t>
            </a:r>
            <a:r>
              <a:rPr lang="ru-RU" sz="3400" dirty="0" err="1" smtClean="0"/>
              <a:t>The</a:t>
            </a:r>
            <a:r>
              <a:rPr lang="ru-RU" sz="3400" dirty="0" smtClean="0"/>
              <a:t> </a:t>
            </a:r>
            <a:r>
              <a:rPr lang="ru-RU" sz="3400" dirty="0" err="1" smtClean="0"/>
              <a:t>Life</a:t>
            </a:r>
            <a:r>
              <a:rPr lang="ru-RU" sz="3400" dirty="0" smtClean="0"/>
              <a:t> </a:t>
            </a:r>
            <a:r>
              <a:rPr lang="ru-RU" sz="3400" dirty="0" err="1" smtClean="0"/>
              <a:t>of</a:t>
            </a:r>
            <a:r>
              <a:rPr lang="ru-RU" sz="3400" dirty="0" smtClean="0"/>
              <a:t> </a:t>
            </a:r>
            <a:r>
              <a:rPr lang="ru-RU" sz="3400" dirty="0" err="1" smtClean="0"/>
              <a:t>Charlotte</a:t>
            </a:r>
            <a:r>
              <a:rPr lang="ru-RU" sz="3400" dirty="0" smtClean="0"/>
              <a:t> </a:t>
            </a:r>
            <a:r>
              <a:rPr lang="ru-RU" sz="3400" dirty="0" err="1" smtClean="0"/>
              <a:t>Bronte</a:t>
            </a:r>
            <a:r>
              <a:rPr lang="ru-RU" sz="3400" dirty="0" smtClean="0"/>
              <a:t>» (1857), написанной её подругой Элизабет </a:t>
            </a:r>
            <a:r>
              <a:rPr lang="ru-RU" sz="3400" dirty="0" err="1" smtClean="0"/>
              <a:t>Гаскелл</a:t>
            </a:r>
            <a:r>
              <a:rPr lang="ru-RU" sz="3400" dirty="0" smtClean="0"/>
              <a:t>.</a:t>
            </a:r>
            <a:endParaRPr lang="ru-RU" sz="3400" dirty="0" smtClean="0"/>
          </a:p>
          <a:p>
            <a:r>
              <a:rPr lang="ru-RU" sz="3400" dirty="0" smtClean="0"/>
              <a:t>Готически пасмурное поместье </a:t>
            </a:r>
            <a:r>
              <a:rPr lang="ru-RU" sz="3400" dirty="0" err="1" smtClean="0"/>
              <a:t>Торнфильд</a:t>
            </a:r>
            <a:r>
              <a:rPr lang="ru-RU" sz="3400" dirty="0" smtClean="0"/>
              <a:t>, вероятно, создано с оглядкой на </a:t>
            </a:r>
            <a:r>
              <a:rPr lang="ru-RU" sz="3400" dirty="0" err="1" smtClean="0"/>
              <a:t>Норт-Лис-Холл</a:t>
            </a:r>
            <a:r>
              <a:rPr lang="ru-RU" sz="3400" dirty="0" smtClean="0"/>
              <a:t> вблизи </a:t>
            </a:r>
            <a:r>
              <a:rPr lang="ru-RU" sz="3400" dirty="0" err="1" smtClean="0"/>
              <a:t>Хэйзерсейджа</a:t>
            </a:r>
            <a:r>
              <a:rPr lang="ru-RU" sz="3400" dirty="0" smtClean="0"/>
              <a:t> </a:t>
            </a:r>
            <a:r>
              <a:rPr lang="ru-RU" sz="3400" i="1" dirty="0" smtClean="0"/>
              <a:t>(</a:t>
            </a:r>
            <a:r>
              <a:rPr lang="ru-RU" sz="3400" i="1" dirty="0" err="1" smtClean="0"/>
              <a:t>North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Lees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Hall</a:t>
            </a:r>
            <a:r>
              <a:rPr lang="ru-RU" sz="3400" i="1" dirty="0" smtClean="0"/>
              <a:t>, </a:t>
            </a:r>
            <a:r>
              <a:rPr lang="ru-RU" sz="3400" i="1" dirty="0" err="1" smtClean="0"/>
              <a:t>near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Hathersage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in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the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Peak</a:t>
            </a:r>
            <a:r>
              <a:rPr lang="ru-RU" sz="3400" i="1" dirty="0" smtClean="0"/>
              <a:t> </a:t>
            </a:r>
            <a:r>
              <a:rPr lang="ru-RU" sz="3400" i="1" dirty="0" err="1" smtClean="0"/>
              <a:t>District</a:t>
            </a:r>
            <a:r>
              <a:rPr lang="ru-RU" sz="3400" i="1" dirty="0" smtClean="0"/>
              <a:t>)</a:t>
            </a:r>
            <a:r>
              <a:rPr lang="ru-RU" sz="3400" dirty="0" smtClean="0"/>
              <a:t>. Шарлотта посетила его со своей подругой </a:t>
            </a:r>
            <a:r>
              <a:rPr lang="ru-RU" sz="3400" dirty="0" err="1" smtClean="0"/>
              <a:t>Эллен</a:t>
            </a:r>
            <a:r>
              <a:rPr lang="ru-RU" sz="3400" dirty="0" smtClean="0"/>
              <a:t> </a:t>
            </a:r>
            <a:r>
              <a:rPr lang="ru-RU" sz="3400" dirty="0" err="1" smtClean="0"/>
              <a:t>Насси</a:t>
            </a:r>
            <a:r>
              <a:rPr lang="ru-RU" sz="3400" dirty="0" smtClean="0"/>
              <a:t> </a:t>
            </a:r>
            <a:r>
              <a:rPr lang="ru-RU" sz="3400" dirty="0" smtClean="0"/>
              <a:t>летом </a:t>
            </a:r>
            <a:r>
              <a:rPr lang="ru-RU" sz="3400" dirty="0" smtClean="0"/>
              <a:t>1845 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Литературные </a:t>
            </a:r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мотивы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90063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В «Джейн Эйр» использованы многие традиции готического романа, например, готическое поместье. В романе фигурирует байронический герой (Рочестер), а </a:t>
            </a:r>
            <a:r>
              <a:rPr lang="ru-RU" dirty="0" err="1" smtClean="0"/>
              <a:t>такжесумасшедшая</a:t>
            </a:r>
            <a:r>
              <a:rPr lang="ru-RU" dirty="0" smtClean="0"/>
              <a:t> </a:t>
            </a:r>
            <a:r>
              <a:rPr lang="ru-RU" dirty="0" smtClean="0"/>
              <a:t>женщина (Берта</a:t>
            </a:r>
            <a:r>
              <a:rPr lang="ru-RU" dirty="0" smtClean="0"/>
              <a:t>, его жена). Берта бросается на своего брата «подобно вампиру». Также присутствуют литературные аллюзии на Библию, английские сказки, «Путь Пилигрима», «Потерянный Рай», произведения Вальтера Скотта.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chemeClr val="tx2">
                    <a:lumMod val="50000"/>
                  </a:schemeClr>
                </a:solidFill>
              </a:rPr>
              <a:t>Фильм «Джейн Эйр» 2011</a:t>
            </a:r>
            <a:endParaRPr lang="ru-RU" sz="4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36on.ru/uploads/Image/afisha/Jane-Eyr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8410773" cy="4457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chemeClr val="tx2">
                    <a:lumMod val="50000"/>
                  </a:schemeClr>
                </a:solidFill>
              </a:rPr>
              <a:t>Фильм «Джейн Эйр» </a:t>
            </a:r>
            <a:r>
              <a:rPr lang="ru-RU" sz="4400" b="1" i="1" dirty="0" smtClean="0">
                <a:solidFill>
                  <a:schemeClr val="tx2">
                    <a:lumMod val="50000"/>
                  </a:schemeClr>
                </a:solidFill>
              </a:rPr>
              <a:t>2006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6" name="Picture 2" descr="http://www.kino-teatr.ru/movie/poster/36459/322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500174"/>
            <a:ext cx="6215106" cy="5131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357430"/>
            <a:ext cx="6480048" cy="328137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642918"/>
            <a:ext cx="6480048" cy="164307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Биография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972072"/>
          </a:xfrm>
        </p:spPr>
        <p:txBody>
          <a:bodyPr/>
          <a:lstStyle/>
          <a:p>
            <a:r>
              <a:rPr lang="ru-RU" dirty="0" smtClean="0"/>
              <a:t>Шарлотта </a:t>
            </a:r>
            <a:r>
              <a:rPr lang="ru-RU" dirty="0" err="1" smtClean="0"/>
              <a:t>Бронте</a:t>
            </a:r>
            <a:r>
              <a:rPr lang="ru-RU" dirty="0" smtClean="0"/>
              <a:t> родилась 21 апреля 1816 года в Западном Йоркшире и была третьим ребёнком </a:t>
            </a:r>
            <a:r>
              <a:rPr lang="ru-RU" dirty="0" smtClean="0"/>
              <a:t>в </a:t>
            </a:r>
            <a:r>
              <a:rPr lang="ru-RU" dirty="0" smtClean="0"/>
              <a:t>семье священнослужителя англиканской церкви Патрика </a:t>
            </a:r>
            <a:r>
              <a:rPr lang="ru-RU" dirty="0" err="1" smtClean="0"/>
              <a:t>Бронте</a:t>
            </a:r>
            <a:r>
              <a:rPr lang="ru-RU" dirty="0" smtClean="0"/>
              <a:t> (родом из Ирландии) и его жены Марии, в девичестве </a:t>
            </a:r>
            <a:r>
              <a:rPr lang="ru-RU" dirty="0" err="1" smtClean="0"/>
              <a:t>Бренуэлл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86842" cy="12858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Портрет </a:t>
            </a:r>
            <a:r>
              <a:rPr lang="ru-RU" dirty="0" smtClean="0"/>
              <a:t>Шарлотты </a:t>
            </a:r>
            <a:r>
              <a:rPr lang="ru-RU" dirty="0" err="1" smtClean="0"/>
              <a:t>Бронте</a:t>
            </a:r>
            <a:r>
              <a:rPr lang="ru-RU" dirty="0" smtClean="0"/>
              <a:t>, 1873 год.</a:t>
            </a:r>
            <a:endParaRPr lang="ru-RU" dirty="0"/>
          </a:p>
        </p:txBody>
      </p:sp>
      <p:pic>
        <p:nvPicPr>
          <p:cNvPr id="1026" name="Picture 2" descr="File:Charlotte Brontë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143000"/>
            <a:ext cx="4000528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 fontScale="90000"/>
          </a:bodyPr>
          <a:lstStyle/>
          <a:p>
            <a:r>
              <a:rPr lang="ru-RU" sz="5400" b="1" i="1" dirty="0" smtClean="0">
                <a:solidFill>
                  <a:schemeClr val="tx2">
                    <a:lumMod val="50000"/>
                  </a:schemeClr>
                </a:solidFill>
              </a:rPr>
              <a:t>Образование. </a:t>
            </a:r>
            <a:r>
              <a:rPr lang="ru-RU" sz="4900" b="1" dirty="0" err="1" smtClean="0"/>
              <a:t>Кован-Бридж</a:t>
            </a:r>
            <a:endParaRPr lang="ru-RU" sz="5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204" cy="49720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августе 1824 года отец отправил Шарлотту в </a:t>
            </a:r>
            <a:r>
              <a:rPr lang="ru-RU" dirty="0" err="1" smtClean="0"/>
              <a:t>Кован-Бриджскую</a:t>
            </a:r>
            <a:r>
              <a:rPr lang="ru-RU" dirty="0" smtClean="0"/>
              <a:t> школу для дочерей духовенства </a:t>
            </a:r>
            <a:r>
              <a:rPr lang="ru-RU" dirty="0" smtClean="0"/>
              <a:t>При </a:t>
            </a:r>
            <a:r>
              <a:rPr lang="ru-RU" dirty="0" smtClean="0"/>
              <a:t>поступлении в школьном журнале была сделана следующая запись о знаниях восьмилетней Шарлотты:</a:t>
            </a:r>
          </a:p>
          <a:p>
            <a:r>
              <a:rPr lang="ru-RU" i="1" dirty="0" smtClean="0"/>
              <a:t>«Шарлотта </a:t>
            </a:r>
            <a:r>
              <a:rPr lang="ru-RU" i="1" dirty="0" err="1" smtClean="0"/>
              <a:t>Бронте</a:t>
            </a:r>
            <a:r>
              <a:rPr lang="ru-RU" i="1" dirty="0" smtClean="0"/>
              <a:t>. Поступила 10 августа 1824. Пишет неразборчиво. Немного считает, шьёт аккуратно. Не знает ничего о грамматике, географии, истории или этикете. В целом умней своего возраста, но ничего не знает систематически. Покинула школу 1 июня 1825. </a:t>
            </a:r>
            <a:r>
              <a:rPr lang="ru-RU" i="1" dirty="0" smtClean="0"/>
              <a:t>Гувернантка.»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Школа «</a:t>
            </a:r>
            <a:r>
              <a:rPr lang="ru-RU" dirty="0" err="1" smtClean="0"/>
              <a:t>Clergy</a:t>
            </a:r>
            <a:r>
              <a:rPr lang="ru-RU" dirty="0" smtClean="0"/>
              <a:t> </a:t>
            </a:r>
            <a:r>
              <a:rPr lang="ru-RU" dirty="0" err="1" smtClean="0"/>
              <a:t>Daughters</a:t>
            </a:r>
            <a:r>
              <a:rPr lang="ru-RU" dirty="0" smtClean="0"/>
              <a:t>» в деревушке </a:t>
            </a:r>
            <a:r>
              <a:rPr lang="ru-RU" dirty="0" err="1" smtClean="0"/>
              <a:t>Кован-Бридж</a:t>
            </a:r>
            <a:endParaRPr lang="ru-RU" dirty="0"/>
          </a:p>
        </p:txBody>
      </p:sp>
      <p:pic>
        <p:nvPicPr>
          <p:cNvPr id="20482" name="Picture 2" descr="http://brontesisters.ru/img/sisters/cowan-brid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858016" cy="51435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Роу-Хэд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90063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1831—1832 годах Шарлотта продолжила своё образование в </a:t>
            </a:r>
            <a:r>
              <a:rPr lang="ru-RU" sz="3200" dirty="0" err="1" smtClean="0"/>
              <a:t>Роу-Хэдской</a:t>
            </a:r>
            <a:r>
              <a:rPr lang="ru-RU" sz="3200" dirty="0" smtClean="0"/>
              <a:t> школе (</a:t>
            </a:r>
            <a:r>
              <a:rPr lang="ru-RU" sz="3200" dirty="0" err="1" smtClean="0"/>
              <a:t>Mирфилд</a:t>
            </a:r>
            <a:r>
              <a:rPr lang="ru-RU" sz="3200" dirty="0" smtClean="0"/>
              <a:t>), которую возглавляла мисс </a:t>
            </a:r>
            <a:r>
              <a:rPr lang="ru-RU" sz="3200" dirty="0" err="1" smtClean="0"/>
              <a:t>Вулер</a:t>
            </a:r>
            <a:r>
              <a:rPr lang="ru-RU" sz="3200" dirty="0" smtClean="0"/>
              <a:t>. С Маргарет </a:t>
            </a:r>
            <a:r>
              <a:rPr lang="ru-RU" sz="3200" dirty="0" err="1" smtClean="0"/>
              <a:t>Вулер</a:t>
            </a:r>
            <a:r>
              <a:rPr lang="ru-RU" sz="3200" dirty="0" smtClean="0"/>
              <a:t> Шарлотта до конца жизни сохранила добрые отношения, хотя между ними бывали трения.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Пансион в </a:t>
            </a:r>
            <a:r>
              <a:rPr lang="ru-RU" dirty="0" err="1" smtClean="0"/>
              <a:t>Роу</a:t>
            </a:r>
            <a:r>
              <a:rPr lang="ru-RU" dirty="0" smtClean="0"/>
              <a:t> </a:t>
            </a:r>
            <a:r>
              <a:rPr lang="ru-RU" dirty="0" err="1" smtClean="0"/>
              <a:t>Хеде</a:t>
            </a:r>
            <a:endParaRPr lang="ru-RU" dirty="0"/>
          </a:p>
        </p:txBody>
      </p:sp>
      <p:pic>
        <p:nvPicPr>
          <p:cNvPr id="21506" name="Picture 2" descr="http://s3.hubimg.com/u/3345570_f2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928802"/>
            <a:ext cx="5643602" cy="42327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Первые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публикации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 слов Шарлотты известно, что ещё до появления в печати сборника стихотворений </a:t>
            </a:r>
            <a:r>
              <a:rPr lang="ru-RU" dirty="0" err="1" smtClean="0"/>
              <a:t>Каррера</a:t>
            </a:r>
            <a:r>
              <a:rPr lang="ru-RU" dirty="0" smtClean="0"/>
              <a:t>, Эллиса и </a:t>
            </a:r>
            <a:r>
              <a:rPr lang="ru-RU" dirty="0" err="1" smtClean="0"/>
              <a:t>Эктона</a:t>
            </a:r>
            <a:r>
              <a:rPr lang="ru-RU" dirty="0" smtClean="0"/>
              <a:t> </a:t>
            </a:r>
            <a:r>
              <a:rPr lang="ru-RU" dirty="0" err="1" smtClean="0"/>
              <a:t>Беллов</a:t>
            </a:r>
            <a:r>
              <a:rPr lang="ru-RU" dirty="0" smtClean="0"/>
              <a:t> в каком-то журнале был опубликован её перевод из французской </a:t>
            </a:r>
            <a:r>
              <a:rPr lang="ru-RU" dirty="0" smtClean="0"/>
              <a:t>поэзии. </a:t>
            </a:r>
            <a:r>
              <a:rPr lang="ru-RU" dirty="0" smtClean="0"/>
              <a:t>Однако, как отметила писательница, публиковался он анонимно. Поскольку Шарлотта не указала, где и когда именно появился её перевод, установить дату её первой публикации пока не удалось.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Работа гувернанткой. 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июне 1839 года Шарлотта получила свою первую должность гувернантки в семье </a:t>
            </a:r>
            <a:r>
              <a:rPr lang="ru-RU" dirty="0" err="1" smtClean="0"/>
              <a:t>Сиджвиков</a:t>
            </a:r>
            <a:r>
              <a:rPr lang="ru-RU" dirty="0" smtClean="0"/>
              <a:t> (откуда быстро ушла из-за плохого обращения</a:t>
            </a:r>
            <a:r>
              <a:rPr lang="ru-RU" dirty="0" smtClean="0"/>
              <a:t>), </a:t>
            </a:r>
            <a:r>
              <a:rPr lang="ru-RU" dirty="0" smtClean="0"/>
              <a:t>а в 1841 году — вторую, в семье мистера и миссис Уайт.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50</TotalTime>
  <Words>249</Words>
  <Application>Microsoft Office PowerPoint</Application>
  <PresentationFormat>Экран (4:3)</PresentationFormat>
  <Paragraphs>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Шарлотта Бронте</vt:lpstr>
      <vt:lpstr>Биография</vt:lpstr>
      <vt:lpstr>  Портрет Шарлотты Бронте, 1873 год.</vt:lpstr>
      <vt:lpstr>Образование. Кован-Бридж</vt:lpstr>
      <vt:lpstr>Школа «Clergy Daughters» в деревушке Кован-Бридж</vt:lpstr>
      <vt:lpstr>Роу-Хэд</vt:lpstr>
      <vt:lpstr>Пансион в Роу Хеде</vt:lpstr>
      <vt:lpstr>Первые публикации</vt:lpstr>
      <vt:lpstr>Работа гувернанткой. </vt:lpstr>
      <vt:lpstr>Джейн Эйр</vt:lpstr>
      <vt:lpstr>Публикация</vt:lpstr>
      <vt:lpstr>Маленькая Джейн спорит со своей опекуншей миссис Рид. Иллюстрация Ф. Таунсенда</vt:lpstr>
      <vt:lpstr>Прототипы.</vt:lpstr>
      <vt:lpstr>Литературные мотивы</vt:lpstr>
      <vt:lpstr>Фильм «Джейн Эйр» 2011</vt:lpstr>
      <vt:lpstr>Фильм «Джейн Эйр» 2006</vt:lpstr>
      <vt:lpstr>Благодарю за внимание!</vt:lpstr>
    </vt:vector>
  </TitlesOfParts>
  <Company>Ural SoftPERM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Шарлотта Бронте</dc:title>
  <dc:creator>пк</dc:creator>
  <cp:lastModifiedBy>пк</cp:lastModifiedBy>
  <cp:revision>6</cp:revision>
  <dcterms:created xsi:type="dcterms:W3CDTF">2014-04-28T17:51:47Z</dcterms:created>
  <dcterms:modified xsi:type="dcterms:W3CDTF">2014-04-28T18:41:57Z</dcterms:modified>
</cp:coreProperties>
</file>