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64" r:id="rId5"/>
    <p:sldId id="259" r:id="rId6"/>
    <p:sldId id="260" r:id="rId7"/>
    <p:sldId id="261" r:id="rId8"/>
    <p:sldId id="262" r:id="rId9"/>
    <p:sldId id="263" r:id="rId10"/>
    <p:sldId id="265" r:id="rId11"/>
    <p:sldId id="266" r:id="rId12"/>
    <p:sldId id="267" r:id="rId13"/>
    <p:sldId id="268" r:id="rId14"/>
    <p:sldId id="269" r:id="rId15"/>
    <p:sldId id="270" r:id="rId16"/>
  </p:sldIdLst>
  <p:sldSz cx="9144000" cy="6858000" type="screen4x3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8E324EAD-7D68-41DD-B445-279017B4CCB1}" type="datetimeFigureOut">
              <a:rPr lang="uk-UA" smtClean="0"/>
              <a:t>17.10.2013</a:t>
            </a:fld>
            <a:endParaRPr lang="uk-UA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uk-UA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ая соединительная линия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Прямая соединительная линия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Овал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Овал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Овал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1A4C8F16-F9DC-4C97-9AAD-D35ACABBC7BC}" type="slidenum">
              <a:rPr lang="uk-UA" smtClean="0"/>
              <a:t>‹#›</a:t>
            </a:fld>
            <a:endParaRPr lang="uk-UA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24EAD-7D68-41DD-B445-279017B4CCB1}" type="datetimeFigureOut">
              <a:rPr lang="uk-UA" smtClean="0"/>
              <a:t>17.10.2013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4C8F16-F9DC-4C97-9AAD-D35ACABBC7BC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24EAD-7D68-41DD-B445-279017B4CCB1}" type="datetimeFigureOut">
              <a:rPr lang="uk-UA" smtClean="0"/>
              <a:t>17.10.2013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4C8F16-F9DC-4C97-9AAD-D35ACABBC7BC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8E324EAD-7D68-41DD-B445-279017B4CCB1}" type="datetimeFigureOut">
              <a:rPr lang="uk-UA" smtClean="0"/>
              <a:t>17.10.2013</a:t>
            </a:fld>
            <a:endParaRPr lang="uk-UA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1A4C8F16-F9DC-4C97-9AAD-D35ACABBC7BC}" type="slidenum">
              <a:rPr lang="uk-UA" smtClean="0"/>
              <a:t>‹#›</a:t>
            </a:fld>
            <a:endParaRPr lang="uk-UA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uk-U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8E324EAD-7D68-41DD-B445-279017B4CCB1}" type="datetimeFigureOut">
              <a:rPr lang="uk-UA" smtClean="0"/>
              <a:t>17.10.2013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uk-UA"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Прямая соединительная линия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Овал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Овал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Овал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Прямая соединительная линия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1A4C8F16-F9DC-4C97-9AAD-D35ACABBC7BC}" type="slidenum">
              <a:rPr lang="uk-UA" smtClean="0"/>
              <a:t>‹#›</a:t>
            </a:fld>
            <a:endParaRPr lang="uk-UA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24EAD-7D68-41DD-B445-279017B4CCB1}" type="datetimeFigureOut">
              <a:rPr lang="uk-UA" smtClean="0"/>
              <a:t>17.10.2013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4C8F16-F9DC-4C97-9AAD-D35ACABBC7BC}" type="slidenum">
              <a:rPr lang="uk-UA" smtClean="0"/>
              <a:t>‹#›</a:t>
            </a:fld>
            <a:endParaRPr lang="uk-UA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24EAD-7D68-41DD-B445-279017B4CCB1}" type="datetimeFigureOut">
              <a:rPr lang="uk-UA" smtClean="0"/>
              <a:t>17.10.2013</a:t>
            </a:fld>
            <a:endParaRPr lang="uk-UA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4C8F16-F9DC-4C97-9AAD-D35ACABBC7BC}" type="slidenum">
              <a:rPr lang="uk-UA" smtClean="0"/>
              <a:t>‹#›</a:t>
            </a:fld>
            <a:endParaRPr lang="uk-UA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8E324EAD-7D68-41DD-B445-279017B4CCB1}" type="datetimeFigureOut">
              <a:rPr lang="uk-UA" smtClean="0"/>
              <a:t>17.10.2013</a:t>
            </a:fld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1A4C8F16-F9DC-4C97-9AAD-D35ACABBC7BC}" type="slidenum">
              <a:rPr lang="uk-UA" smtClean="0"/>
              <a:t>‹#›</a:t>
            </a:fld>
            <a:endParaRPr lang="uk-UA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uk-U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24EAD-7D68-41DD-B445-279017B4CCB1}" type="datetimeFigureOut">
              <a:rPr lang="uk-UA" smtClean="0"/>
              <a:t>17.10.2013</a:t>
            </a:fld>
            <a:endParaRPr lang="uk-UA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4C8F16-F9DC-4C97-9AAD-D35ACABBC7BC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Содержимое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8E324EAD-7D68-41DD-B445-279017B4CCB1}" type="datetimeFigureOut">
              <a:rPr lang="uk-UA" smtClean="0"/>
              <a:t>17.10.2013</a:t>
            </a:fld>
            <a:endParaRPr lang="uk-UA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1A4C8F16-F9DC-4C97-9AAD-D35ACABBC7BC}" type="slidenum">
              <a:rPr lang="uk-UA" smtClean="0"/>
              <a:t>‹#›</a:t>
            </a:fld>
            <a:endParaRPr lang="uk-UA"/>
          </a:p>
        </p:txBody>
      </p:sp>
      <p:sp>
        <p:nvSpPr>
          <p:cNvPr id="23" name="Нижний колонтитул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uk-UA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8E324EAD-7D68-41DD-B445-279017B4CCB1}" type="datetimeFigureOut">
              <a:rPr lang="uk-UA" smtClean="0"/>
              <a:t>17.10.2013</a:t>
            </a:fld>
            <a:endParaRPr lang="uk-UA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1A4C8F16-F9DC-4C97-9AAD-D35ACABBC7BC}" type="slidenum">
              <a:rPr lang="uk-UA" smtClean="0"/>
              <a:t>‹#›</a:t>
            </a:fld>
            <a:endParaRPr lang="uk-UA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uk-U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8E324EAD-7D68-41DD-B445-279017B4CCB1}" type="datetimeFigureOut">
              <a:rPr lang="uk-UA" smtClean="0"/>
              <a:t>17.10.2013</a:t>
            </a:fld>
            <a:endParaRPr lang="uk-UA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uk-UA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1A4C8F16-F9DC-4C97-9AAD-D35ACABBC7BC}" type="slidenum">
              <a:rPr lang="uk-UA" smtClean="0"/>
              <a:t>‹#›</a:t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uk.wikipedia.org/wiki/%D0%86%D0%BD%D1%84%D0%BE%D1%80%D0%BC%D0%B0%D1%86%D1%96%D1%8F" TargetMode="External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eg"/><Relationship Id="rId4" Type="http://schemas.openxmlformats.org/officeDocument/2006/relationships/hyperlink" Target="http://uk.wikipedia.org/wiki/%D0%91%D0%B0%D0%BD%D0%BA" TargetMode="Externa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hyperlink" Target="http://uk.wikipedia.org/wiki/%D0%92%D0%BA%D0%BB%D0%B0%D0%B4" TargetMode="External"/><Relationship Id="rId13" Type="http://schemas.openxmlformats.org/officeDocument/2006/relationships/image" Target="../media/image2.jpeg"/><Relationship Id="rId3" Type="http://schemas.openxmlformats.org/officeDocument/2006/relationships/hyperlink" Target="http://uk.wikipedia.org/wiki/%D0%9D%D0%B0%D1%86%D1%96%D0%BE%D0%BD%D0%B0%D0%BB%D1%8C%D0%BD%D0%B8%D0%B9_%D0%B1%D0%B0%D0%BD%D0%BA_%D0%A3%D0%BA%D1%80%D0%B0%D1%97%D0%BD%D0%B8" TargetMode="External"/><Relationship Id="rId7" Type="http://schemas.openxmlformats.org/officeDocument/2006/relationships/hyperlink" Target="http://uk.wikipedia.org/wiki/%D0%97%D0%B0%D0%BA%D0%BE%D0%BD%D0%BE%D0%B4%D0%B0%D0%B2%D1%81%D1%82%D0%B2%D0%BE_%D0%A3%D0%BA%D1%80%D0%B0%D1%97%D0%BD%D0%B8" TargetMode="External"/><Relationship Id="rId12" Type="http://schemas.openxmlformats.org/officeDocument/2006/relationships/hyperlink" Target="http://uk.wikipedia.org/wiki/%D0%A4%D0%BE%D0%BD%D0%B4_%D0%B3%D0%B0%D1%80%D0%B0%D0%BD%D1%82%D1%83%D0%B2%D0%B0%D0%BD%D0%BD%D1%8F_%D0%B2%D0%BA%D0%BB%D0%B0%D0%B4%D1%96%D0%B2_%D1%84%D1%96%D0%B7%D0%B8%D1%87%D0%BD%D0%B8%D1%85_%D0%BE%D1%81%D1%96%D0%B1" TargetMode="External"/><Relationship Id="rId2" Type="http://schemas.openxmlformats.org/officeDocument/2006/relationships/hyperlink" Target="http://uk.wikipedia.org/wiki/%D0%95%D0%BA%D0%BE%D0%BD%D0%BE%D0%BC%D1%96%D1%87%D0%BD%D0%B0_%D1%81%D0%B8%D1%81%D1%82%D0%B5%D0%BC%D0%B0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uk.wikipedia.org/wiki/%D0%9D%D0%B5%D1%80%D0%B5%D0%B7%D0%B8%D0%B4%D0%B5%D0%BD%D1%82" TargetMode="External"/><Relationship Id="rId11" Type="http://schemas.openxmlformats.org/officeDocument/2006/relationships/hyperlink" Target="http://uk.wikipedia.org/wiki/%D0%9A%D0%BB%D1%96%D1%94%D0%BD%D1%82" TargetMode="External"/><Relationship Id="rId5" Type="http://schemas.openxmlformats.org/officeDocument/2006/relationships/hyperlink" Target="http://uk.wikipedia.org/wiki/%D0%A0%D0%B5%D0%B7%D0%B8%D0%B4%D0%B5%D0%BD%D1%82" TargetMode="External"/><Relationship Id="rId10" Type="http://schemas.openxmlformats.org/officeDocument/2006/relationships/hyperlink" Target="http://uk.wikipedia.org/wiki/%D0%91%D0%B0%D0%BD%D0%BA%D1%96%D0%B2%D1%81%D1%8C%D0%BA%D0%B8%D0%B9_%D1%80%D0%B0%D1%85%D1%83%D0%BD%D0%BE%D0%BA" TargetMode="External"/><Relationship Id="rId4" Type="http://schemas.openxmlformats.org/officeDocument/2006/relationships/hyperlink" Target="http://uk.wikipedia.org/wiki/%D0%91%D0%B0%D0%BD%D0%BA%D0%B8_%D0%A3%D0%BA%D1%80%D0%B0%D1%97%D0%BD%D0%B8" TargetMode="External"/><Relationship Id="rId9" Type="http://schemas.openxmlformats.org/officeDocument/2006/relationships/hyperlink" Target="http://uk.wikipedia.org/wiki/%D0%9A%D1%80%D0%B5%D0%B4%D0%B8%D1%82" TargetMode="Externa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jpeg"/><Relationship Id="rId3" Type="http://schemas.openxmlformats.org/officeDocument/2006/relationships/hyperlink" Target="http://uk.wikipedia.org/wiki/%D0%93%D1%80%D0%B8%D0%B2%D0%BD%D1%8F" TargetMode="External"/><Relationship Id="rId7" Type="http://schemas.openxmlformats.org/officeDocument/2006/relationships/hyperlink" Target="http://uk.wikipedia.org/wiki/%D0%A0%D0%B5%D1%84%D1%96%D0%BD%D0%B0%D0%BD%D1%81%D1%83%D0%B2%D0%B0%D0%BD%D0%BD%D1%8F" TargetMode="External"/><Relationship Id="rId2" Type="http://schemas.openxmlformats.org/officeDocument/2006/relationships/hyperlink" Target="http://uk.wikipedia.org/wiki/%D0%9A%D0%BE%D0%BD%D1%81%D1%82%D0%B8%D1%82%D1%83%D1%86%D1%96%D1%8F_%D0%A3%D0%BA%D1%80%D0%B0%D1%97%D0%BD%D0%B8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uk.wikipedia.org/wiki/%D0%93%D1%80%D0%BE%D1%88%D0%BE%D0%B2%D0%B8%D0%B9_%D0%BE%D0%B1%D1%96%D0%B3" TargetMode="External"/><Relationship Id="rId5" Type="http://schemas.openxmlformats.org/officeDocument/2006/relationships/hyperlink" Target="http://uk.wikipedia.org/wiki/%D0%95%D0%BC%D1%96%D1%81%D1%96%D1%8F_(%D0%B5%D0%BA%D0%BE%D0%BD%D0%BE%D0%BC%D1%96%D0%BA%D0%B0)" TargetMode="External"/><Relationship Id="rId4" Type="http://schemas.openxmlformats.org/officeDocument/2006/relationships/hyperlink" Target="http://uk.wikipedia.org/wiki/%D0%93%D1%80%D0%BE%D1%88%D0%BE%D0%B2%D0%BE-%D0%BA%D1%80%D0%B5%D0%B4%D0%B8%D1%82%D0%BD%D0%B0_%D0%BF%D0%BE%D0%BB%D1%96%D1%82%D0%B8%D0%BA%D0%B0" TargetMode="External"/><Relationship Id="rId9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uk.wikipedia.org/wiki/%D0%91%D0%B0%D0%BD%D0%BA%D0%B8_%D0%A3%D0%BA%D1%80%D0%B0%D1%97%D0%BD%D0%B8" TargetMode="External"/><Relationship Id="rId5" Type="http://schemas.openxmlformats.org/officeDocument/2006/relationships/hyperlink" Target="http://uk.wikipedia.org/wiki/%D0%91%D0%B0%D0%BD%D0%BA" TargetMode="External"/><Relationship Id="rId4" Type="http://schemas.openxmlformats.org/officeDocument/2006/relationships/hyperlink" Target="http://uk.wikipedia.org/wiki/%D0%9D%D0%B0%D1%86%D0%B1%D0%B0%D0%BD%D0%BA_%D0%A3%D0%BA%D1%80%D0%B0%D1%97%D0%BD%D0%B8" TargetMode="Externa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714480" y="928670"/>
            <a:ext cx="7215206" cy="1938992"/>
          </a:xfrm>
          <a:prstGeom prst="rect">
            <a:avLst/>
          </a:prstGeom>
          <a:noFill/>
        </p:spPr>
        <p:txBody>
          <a:bodyPr wrap="square" lIns="91440" tIns="45720" rIns="91440" bIns="45720">
            <a:prstTxWarp prst="textPlain">
              <a:avLst/>
            </a:prstTxWarp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6000" b="1" cap="all" dirty="0" err="1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</a:rPr>
              <a:t>Бан</a:t>
            </a:r>
            <a:r>
              <a:rPr lang="uk-UA" sz="6000" b="1" cap="all" dirty="0" err="1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</a:rPr>
              <a:t>ківське</a:t>
            </a:r>
            <a:r>
              <a:rPr lang="uk-UA" sz="60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uk-UA" sz="60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6350" stA="55000" endA="300" endPos="45500" dir="5400000" sy="-100000" algn="bl" rotWithShape="0"/>
                </a:effectLst>
              </a:rPr>
              <a:t>право України</a:t>
            </a:r>
            <a:endParaRPr lang="ru-RU" sz="60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6350" stA="55000" endA="300" endPos="45500" dir="5400000" sy="-100000" algn="bl" rotWithShape="0"/>
              </a:effectLst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http://www.extra-m.ru/images/all/%D1%82%D0%B8%D1%85%D0%B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57818" y="0"/>
            <a:ext cx="3357586" cy="271462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258072" cy="439718"/>
          </a:xfrm>
        </p:spPr>
        <p:txBody>
          <a:bodyPr>
            <a:normAutofit fontScale="90000"/>
          </a:bodyPr>
          <a:lstStyle/>
          <a:p>
            <a:r>
              <a:rPr lang="vi-VN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Ба́нківська таємни́ця</a:t>
            </a:r>
            <a:endParaRPr lang="uk-UA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0" y="785794"/>
            <a:ext cx="5500694" cy="6072206"/>
          </a:xfrm>
        </p:spPr>
        <p:txBody>
          <a:bodyPr>
            <a:normAutofit fontScale="62500" lnSpcReduction="20000"/>
          </a:bodyPr>
          <a:lstStyle/>
          <a:p>
            <a:r>
              <a:rPr lang="vi-VN" sz="3200" dirty="0" smtClean="0">
                <a:latin typeface="+mj-lt"/>
              </a:rPr>
              <a:t> </a:t>
            </a:r>
            <a:r>
              <a:rPr lang="vi-VN" sz="3200" dirty="0" smtClean="0"/>
              <a:t>Ба́нківська таємни́ця—</a:t>
            </a:r>
            <a:r>
              <a:rPr lang="vi-VN" sz="3200" dirty="0" smtClean="0"/>
              <a:t> </a:t>
            </a:r>
            <a:r>
              <a:rPr lang="vi-VN" sz="3200" dirty="0" smtClean="0">
                <a:hlinkClick r:id="rId3" tooltip="Інформація"/>
              </a:rPr>
              <a:t>інформація</a:t>
            </a:r>
            <a:r>
              <a:rPr lang="vi-VN" sz="3200" dirty="0" smtClean="0"/>
              <a:t> щодо діяльності та фінансового стану клієнта, яка стала відомою </a:t>
            </a:r>
            <a:r>
              <a:rPr lang="vi-VN" sz="3200" dirty="0" smtClean="0">
                <a:hlinkClick r:id="rId4" tooltip="Банк"/>
              </a:rPr>
              <a:t>банку</a:t>
            </a:r>
            <a:r>
              <a:rPr lang="vi-VN" sz="3200" dirty="0" smtClean="0"/>
              <a:t> у процесі обслуговування клієнта та взаємовідносин з ним чи третіми особами при наданні послуг банку і розголошення якої може завдати матеріальної чи моральної шкоди клієнту</a:t>
            </a:r>
            <a:r>
              <a:rPr lang="vi-VN" sz="3200" dirty="0" smtClean="0"/>
              <a:t>.</a:t>
            </a:r>
            <a:endParaRPr lang="uk-UA" sz="3200" dirty="0" smtClean="0"/>
          </a:p>
          <a:p>
            <a:pPr>
              <a:buNone/>
            </a:pPr>
            <a:r>
              <a:rPr lang="uk-UA" sz="3200" dirty="0" smtClean="0">
                <a:latin typeface="Times New Roman" pitchFamily="18" charset="0"/>
                <a:cs typeface="Times New Roman" pitchFamily="18" charset="0"/>
              </a:rPr>
              <a:t>   Банківською таємницею, зокрема, є:</a:t>
            </a:r>
          </a:p>
          <a:p>
            <a:r>
              <a:rPr lang="uk-UA" sz="3200" dirty="0" smtClean="0">
                <a:latin typeface="Times New Roman" pitchFamily="18" charset="0"/>
                <a:cs typeface="Times New Roman" pitchFamily="18" charset="0"/>
              </a:rPr>
              <a:t>відомості про банківські рахунки клієнтів;</a:t>
            </a:r>
          </a:p>
          <a:p>
            <a:r>
              <a:rPr lang="uk-UA" sz="3200" dirty="0" smtClean="0">
                <a:latin typeface="Times New Roman" pitchFamily="18" charset="0"/>
                <a:cs typeface="Times New Roman" pitchFamily="18" charset="0"/>
              </a:rPr>
              <a:t>операції, які були проведені на користь чи за дорученням клієнта, здійснені ним угоди;</a:t>
            </a:r>
          </a:p>
          <a:p>
            <a:r>
              <a:rPr lang="uk-UA" sz="3200" dirty="0" smtClean="0">
                <a:latin typeface="Times New Roman" pitchFamily="18" charset="0"/>
                <a:cs typeface="Times New Roman" pitchFamily="18" charset="0"/>
              </a:rPr>
              <a:t>фінансово-економічний стан клієнтів;</a:t>
            </a:r>
          </a:p>
          <a:p>
            <a:r>
              <a:rPr lang="uk-UA" sz="3200" dirty="0" smtClean="0">
                <a:latin typeface="Times New Roman" pitchFamily="18" charset="0"/>
                <a:cs typeface="Times New Roman" pitchFamily="18" charset="0"/>
              </a:rPr>
              <a:t>системи охорони банку та клієнтів;</a:t>
            </a:r>
          </a:p>
          <a:p>
            <a:r>
              <a:rPr lang="uk-UA" sz="3200" dirty="0" smtClean="0">
                <a:latin typeface="Times New Roman" pitchFamily="18" charset="0"/>
                <a:cs typeface="Times New Roman" pitchFamily="18" charset="0"/>
              </a:rPr>
              <a:t>інформація про організаційно-правову структуру юридичної особи — клієнта, її керівників, напрями діяльності;</a:t>
            </a:r>
          </a:p>
          <a:p>
            <a:r>
              <a:rPr lang="uk-UA" sz="3200" dirty="0" smtClean="0">
                <a:latin typeface="Times New Roman" pitchFamily="18" charset="0"/>
                <a:cs typeface="Times New Roman" pitchFamily="18" charset="0"/>
              </a:rPr>
              <a:t>відомості стосовно комерційної діяльності клієнтів чи комерційної таємниці, будь-якого проекту, винаходів, зразків продукції та інша комерційна інформація;</a:t>
            </a:r>
          </a:p>
          <a:p>
            <a:endParaRPr lang="uk-UA" dirty="0"/>
          </a:p>
        </p:txBody>
      </p:sp>
      <p:pic>
        <p:nvPicPr>
          <p:cNvPr id="22532" name="Picture 4" descr="http://lentaru.net/uploads/posts/2011-10/thumbs/1317678607_blokirovka.jpe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143504" y="3143248"/>
            <a:ext cx="3750495" cy="250033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http://illustrators.ru/illustrations/468416_original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00166" y="3714752"/>
            <a:ext cx="5643602" cy="3143248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0"/>
            <a:ext cx="7467600" cy="1143000"/>
          </a:xfrm>
        </p:spPr>
        <p:txBody>
          <a:bodyPr/>
          <a:lstStyle/>
          <a:p>
            <a:r>
              <a:rPr lang="uk-UA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Банківський нагляд</a:t>
            </a:r>
            <a:r>
              <a:rPr lang="uk-UA" b="1" dirty="0" smtClean="0"/>
              <a:t/>
            </a:r>
            <a:br>
              <a:rPr lang="uk-UA" b="1" dirty="0" smtClean="0"/>
            </a:br>
            <a:endParaRPr lang="uk-UA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0" y="642918"/>
            <a:ext cx="9144000" cy="4071966"/>
          </a:xfrm>
        </p:spPr>
        <p:txBody>
          <a:bodyPr>
            <a:normAutofit fontScale="62500" lnSpcReduction="20000"/>
          </a:bodyPr>
          <a:lstStyle/>
          <a:p>
            <a:r>
              <a:rPr lang="uk-UA" dirty="0" smtClean="0"/>
              <a:t/>
            </a:r>
            <a:br>
              <a:rPr lang="uk-UA" dirty="0" smtClean="0"/>
            </a:br>
            <a:r>
              <a:rPr lang="uk-UA" dirty="0" smtClean="0"/>
              <a:t>Національний банк України здійснює регулювання та банківський нагляд відповідно до положень Конституції України, Закону України "Про банки і банківську діяльність", Закону України "Про Національний банк України", інших законодавчих актів України та нормативно-правових актів Національного банку України.</a:t>
            </a:r>
          </a:p>
          <a:p>
            <a:r>
              <a:rPr lang="uk-UA" dirty="0" smtClean="0"/>
              <a:t> </a:t>
            </a:r>
          </a:p>
          <a:p>
            <a:r>
              <a:rPr lang="uk-UA" dirty="0" smtClean="0"/>
              <a:t>Метою банківського нагляду є стабільність банківської системи та захист інтересів вкладників і кредиторів банку щодо безпеки зберігання коштів клієнтів на банківських рахунках.</a:t>
            </a:r>
          </a:p>
          <a:p>
            <a:r>
              <a:rPr lang="uk-UA" dirty="0" smtClean="0"/>
              <a:t>Під час здійснення банківського нагляду Національний банк України має право вимагати від банків та їх керівників усунення порушень банківського законодавства, виконання нормативно-правових актів Національного банку України для уникнення або подолання небажаних наслідків, що можуть поставити під загрозу безпеку коштів, довірених таким банкам, або завдати шкоди належному веденню банківської діяльності.</a:t>
            </a:r>
          </a:p>
          <a:p>
            <a:r>
              <a:rPr lang="uk-UA" dirty="0" smtClean="0"/>
              <a:t> </a:t>
            </a:r>
          </a:p>
          <a:p>
            <a:r>
              <a:rPr lang="uk-UA" dirty="0" smtClean="0"/>
              <a:t>Національний банк України здійснює банківський нагляд у формі інспекційних перевірок та безвиїзного нагляду.</a:t>
            </a:r>
          </a:p>
          <a:p>
            <a:endParaRPr lang="uk-UA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511156"/>
          </a:xfrm>
        </p:spPr>
        <p:txBody>
          <a:bodyPr>
            <a:normAutofit fontScale="90000"/>
          </a:bodyPr>
          <a:lstStyle/>
          <a:p>
            <a:r>
              <a:rPr lang="uk-UA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Ліквідація банків</a:t>
            </a:r>
            <a:endParaRPr lang="uk-UA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214282" y="785794"/>
            <a:ext cx="7467600" cy="4873752"/>
          </a:xfrm>
        </p:spPr>
        <p:txBody>
          <a:bodyPr/>
          <a:lstStyle/>
          <a:p>
            <a:r>
              <a:rPr lang="uk-UA" dirty="0" smtClean="0"/>
              <a:t>Національний банк України зобов'язаний відкликати ліцензію та ініціювати процедуру ліквідації банку, якщо банк-боржник не спроможний виконати свої зобов'язання, відповідно до рішення суду про примусове стягнення протягом шести місяців і якщо за цей час не досягнуто домовленостей щодо реструктуризації визначеного боргу.</a:t>
            </a:r>
          </a:p>
          <a:p>
            <a:r>
              <a:rPr lang="uk-UA" dirty="0" smtClean="0"/>
              <a:t>Ліквідатора призначає орган, який ініціював рішення про ліквідацію. Ліквідатор приступає до виконання своїх обов'язків негайно після відкликання банківської ліцензії.</a:t>
            </a:r>
          </a:p>
          <a:p>
            <a:endParaRPr lang="uk-UA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Безымянный3.png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214282" y="0"/>
            <a:ext cx="7929618" cy="6858048"/>
          </a:xfr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Безымянный4.png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1" y="0"/>
            <a:ext cx="9144000" cy="6858000"/>
          </a:xfr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28596" y="357166"/>
            <a:ext cx="7496204" cy="6116786"/>
          </a:xfrm>
        </p:spPr>
        <p:txBody>
          <a:bodyPr/>
          <a:lstStyle/>
          <a:p>
            <a:r>
              <a:rPr lang="uk-UA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Презентацію підготовила учениця 11-б класу.</a:t>
            </a:r>
            <a:br>
              <a:rPr lang="uk-UA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</a:br>
            <a:r>
              <a:rPr lang="uk-UA" b="1" spc="300" dirty="0" err="1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Куліковська</a:t>
            </a:r>
            <a:r>
              <a:rPr lang="uk-UA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 Ірина </a:t>
            </a:r>
            <a:br>
              <a:rPr lang="uk-UA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</a:br>
            <a:r>
              <a:rPr lang="uk-UA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Дякую за увагу.</a:t>
            </a:r>
            <a:endParaRPr lang="uk-UA" b="1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472254" cy="368280"/>
          </a:xfrm>
        </p:spPr>
        <p:txBody>
          <a:bodyPr>
            <a:normAutofit fontScale="90000"/>
          </a:bodyPr>
          <a:lstStyle/>
          <a:p>
            <a:r>
              <a:rPr lang="uk-UA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Банківська система України</a:t>
            </a:r>
            <a:endParaRPr lang="uk-UA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214282" y="785794"/>
            <a:ext cx="8286808" cy="3071834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 lnSpcReduction="10000"/>
          </a:bodyPr>
          <a:lstStyle/>
          <a:p>
            <a:r>
              <a:rPr lang="vi-VN" dirty="0" smtClean="0">
                <a:solidFill>
                  <a:schemeClr val="tx1"/>
                </a:solidFill>
              </a:rPr>
              <a:t>Ба́нківська система України — це складова </a:t>
            </a:r>
            <a:r>
              <a:rPr lang="vi-VN" dirty="0" smtClean="0">
                <a:solidFill>
                  <a:schemeClr val="tx1"/>
                </a:solidFill>
                <a:hlinkClick r:id="rId2" tooltip="Економічна система"/>
              </a:rPr>
              <a:t>економічної системи</a:t>
            </a:r>
            <a:r>
              <a:rPr lang="vi-VN" dirty="0" smtClean="0">
                <a:solidFill>
                  <a:schemeClr val="tx1"/>
                </a:solidFill>
              </a:rPr>
              <a:t> держави, що включає в себе </a:t>
            </a:r>
            <a:r>
              <a:rPr lang="vi-VN" dirty="0" smtClean="0">
                <a:solidFill>
                  <a:schemeClr val="tx1"/>
                </a:solidFill>
                <a:hlinkClick r:id="rId3" tooltip="Національний банк України"/>
              </a:rPr>
              <a:t>Національний банк України</a:t>
            </a:r>
            <a:r>
              <a:rPr lang="vi-VN" dirty="0" smtClean="0">
                <a:solidFill>
                  <a:schemeClr val="tx1"/>
                </a:solidFill>
              </a:rPr>
              <a:t>, інші </a:t>
            </a:r>
            <a:r>
              <a:rPr lang="vi-VN" dirty="0" smtClean="0">
                <a:solidFill>
                  <a:schemeClr val="tx1"/>
                </a:solidFill>
                <a:hlinkClick r:id="rId4" tooltip="Банки України"/>
              </a:rPr>
              <a:t>банки</a:t>
            </a:r>
            <a:r>
              <a:rPr lang="vi-VN" dirty="0" smtClean="0">
                <a:solidFill>
                  <a:schemeClr val="tx1"/>
                </a:solidFill>
              </a:rPr>
              <a:t> (</a:t>
            </a:r>
            <a:r>
              <a:rPr lang="vi-VN" dirty="0" smtClean="0">
                <a:solidFill>
                  <a:schemeClr val="tx1"/>
                </a:solidFill>
                <a:hlinkClick r:id="rId5" tooltip="Резидент"/>
              </a:rPr>
              <a:t>резиденти</a:t>
            </a:r>
            <a:r>
              <a:rPr lang="vi-VN" dirty="0" smtClean="0">
                <a:solidFill>
                  <a:schemeClr val="tx1"/>
                </a:solidFill>
              </a:rPr>
              <a:t> та </a:t>
            </a:r>
            <a:r>
              <a:rPr lang="vi-VN" dirty="0" smtClean="0">
                <a:solidFill>
                  <a:schemeClr val="tx1"/>
                </a:solidFill>
                <a:hlinkClick r:id="rId6" tooltip="Нерезидент"/>
              </a:rPr>
              <a:t>нерезиденти</a:t>
            </a:r>
            <a:r>
              <a:rPr lang="vi-VN" dirty="0" smtClean="0">
                <a:solidFill>
                  <a:schemeClr val="tx1"/>
                </a:solidFill>
              </a:rPr>
              <a:t>, зареєстровані у встановленому </a:t>
            </a:r>
            <a:r>
              <a:rPr lang="vi-VN" dirty="0" smtClean="0">
                <a:solidFill>
                  <a:schemeClr val="tx1"/>
                </a:solidFill>
                <a:hlinkClick r:id="rId7" tooltip="Законодавство України"/>
              </a:rPr>
              <a:t>законодавством</a:t>
            </a:r>
            <a:r>
              <a:rPr lang="vi-VN" dirty="0" smtClean="0">
                <a:solidFill>
                  <a:schemeClr val="tx1"/>
                </a:solidFill>
              </a:rPr>
              <a:t> порядку на території України) та небанківські фінансові установи, виключною діяльністю яких є прийняття </a:t>
            </a:r>
            <a:r>
              <a:rPr lang="vi-VN" dirty="0" smtClean="0">
                <a:solidFill>
                  <a:schemeClr val="tx1"/>
                </a:solidFill>
                <a:hlinkClick r:id="rId8" tooltip="Вклад"/>
              </a:rPr>
              <a:t>вкладів</a:t>
            </a:r>
            <a:r>
              <a:rPr lang="vi-VN" dirty="0" smtClean="0">
                <a:solidFill>
                  <a:schemeClr val="tx1"/>
                </a:solidFill>
              </a:rPr>
              <a:t>, розміщення </a:t>
            </a:r>
            <a:r>
              <a:rPr lang="vi-VN" dirty="0" smtClean="0">
                <a:solidFill>
                  <a:schemeClr val="tx1"/>
                </a:solidFill>
                <a:hlinkClick r:id="rId9" tooltip="Кредит"/>
              </a:rPr>
              <a:t>кредитів</a:t>
            </a:r>
            <a:r>
              <a:rPr lang="vi-VN" dirty="0" smtClean="0">
                <a:solidFill>
                  <a:schemeClr val="tx1"/>
                </a:solidFill>
              </a:rPr>
              <a:t> або </a:t>
            </a:r>
            <a:r>
              <a:rPr lang="vi-VN" dirty="0" smtClean="0">
                <a:solidFill>
                  <a:schemeClr val="tx1"/>
                </a:solidFill>
              </a:rPr>
              <a:t>ведення</a:t>
            </a:r>
            <a:r>
              <a:rPr lang="uk-UA" dirty="0" smtClean="0">
                <a:solidFill>
                  <a:schemeClr val="tx1"/>
                </a:solidFill>
              </a:rPr>
              <a:t> </a:t>
            </a:r>
            <a:r>
              <a:rPr lang="vi-VN" dirty="0" smtClean="0">
                <a:solidFill>
                  <a:schemeClr val="tx1"/>
                </a:solidFill>
                <a:hlinkClick r:id="rId10" tooltip="Банківський рахунок"/>
              </a:rPr>
              <a:t>рахунків</a:t>
            </a:r>
            <a:r>
              <a:rPr lang="vi-VN" dirty="0" smtClean="0">
                <a:solidFill>
                  <a:schemeClr val="tx1"/>
                </a:solidFill>
              </a:rPr>
              <a:t> </a:t>
            </a:r>
            <a:r>
              <a:rPr lang="vi-VN" dirty="0" smtClean="0">
                <a:solidFill>
                  <a:schemeClr val="tx1"/>
                </a:solidFill>
                <a:hlinkClick r:id="rId11" tooltip="Клієнт"/>
              </a:rPr>
              <a:t>клієнтів</a:t>
            </a:r>
            <a:r>
              <a:rPr lang="vi-VN" dirty="0" smtClean="0">
                <a:solidFill>
                  <a:schemeClr val="tx1"/>
                </a:solidFill>
              </a:rPr>
              <a:t>, </a:t>
            </a:r>
            <a:r>
              <a:rPr lang="vi-VN" dirty="0" smtClean="0">
                <a:solidFill>
                  <a:schemeClr val="tx1"/>
                </a:solidFill>
                <a:hlinkClick r:id="rId12" tooltip="Фонд гарантування вкладів фізичних осіб"/>
              </a:rPr>
              <a:t>Фонд гарантування вкладів фізичних осіб</a:t>
            </a:r>
            <a:r>
              <a:rPr lang="vi-VN" dirty="0" smtClean="0">
                <a:solidFill>
                  <a:schemeClr val="tx1"/>
                </a:solidFill>
              </a:rPr>
              <a:t>, банківську інфраструктуру, а також зв'язки та взаємини між ними</a:t>
            </a:r>
            <a:endParaRPr lang="uk-UA" dirty="0">
              <a:solidFill>
                <a:schemeClr val="tx1"/>
              </a:solidFill>
            </a:endParaRPr>
          </a:p>
        </p:txBody>
      </p:sp>
      <p:pic>
        <p:nvPicPr>
          <p:cNvPr id="4" name="Рисунок 3" descr="4967.jp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500298" y="4143380"/>
            <a:ext cx="3357586" cy="2511474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0" y="214290"/>
            <a:ext cx="7500990" cy="3857652"/>
          </a:xfrm>
        </p:spPr>
        <p:txBody>
          <a:bodyPr>
            <a:normAutofit fontScale="77500" lnSpcReduction="20000"/>
          </a:bodyPr>
          <a:lstStyle/>
          <a:p>
            <a:r>
              <a:rPr lang="uk-UA" dirty="0" smtClean="0"/>
              <a:t>Особливе місце в банківській системі України </a:t>
            </a:r>
            <a:r>
              <a:rPr lang="uk-UA" dirty="0" err="1" smtClean="0"/>
              <a:t>займае</a:t>
            </a:r>
            <a:r>
              <a:rPr lang="uk-UA" dirty="0" smtClean="0"/>
              <a:t> Національний банк України.</a:t>
            </a:r>
          </a:p>
          <a:p>
            <a:pPr>
              <a:buNone/>
            </a:pPr>
            <a:endParaRPr lang="uk-UA" dirty="0" smtClean="0"/>
          </a:p>
          <a:p>
            <a:r>
              <a:rPr lang="uk-UA" dirty="0" smtClean="0"/>
              <a:t>НБУ </a:t>
            </a:r>
            <a:r>
              <a:rPr lang="uk-UA" dirty="0" smtClean="0"/>
              <a:t>є центральним банком України, особливим центральним органом державного управління.</a:t>
            </a:r>
            <a:br>
              <a:rPr lang="uk-UA" dirty="0" smtClean="0"/>
            </a:br>
            <a:r>
              <a:rPr lang="uk-UA" dirty="0" smtClean="0"/>
              <a:t>Відповідно до </a:t>
            </a:r>
            <a:r>
              <a:rPr lang="uk-UA" dirty="0" smtClean="0">
                <a:hlinkClick r:id="rId2" tooltip="Конституція України"/>
              </a:rPr>
              <a:t>Конституції України</a:t>
            </a:r>
            <a:r>
              <a:rPr lang="uk-UA" dirty="0" smtClean="0"/>
              <a:t> основною функцією Національного банку є забезпечення стабільності </a:t>
            </a:r>
            <a:r>
              <a:rPr lang="uk-UA" dirty="0" smtClean="0">
                <a:hlinkClick r:id="rId3" tooltip="Гривня"/>
              </a:rPr>
              <a:t>грошової одиниці України</a:t>
            </a:r>
            <a:r>
              <a:rPr lang="uk-UA" dirty="0" smtClean="0"/>
              <a:t>.</a:t>
            </a:r>
            <a:br>
              <a:rPr lang="uk-UA" dirty="0" smtClean="0"/>
            </a:br>
            <a:r>
              <a:rPr lang="uk-UA" dirty="0" smtClean="0"/>
              <a:t>Національний банк у межах своїх повноважень сприяє стабільності банківської системи.</a:t>
            </a:r>
            <a:br>
              <a:rPr lang="uk-UA" dirty="0" smtClean="0"/>
            </a:br>
            <a:r>
              <a:rPr lang="uk-UA" dirty="0" smtClean="0"/>
              <a:t>НБУ визначає та проводить </a:t>
            </a:r>
            <a:r>
              <a:rPr lang="uk-UA" dirty="0" smtClean="0">
                <a:hlinkClick r:id="rId4" tooltip="Грошово-кредитна політика"/>
              </a:rPr>
              <a:t>грошово-кредитну політику</a:t>
            </a:r>
            <a:r>
              <a:rPr lang="uk-UA" dirty="0" smtClean="0"/>
              <a:t>, монопольно здійснює </a:t>
            </a:r>
            <a:r>
              <a:rPr lang="uk-UA" dirty="0" smtClean="0">
                <a:hlinkClick r:id="rId5" tooltip="Емісія (економіка)"/>
              </a:rPr>
              <a:t>емісію гривні</a:t>
            </a:r>
            <a:r>
              <a:rPr lang="uk-UA" dirty="0" smtClean="0"/>
              <a:t> та організовує готівковий </a:t>
            </a:r>
            <a:r>
              <a:rPr lang="uk-UA" dirty="0" smtClean="0">
                <a:hlinkClick r:id="rId6" tooltip="Грошовий обіг"/>
              </a:rPr>
              <a:t>грошовий обіг</a:t>
            </a:r>
            <a:r>
              <a:rPr lang="uk-UA" dirty="0" smtClean="0"/>
              <a:t>, виступає кредитором останньої інстанції для банків і організує систему </a:t>
            </a:r>
            <a:r>
              <a:rPr lang="uk-UA" dirty="0" smtClean="0">
                <a:hlinkClick r:id="rId7" tooltip="Рефінансування"/>
              </a:rPr>
              <a:t>рефінансування</a:t>
            </a:r>
            <a:r>
              <a:rPr lang="uk-UA" dirty="0" smtClean="0"/>
              <a:t> та ін.</a:t>
            </a:r>
            <a:endParaRPr lang="uk-UA" dirty="0"/>
          </a:p>
        </p:txBody>
      </p:sp>
      <p:pic>
        <p:nvPicPr>
          <p:cNvPr id="4" name="Рисунок 3" descr="big.jp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358082" y="0"/>
            <a:ext cx="1785918" cy="135729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bank.jp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285852" y="3857628"/>
            <a:ext cx="5786478" cy="2743219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profinansirovat-bank-razvitiya-i-ne-razozlit-mvf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00694" y="857232"/>
            <a:ext cx="3286148" cy="2143140"/>
          </a:xfrm>
          <a:prstGeom prst="rect">
            <a:avLst/>
          </a:prstGeom>
        </p:spPr>
      </p:pic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0" y="0"/>
            <a:ext cx="6858016" cy="6858000"/>
          </a:xfrm>
        </p:spPr>
        <p:txBody>
          <a:bodyPr>
            <a:normAutofit fontScale="77500" lnSpcReduction="20000"/>
          </a:bodyPr>
          <a:lstStyle/>
          <a:p>
            <a:r>
              <a:rPr lang="uk-UA" dirty="0" smtClean="0"/>
              <a:t>Національний банк виконує такі функції:</a:t>
            </a:r>
          </a:p>
          <a:p>
            <a:r>
              <a:rPr lang="uk-UA" dirty="0" smtClean="0"/>
              <a:t>1) визначає та проводить грошово-кредитну політику;</a:t>
            </a:r>
          </a:p>
          <a:p>
            <a:r>
              <a:rPr lang="uk-UA" dirty="0" smtClean="0"/>
              <a:t>2) монопольно здійснює емісію національної валюти України та організує її обіг;</a:t>
            </a:r>
          </a:p>
          <a:p>
            <a:r>
              <a:rPr lang="uk-UA" dirty="0" smtClean="0"/>
              <a:t>3) встановлює для банків правила проведення банківських операцій, бухгалтерського обліку і звітності, захисту інформації, коштів та майна;</a:t>
            </a:r>
          </a:p>
          <a:p>
            <a:r>
              <a:rPr lang="uk-UA" dirty="0" smtClean="0"/>
              <a:t>4) здійснює банківське регулювання та нагляд;</a:t>
            </a:r>
          </a:p>
          <a:p>
            <a:r>
              <a:rPr lang="uk-UA" dirty="0" smtClean="0"/>
              <a:t>5) веде Державний реєстр банків, здійснює ліцензування банківської діяльності та операцій у передбачених законом випадках; </a:t>
            </a:r>
          </a:p>
          <a:p>
            <a:r>
              <a:rPr lang="uk-UA" dirty="0" smtClean="0"/>
              <a:t>6) представляє інтереси України в центральних банках інших держав, міжнародних банках та інших кредитних установах, де співробітництво здійснюється на рівні центральних банків;</a:t>
            </a:r>
          </a:p>
          <a:p>
            <a:r>
              <a:rPr lang="uk-UA" dirty="0" smtClean="0"/>
              <a:t>7) здійснює валютне регулювання, визначає порядок здійснення операцій в іноземній валюті; </a:t>
            </a:r>
          </a:p>
          <a:p>
            <a:r>
              <a:rPr lang="uk-UA" dirty="0" smtClean="0"/>
              <a:t>8) здійснює валютний контроль за банками та іншими фінансовими установами, які отримали ліцензію Національного банку на здійснення валютних операцій;</a:t>
            </a:r>
          </a:p>
          <a:p>
            <a:r>
              <a:rPr lang="uk-UA" dirty="0" smtClean="0"/>
              <a:t>9) забезпечує накопичення та зберігання золотовалютних резервів та здійснення операцій з ними та банківськими металами;</a:t>
            </a:r>
          </a:p>
          <a:p>
            <a:r>
              <a:rPr lang="uk-UA" dirty="0" smtClean="0"/>
              <a:t>10) аналізує стан грошово-кредитних, фінансових, цінових та валютних відносин;</a:t>
            </a:r>
          </a:p>
          <a:p>
            <a:endParaRPr lang="uk-UA" dirty="0"/>
          </a:p>
        </p:txBody>
      </p:sp>
      <p:pic>
        <p:nvPicPr>
          <p:cNvPr id="5" name="Рисунок 4" descr="bank depozits 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43702" y="3571876"/>
            <a:ext cx="2066925" cy="1990725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0"/>
            <a:ext cx="7329510" cy="439718"/>
          </a:xfrm>
        </p:spPr>
        <p:txBody>
          <a:bodyPr>
            <a:normAutofit fontScale="90000"/>
          </a:bodyPr>
          <a:lstStyle/>
          <a:p>
            <a:r>
              <a:rPr lang="uk-UA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Банки</a:t>
            </a:r>
            <a:r>
              <a:rPr lang="uk-UA" dirty="0" smtClean="0"/>
              <a:t> </a:t>
            </a:r>
            <a:r>
              <a:rPr lang="uk-UA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України</a:t>
            </a:r>
            <a:r>
              <a:rPr lang="uk-UA" dirty="0" smtClean="0"/>
              <a:t> </a:t>
            </a:r>
            <a:endParaRPr lang="uk-UA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214282" y="571480"/>
            <a:ext cx="7467600" cy="4873752"/>
          </a:xfrm>
        </p:spPr>
        <p:txBody>
          <a:bodyPr/>
          <a:lstStyle/>
          <a:p>
            <a:r>
              <a:rPr lang="vi-VN" b="1" dirty="0" smtClean="0"/>
              <a:t>Ба́нк</a:t>
            </a:r>
            <a:r>
              <a:rPr lang="uk-UA" b="1" dirty="0" smtClean="0"/>
              <a:t> - </a:t>
            </a:r>
            <a:r>
              <a:rPr lang="vi-VN" dirty="0" smtClean="0"/>
              <a:t>кредитно-фінансова </a:t>
            </a:r>
            <a:r>
              <a:rPr lang="vi-VN" dirty="0" smtClean="0"/>
              <a:t>установа, яка здійснює грошові розрахунки, акумулює грошові кошти та інші цінності, надає кредити та здійснює послуги за фінансовими операціями.</a:t>
            </a:r>
          </a:p>
          <a:p>
            <a:pPr>
              <a:buNone/>
            </a:pPr>
            <a:r>
              <a:rPr lang="vi-VN" dirty="0" smtClean="0"/>
              <a:t/>
            </a:r>
            <a:br>
              <a:rPr lang="vi-VN" dirty="0" smtClean="0"/>
            </a:br>
            <a:endParaRPr lang="uk-UA" dirty="0"/>
          </a:p>
        </p:txBody>
      </p:sp>
      <p:pic>
        <p:nvPicPr>
          <p:cNvPr id="4" name="Рисунок 3" descr="banki_omska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71868" y="5214950"/>
            <a:ext cx="1785950" cy="1542234"/>
          </a:xfrm>
          <a:prstGeom prst="rect">
            <a:avLst/>
          </a:prstGeom>
        </p:spPr>
      </p:pic>
      <p:pic>
        <p:nvPicPr>
          <p:cNvPr id="5" name="Рисунок 4" descr="загруженное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57819" y="1857364"/>
            <a:ext cx="3357586" cy="3429024"/>
          </a:xfrm>
          <a:prstGeom prst="rect">
            <a:avLst/>
          </a:prstGeom>
        </p:spPr>
      </p:pic>
      <p:sp>
        <p:nvSpPr>
          <p:cNvPr id="6" name="Содержимое 2"/>
          <p:cNvSpPr txBox="1">
            <a:spLocks/>
          </p:cNvSpPr>
          <p:nvPr/>
        </p:nvSpPr>
        <p:spPr>
          <a:xfrm>
            <a:off x="0" y="2214554"/>
            <a:ext cx="6000792" cy="2714644"/>
          </a:xfrm>
          <a:prstGeom prst="rect">
            <a:avLst/>
          </a:prstGeom>
        </p:spPr>
        <p:txBody>
          <a:bodyPr vert="horz">
            <a:noAutofit/>
          </a:bodyPr>
          <a:lstStyle/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"/>
              <a:buChar char=""/>
              <a:tabLst/>
              <a:defRPr/>
            </a:pPr>
            <a:r>
              <a:rPr kumimoji="0" lang="uk-UA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Станом на 1 серпня 2012 року в Україні, за даними </a:t>
            </a:r>
            <a:r>
              <a:rPr kumimoji="0" lang="uk-UA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  <a:hlinkClick r:id="rId4" tooltip="Нацбанк України"/>
              </a:rPr>
              <a:t>Нацбанку України</a:t>
            </a:r>
            <a:r>
              <a:rPr kumimoji="0" lang="uk-UA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, налічується 177 діючих комерційних </a:t>
            </a:r>
            <a:r>
              <a:rPr kumimoji="0" lang="uk-UA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  <a:hlinkClick r:id="rId5" tooltip="Банк"/>
              </a:rPr>
              <a:t>банків</a:t>
            </a:r>
            <a:r>
              <a:rPr kumimoji="0" lang="uk-UA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, з яких 21 знаходяться у стадії ліквідації. Станом на липень 2013 року, загальні активи всіх банків складають 1 трильйон 169 мільйонів гривень.</a:t>
            </a:r>
            <a:r>
              <a:rPr kumimoji="0" lang="uk-UA" sz="2400" b="0" i="0" u="none" strike="noStrike" kern="1200" cap="none" spc="0" normalizeH="0" baseline="3000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  <a:hlinkClick r:id="rId6"/>
              </a:rPr>
              <a:t>[1]</a:t>
            </a:r>
            <a:r>
              <a:rPr kumimoji="0" lang="uk-UA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 За 2012 рік, загальний прибуток всіх банків склав 4,9 мільярдів гривень</a:t>
            </a:r>
            <a:endParaRPr kumimoji="0" lang="uk-UA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1"/>
            <a:ext cx="91440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400" b="1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Найбільші українські </a:t>
            </a:r>
            <a:r>
              <a:rPr lang="uk-UA" sz="24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банки</a:t>
            </a:r>
            <a:r>
              <a:rPr lang="uk-UA" sz="2400" b="1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(за загальними активами)</a:t>
            </a:r>
          </a:p>
          <a:p>
            <a:endParaRPr lang="uk-UA" sz="2400" b="1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pic>
        <p:nvPicPr>
          <p:cNvPr id="7" name="Рисунок 6" descr="Безымянный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857232"/>
            <a:ext cx="8786842" cy="6000768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42852"/>
            <a:ext cx="8929718" cy="1143000"/>
          </a:xfrm>
        </p:spPr>
        <p:txBody>
          <a:bodyPr>
            <a:normAutofit fontScale="90000"/>
          </a:bodyPr>
          <a:lstStyle/>
          <a:p>
            <a:r>
              <a:rPr lang="ru-RU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20 </a:t>
            </a:r>
            <a:r>
              <a:rPr lang="ru-RU" b="1" cap="none" spc="300" dirty="0" err="1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найбільших</a:t>
            </a:r>
            <a:r>
              <a:rPr lang="ru-RU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 </a:t>
            </a:r>
            <a:r>
              <a:rPr lang="ru-RU" b="1" cap="none" spc="300" dirty="0" err="1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українських</a:t>
            </a:r>
            <a:r>
              <a:rPr lang="ru-RU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 </a:t>
            </a:r>
            <a:r>
              <a:rPr lang="ru-RU" b="1" cap="none" spc="300" dirty="0" err="1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банків</a:t>
            </a:r>
            <a:r>
              <a:rPr lang="ru-RU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 (за </a:t>
            </a:r>
            <a:r>
              <a:rPr lang="ru-RU" b="1" cap="none" spc="300" dirty="0" err="1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загальним</a:t>
            </a:r>
            <a:r>
              <a:rPr lang="ru-RU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 </a:t>
            </a:r>
            <a:r>
              <a:rPr lang="ru-RU" b="1" cap="none" spc="300" dirty="0" err="1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прибутком</a:t>
            </a:r>
            <a:r>
              <a:rPr lang="ru-RU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)</a:t>
            </a:r>
            <a:r>
              <a:rPr lang="ru-RU" b="1" dirty="0" smtClean="0"/>
              <a:t/>
            </a:r>
            <a:br>
              <a:rPr lang="ru-RU" b="1" dirty="0" smtClean="0"/>
            </a:br>
            <a:endParaRPr lang="uk-UA" dirty="0"/>
          </a:p>
        </p:txBody>
      </p:sp>
      <p:pic>
        <p:nvPicPr>
          <p:cNvPr id="4" name="Рисунок 3" descr="Безымянный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7232"/>
            <a:ext cx="8929718" cy="6000768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image009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43240" y="642918"/>
            <a:ext cx="5429288" cy="2066084"/>
          </a:xfrm>
          <a:prstGeom prst="rect">
            <a:avLst/>
          </a:prstGeom>
        </p:spPr>
      </p:pic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500034" y="0"/>
            <a:ext cx="7467600" cy="4873752"/>
          </a:xfrm>
        </p:spPr>
        <p:txBody>
          <a:bodyPr/>
          <a:lstStyle/>
          <a:p>
            <a:r>
              <a:rPr lang="uk-UA" dirty="0" smtClean="0"/>
              <a:t>Серед банків ,що існують в Україні,є універсальні та спеціалізовані .</a:t>
            </a:r>
            <a:endParaRPr lang="uk-UA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0" y="928671"/>
            <a:ext cx="3357554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b="1" dirty="0"/>
              <a:t>Інвестиційні та інноваційні банки</a:t>
            </a:r>
            <a:r>
              <a:rPr lang="uk-UA" dirty="0"/>
              <a:t> спеціалізуються на акумуляції коштів на тривалі строки, в т.ч. за допомогою випуску облігаційних позик. Серед активних операцій виділяються довгострокові кредити.</a:t>
            </a:r>
            <a:r>
              <a:rPr lang="uk-UA" sz="1600" dirty="0" smtClean="0"/>
              <a:t/>
            </a:r>
            <a:br>
              <a:rPr lang="uk-UA" sz="1600" dirty="0" smtClean="0"/>
            </a:br>
            <a:r>
              <a:rPr lang="uk-UA" sz="1600" dirty="0" smtClean="0"/>
              <a:t/>
            </a:r>
            <a:br>
              <a:rPr lang="uk-UA" sz="1600" dirty="0" smtClean="0"/>
            </a:br>
            <a:endParaRPr lang="uk-UA" sz="16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0" y="3164681"/>
            <a:ext cx="8501090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b="1" dirty="0" smtClean="0"/>
              <a:t>Облікові і депозитні банки</a:t>
            </a:r>
            <a:r>
              <a:rPr lang="uk-UA" dirty="0" smtClean="0"/>
              <a:t> спеціалізуються на здійсненні короткострокових кредитних операцій (3-6 місяців) по залученню та розміщенню коштів. У загальній сумі активних операцій велику питому вагу займають кредитні та облікові операції з короткостроковими комерційними векселями.</a:t>
            </a:r>
            <a:br>
              <a:rPr lang="uk-UA" dirty="0" smtClean="0"/>
            </a:br>
            <a:r>
              <a:rPr lang="uk-UA" dirty="0" smtClean="0"/>
              <a:t/>
            </a:r>
            <a:br>
              <a:rPr lang="uk-UA" dirty="0" smtClean="0"/>
            </a:br>
            <a:r>
              <a:rPr lang="uk-UA" b="1" dirty="0" smtClean="0"/>
              <a:t>Ощадні банки</a:t>
            </a:r>
            <a:r>
              <a:rPr lang="uk-UA" dirty="0" smtClean="0"/>
              <a:t> будують свою діяльність за рахунок залучення дрібних вкладів на певний термін. Серед активних операцій домінують вкладення в іпотеки під заставу житлових будівель та інші цінні папери, а також кредитування населення.</a:t>
            </a:r>
            <a:br>
              <a:rPr lang="uk-UA" dirty="0" smtClean="0"/>
            </a:br>
            <a:r>
              <a:rPr lang="uk-UA" dirty="0" smtClean="0"/>
              <a:t/>
            </a:r>
            <a:br>
              <a:rPr lang="uk-UA" dirty="0" smtClean="0"/>
            </a:br>
            <a:r>
              <a:rPr lang="uk-UA" b="1" dirty="0" smtClean="0"/>
              <a:t>Іпотечні (земельні) банки</a:t>
            </a:r>
            <a:r>
              <a:rPr lang="uk-UA" dirty="0" smtClean="0"/>
              <a:t> здійснюють кредитні операції по залученню та розміщенню коштів на довгостроковій основі під заставу нерухомого майна. Залучають кошти шляхом випуску іпотечних облігацій.</a:t>
            </a:r>
            <a:endParaRPr lang="uk-UA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0" y="0"/>
            <a:ext cx="8858280" cy="4873752"/>
          </a:xfrm>
        </p:spPr>
        <p:txBody>
          <a:bodyPr>
            <a:normAutofit fontScale="85000" lnSpcReduction="10000"/>
          </a:bodyPr>
          <a:lstStyle/>
          <a:p>
            <a:r>
              <a:rPr lang="uk-UA" dirty="0" smtClean="0"/>
              <a:t>Банкам забороняється діяльність у сфері матеріального виробництва, торгівлі (за винятком реалізації пам'ятних, ювілейних і інвестиційних монет) та страхування, крім виконання функцій страхового посередника. </a:t>
            </a:r>
          </a:p>
          <a:p>
            <a:r>
              <a:rPr lang="uk-UA" dirty="0" smtClean="0"/>
              <a:t> Для здійснення банківської діяльності банки відкривають та ведуть кореспондентські рахунки у Національному банку України та інших банках в Україні і за її межами, банківські рахунки для фізичних та юридичних осіб у гривнях та іноземній валюті. </a:t>
            </a:r>
          </a:p>
          <a:p>
            <a:r>
              <a:rPr lang="uk-UA" dirty="0" smtClean="0"/>
              <a:t>Банківські розрахунки проводяться у готівковій та безготівковій формах згідно із правилами, встановленими нормативно-правовими актами Національного банку України</a:t>
            </a:r>
            <a:r>
              <a:rPr lang="uk-UA" dirty="0" smtClean="0"/>
              <a:t>. </a:t>
            </a:r>
            <a:endParaRPr lang="uk-UA" dirty="0" smtClean="0"/>
          </a:p>
          <a:p>
            <a:r>
              <a:rPr lang="uk-UA" dirty="0" smtClean="0"/>
              <a:t> </a:t>
            </a:r>
            <a:r>
              <a:rPr lang="uk-UA" dirty="0" smtClean="0"/>
              <a:t>Банки </a:t>
            </a:r>
            <a:r>
              <a:rPr lang="uk-UA" dirty="0" smtClean="0"/>
              <a:t>в Україні можуть використовувати як платіжні інструменти платіжні доручення, платіжні вимоги, вимоги-доручення, векселі, чеки, банківські платіжні картки та інші дебетові і кредитові платіжні інструменти, що застосовуються у міжнародній банківській практиці</a:t>
            </a:r>
            <a:r>
              <a:rPr lang="uk-UA" dirty="0" smtClean="0"/>
              <a:t>.</a:t>
            </a:r>
          </a:p>
          <a:p>
            <a:endParaRPr lang="uk-UA" dirty="0" smtClean="0"/>
          </a:p>
          <a:p>
            <a:endParaRPr lang="uk-UA" dirty="0" smtClean="0"/>
          </a:p>
          <a:p>
            <a:endParaRPr lang="uk-UA" dirty="0"/>
          </a:p>
        </p:txBody>
      </p:sp>
      <p:pic>
        <p:nvPicPr>
          <p:cNvPr id="3074" name="Picture 2" descr="http://vkurse.ua/i/2012-04/stroykompaniya-prodala-svoy-bank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4476750"/>
            <a:ext cx="3810000" cy="23812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076" name="Picture 4" descr="http://webmoneyinfo.net/uploads/posts/1290693899_kred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14810" y="4476750"/>
            <a:ext cx="3705225" cy="23812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Эркер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203</TotalTime>
  <Words>379</Words>
  <Application>Microsoft Office PowerPoint</Application>
  <PresentationFormat>Экран (4:3)</PresentationFormat>
  <Paragraphs>51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Эркер</vt:lpstr>
      <vt:lpstr>Слайд 1</vt:lpstr>
      <vt:lpstr>Банківська система України</vt:lpstr>
      <vt:lpstr>Слайд 3</vt:lpstr>
      <vt:lpstr>Слайд 4</vt:lpstr>
      <vt:lpstr>Банки України </vt:lpstr>
      <vt:lpstr>Слайд 6</vt:lpstr>
      <vt:lpstr>20 найбільших українських банків (за загальним прибутком) </vt:lpstr>
      <vt:lpstr>Слайд 8</vt:lpstr>
      <vt:lpstr>Слайд 9</vt:lpstr>
      <vt:lpstr>Ба́нківська таємни́ця</vt:lpstr>
      <vt:lpstr>Банківський нагляд </vt:lpstr>
      <vt:lpstr>Ліквідація банків</vt:lpstr>
      <vt:lpstr>Слайд 13</vt:lpstr>
      <vt:lpstr>Слайд 14</vt:lpstr>
      <vt:lpstr>Слайд 15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Sergey</dc:creator>
  <cp:lastModifiedBy>Sergey</cp:lastModifiedBy>
  <cp:revision>21</cp:revision>
  <dcterms:created xsi:type="dcterms:W3CDTF">2013-10-17T14:18:35Z</dcterms:created>
  <dcterms:modified xsi:type="dcterms:W3CDTF">2013-10-17T17:42:33Z</dcterms:modified>
</cp:coreProperties>
</file>