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6" r:id="rId8"/>
    <p:sldId id="262" r:id="rId9"/>
    <p:sldId id="263" r:id="rId10"/>
    <p:sldId id="265" r:id="rId11"/>
    <p:sldId id="268" r:id="rId12"/>
    <p:sldId id="269" r:id="rId13"/>
    <p:sldId id="271" r:id="rId14"/>
    <p:sldId id="26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15" autoAdjust="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30.11.2014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428604"/>
            <a:ext cx="6915144" cy="969983"/>
          </a:xfrm>
        </p:spPr>
        <p:txBody>
          <a:bodyPr>
            <a:normAutofit/>
          </a:bodyPr>
          <a:lstStyle/>
          <a:p>
            <a:r>
              <a:rPr lang="en-US" sz="6000" dirty="0" smtClean="0">
                <a:solidFill>
                  <a:schemeClr val="accent2">
                    <a:lumMod val="60000"/>
                    <a:lumOff val="40000"/>
                  </a:schemeClr>
                </a:solidFill>
              </a:rPr>
              <a:t>Ecological </a:t>
            </a:r>
            <a:r>
              <a:rPr lang="en-US" sz="6000" dirty="0" smtClean="0">
                <a:solidFill>
                  <a:schemeClr val="accent2">
                    <a:lumMod val="60000"/>
                    <a:lumOff val="40000"/>
                  </a:schemeClr>
                </a:solidFill>
              </a:rPr>
              <a:t>p</a:t>
            </a:r>
            <a:r>
              <a:rPr lang="en-US" sz="6000" dirty="0" smtClean="0">
                <a:solidFill>
                  <a:schemeClr val="accent2">
                    <a:lumMod val="60000"/>
                    <a:lumOff val="40000"/>
                  </a:schemeClr>
                </a:solidFill>
              </a:rPr>
              <a:t>roblems</a:t>
            </a:r>
            <a:endParaRPr lang="uk-UA" sz="6000" dirty="0">
              <a:solidFill>
                <a:schemeClr val="accent2">
                  <a:lumMod val="60000"/>
                  <a:lumOff val="40000"/>
                </a:schemeClr>
              </a:solidFill>
            </a:endParaRPr>
          </a:p>
        </p:txBody>
      </p:sp>
      <p:pic>
        <p:nvPicPr>
          <p:cNvPr id="4" name="Рисунок 3" descr="green-issues1.jpg"/>
          <p:cNvPicPr>
            <a:picLocks noChangeAspect="1"/>
          </p:cNvPicPr>
          <p:nvPr/>
        </p:nvPicPr>
        <p:blipFill>
          <a:blip r:embed="rId2"/>
          <a:stretch>
            <a:fillRect/>
          </a:stretch>
        </p:blipFill>
        <p:spPr>
          <a:xfrm>
            <a:off x="357158" y="1428736"/>
            <a:ext cx="8429684" cy="4429156"/>
          </a:xfrm>
          <a:prstGeom prst="rect">
            <a:avLst/>
          </a:prstGeom>
        </p:spPr>
      </p:pic>
      <p:sp>
        <p:nvSpPr>
          <p:cNvPr id="7" name="TextBox 6"/>
          <p:cNvSpPr txBox="1"/>
          <p:nvPr/>
        </p:nvSpPr>
        <p:spPr>
          <a:xfrm>
            <a:off x="6072198" y="6000768"/>
            <a:ext cx="2714644" cy="707886"/>
          </a:xfrm>
          <a:prstGeom prst="rect">
            <a:avLst/>
          </a:prstGeom>
          <a:noFill/>
        </p:spPr>
        <p:txBody>
          <a:bodyPr wrap="square" rtlCol="0">
            <a:spAutoFit/>
          </a:bodyPr>
          <a:lstStyle/>
          <a:p>
            <a:r>
              <a:rPr lang="en-US" sz="2000" dirty="0" smtClean="0">
                <a:latin typeface="Aharoni" pitchFamily="2" charset="-79"/>
                <a:cs typeface="Aharoni" pitchFamily="2" charset="-79"/>
              </a:rPr>
              <a:t>by</a:t>
            </a:r>
            <a:r>
              <a:rPr lang="en-US" sz="2000" b="1" dirty="0" smtClean="0">
                <a:latin typeface="Aharoni" pitchFamily="2" charset="-79"/>
                <a:cs typeface="Aharoni" pitchFamily="2" charset="-79"/>
              </a:rPr>
              <a:t>  </a:t>
            </a:r>
            <a:r>
              <a:rPr lang="en-US" sz="2000" b="1" dirty="0" err="1" smtClean="0">
                <a:latin typeface="Aharoni" pitchFamily="2" charset="-79"/>
                <a:cs typeface="Aharoni" pitchFamily="2" charset="-79"/>
              </a:rPr>
              <a:t>Oleksiy</a:t>
            </a:r>
            <a:r>
              <a:rPr lang="en-US" sz="2000" b="1" dirty="0" smtClean="0">
                <a:latin typeface="Aharoni" pitchFamily="2" charset="-79"/>
                <a:cs typeface="Aharoni" pitchFamily="2" charset="-79"/>
              </a:rPr>
              <a:t> </a:t>
            </a:r>
            <a:r>
              <a:rPr lang="en-US" sz="2000" b="1" dirty="0" err="1" smtClean="0">
                <a:latin typeface="Aharoni" pitchFamily="2" charset="-79"/>
                <a:cs typeface="Aharoni" pitchFamily="2" charset="-79"/>
              </a:rPr>
              <a:t>Pavliuk</a:t>
            </a:r>
            <a:endParaRPr lang="en-US" sz="2000" b="1" dirty="0" smtClean="0">
              <a:latin typeface="Aharoni" pitchFamily="2" charset="-79"/>
              <a:cs typeface="Aharoni" pitchFamily="2" charset="-79"/>
            </a:endParaRPr>
          </a:p>
          <a:p>
            <a:r>
              <a:rPr lang="en-US" sz="2000" b="1" dirty="0" smtClean="0">
                <a:latin typeface="Aharoni" pitchFamily="2" charset="-79"/>
                <a:cs typeface="Aharoni" pitchFamily="2" charset="-79"/>
              </a:rPr>
              <a:t>         FORM </a:t>
            </a:r>
            <a:r>
              <a:rPr lang="en-US" b="1" dirty="0" smtClean="0">
                <a:latin typeface="Arial Black" pitchFamily="34" charset="0"/>
                <a:cs typeface="Aharoni" pitchFamily="2" charset="-79"/>
              </a:rPr>
              <a:t>9</a:t>
            </a:r>
            <a:r>
              <a:rPr lang="en-US" sz="2000" b="1" dirty="0" smtClean="0">
                <a:latin typeface="Aharoni" pitchFamily="2" charset="-79"/>
                <a:cs typeface="Aharoni" pitchFamily="2" charset="-79"/>
              </a:rPr>
              <a:t>A</a:t>
            </a:r>
            <a:endParaRPr lang="uk-UA" sz="2000" b="1" dirty="0">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642910" y="857232"/>
            <a:ext cx="7786742" cy="1752600"/>
          </a:xfrm>
        </p:spPr>
        <p:txBody>
          <a:bodyPr>
            <a:normAutofit/>
          </a:bodyPr>
          <a:lstStyle/>
          <a:p>
            <a:pPr algn="ctr"/>
            <a:r>
              <a:rPr lang="en-US" sz="1800" b="1" dirty="0" smtClean="0"/>
              <a:t>World temperatures are currently rising every year. This phenomenon is called global warming. As the planet warms up, the water in the oceans will take </a:t>
            </a:r>
            <a:r>
              <a:rPr lang="en-US" sz="1800" b="1" dirty="0" smtClean="0"/>
              <a:t>up more </a:t>
            </a:r>
            <a:r>
              <a:rPr lang="en-US" sz="1800" b="1" dirty="0" smtClean="0"/>
              <a:t>space and water from glaciers and the polar ice caps will start to melt. This could cause sea levels to rise and many habitats will disappear under water.</a:t>
            </a:r>
            <a:endParaRPr lang="uk-UA" sz="1800" b="1" dirty="0"/>
          </a:p>
        </p:txBody>
      </p:sp>
      <p:pic>
        <p:nvPicPr>
          <p:cNvPr id="7" name="Содержимое 6" descr="383535714.jpg"/>
          <p:cNvPicPr>
            <a:picLocks noGrp="1" noChangeAspect="1"/>
          </p:cNvPicPr>
          <p:nvPr>
            <p:ph sz="half" idx="1"/>
          </p:nvPr>
        </p:nvPicPr>
        <p:blipFill>
          <a:blip r:embed="rId2"/>
          <a:stretch>
            <a:fillRect/>
          </a:stretch>
        </p:blipFill>
        <p:spPr>
          <a:xfrm>
            <a:off x="0" y="2500306"/>
            <a:ext cx="4429124" cy="3786214"/>
          </a:xfrm>
        </p:spPr>
      </p:pic>
      <p:pic>
        <p:nvPicPr>
          <p:cNvPr id="8" name="Рисунок 7" descr="global_warming.jpg"/>
          <p:cNvPicPr>
            <a:picLocks noChangeAspect="1"/>
          </p:cNvPicPr>
          <p:nvPr/>
        </p:nvPicPr>
        <p:blipFill>
          <a:blip r:embed="rId3"/>
          <a:stretch>
            <a:fillRect/>
          </a:stretch>
        </p:blipFill>
        <p:spPr>
          <a:xfrm>
            <a:off x="4429124" y="2500306"/>
            <a:ext cx="4714876" cy="37862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en-US" dirty="0" smtClean="0"/>
              <a:t/>
            </a:r>
            <a:br>
              <a:rPr lang="en-US" dirty="0" smtClean="0"/>
            </a:br>
            <a:r>
              <a:rPr lang="en-US" dirty="0" smtClean="0"/>
              <a:t> </a:t>
            </a:r>
            <a:br>
              <a:rPr lang="en-US" dirty="0" smtClean="0"/>
            </a:br>
            <a:endParaRPr lang="uk-UA" dirty="0"/>
          </a:p>
        </p:txBody>
      </p:sp>
      <p:sp>
        <p:nvSpPr>
          <p:cNvPr id="5" name="Текст 4"/>
          <p:cNvSpPr>
            <a:spLocks noGrp="1"/>
          </p:cNvSpPr>
          <p:nvPr>
            <p:ph type="body" idx="2"/>
          </p:nvPr>
        </p:nvSpPr>
        <p:spPr>
          <a:xfrm>
            <a:off x="785786" y="1214422"/>
            <a:ext cx="7643866" cy="785818"/>
          </a:xfrm>
        </p:spPr>
        <p:txBody>
          <a:bodyPr>
            <a:noAutofit/>
          </a:bodyPr>
          <a:lstStyle/>
          <a:p>
            <a:pPr fontAlgn="base"/>
            <a:r>
              <a:rPr lang="en-US" sz="1800" dirty="0" smtClean="0"/>
              <a:t>The cause of global warming is attributed to the greenhouse effect. It works in the following way - sunlight gives us heat which warms the atmosphere. Some of the heat returns into space. Nowadays the air surrounding the earth has become much warmer because the heat can't go back into space. That's why winter and summer temperatures in many places have become higher.</a:t>
            </a:r>
          </a:p>
          <a:p>
            <a:pPr fontAlgn="base"/>
            <a:r>
              <a:rPr lang="en-US" sz="1800" dirty="0" smtClean="0"/>
              <a:t> </a:t>
            </a:r>
            <a:endParaRPr lang="en-US" sz="1800" dirty="0"/>
          </a:p>
        </p:txBody>
      </p:sp>
      <p:pic>
        <p:nvPicPr>
          <p:cNvPr id="6" name="Содержимое 5" descr="global-warming.jpg"/>
          <p:cNvPicPr>
            <a:picLocks noGrp="1" noChangeAspect="1"/>
          </p:cNvPicPr>
          <p:nvPr>
            <p:ph sz="half" idx="1"/>
          </p:nvPr>
        </p:nvPicPr>
        <p:blipFill>
          <a:blip r:embed="rId2"/>
          <a:stretch>
            <a:fillRect/>
          </a:stretch>
        </p:blipFill>
        <p:spPr>
          <a:xfrm>
            <a:off x="428596" y="2857496"/>
            <a:ext cx="3976936" cy="3857628"/>
          </a:xfrm>
        </p:spPr>
      </p:pic>
      <p:pic>
        <p:nvPicPr>
          <p:cNvPr id="7" name="Рисунок 6" descr="global_warming_by_teabing.jpg"/>
          <p:cNvPicPr>
            <a:picLocks noChangeAspect="1"/>
          </p:cNvPicPr>
          <p:nvPr/>
        </p:nvPicPr>
        <p:blipFill>
          <a:blip r:embed="rId3"/>
          <a:stretch>
            <a:fillRect/>
          </a:stretch>
        </p:blipFill>
        <p:spPr>
          <a:xfrm>
            <a:off x="4786314" y="2786058"/>
            <a:ext cx="3000396" cy="38005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785786" y="928670"/>
            <a:ext cx="7315232" cy="857256"/>
          </a:xfrm>
        </p:spPr>
        <p:txBody>
          <a:bodyPr>
            <a:noAutofit/>
          </a:bodyPr>
          <a:lstStyle/>
          <a:p>
            <a:pPr algn="ctr"/>
            <a:r>
              <a:rPr lang="en-GB" sz="2400" dirty="0" smtClean="0"/>
              <a:t>Environmental protection is of a universal concern. That is </a:t>
            </a:r>
            <a:r>
              <a:rPr lang="en-US" sz="2400" dirty="0" smtClean="0"/>
              <a:t>why</a:t>
            </a:r>
            <a:r>
              <a:rPr lang="en-GB" sz="2400" dirty="0" smtClean="0"/>
              <a:t> serious measures to create a system of ecological security should be taken.</a:t>
            </a:r>
            <a:endParaRPr lang="uk-UA" sz="2400" dirty="0"/>
          </a:p>
        </p:txBody>
      </p:sp>
      <p:pic>
        <p:nvPicPr>
          <p:cNvPr id="7" name="Содержимое 6" descr="earth.jpg"/>
          <p:cNvPicPr>
            <a:picLocks noGrp="1" noChangeAspect="1"/>
          </p:cNvPicPr>
          <p:nvPr>
            <p:ph sz="half" idx="1"/>
          </p:nvPr>
        </p:nvPicPr>
        <p:blipFill>
          <a:blip r:embed="rId2"/>
          <a:stretch>
            <a:fillRect/>
          </a:stretch>
        </p:blipFill>
        <p:spPr>
          <a:xfrm>
            <a:off x="1000101" y="2571744"/>
            <a:ext cx="7072362" cy="399098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00034" y="714356"/>
            <a:ext cx="8243918" cy="1928826"/>
          </a:xfrm>
        </p:spPr>
        <p:txBody>
          <a:bodyPr>
            <a:noAutofit/>
          </a:bodyPr>
          <a:lstStyle/>
          <a:p>
            <a:pPr algn="ctr"/>
            <a:r>
              <a:rPr lang="en-US" sz="2000" dirty="0" smtClean="0"/>
              <a:t>Some progress has been already made in this direction. As many as 159 countries — members of the UNO — have set up environmental protection agencies. Numerous conferences have been held by these agencies to discuss problems facing ecologically poor regions including the Aral Sea, the South Urals, </a:t>
            </a:r>
            <a:r>
              <a:rPr lang="en-US" sz="2000" dirty="0" err="1" smtClean="0"/>
              <a:t>Kuzbass</a:t>
            </a:r>
            <a:r>
              <a:rPr lang="en-US" sz="2000" dirty="0" smtClean="0"/>
              <a:t>, </a:t>
            </a:r>
            <a:r>
              <a:rPr lang="en-US" sz="2000" dirty="0" err="1" smtClean="0"/>
              <a:t>Donbass</a:t>
            </a:r>
            <a:r>
              <a:rPr lang="en-US" sz="2000" dirty="0" smtClean="0"/>
              <a:t>, Semipalatinsk and Chernobyl.</a:t>
            </a:r>
          </a:p>
          <a:p>
            <a:pPr algn="ctr"/>
            <a:r>
              <a:rPr lang="en-US" sz="2000" dirty="0" smtClean="0"/>
              <a:t>An international environmental research centre has been set up on Lake Baikal. The international </a:t>
            </a:r>
            <a:r>
              <a:rPr lang="en-US" sz="2000" dirty="0" err="1" smtClean="0"/>
              <a:t>organisation</a:t>
            </a:r>
            <a:r>
              <a:rPr lang="en-US" sz="2000" dirty="0" smtClean="0"/>
              <a:t> Greenpeace is also doing much to preserve the environment.</a:t>
            </a:r>
            <a:endParaRPr lang="en-US" sz="2000" dirty="0"/>
          </a:p>
        </p:txBody>
      </p:sp>
      <p:pic>
        <p:nvPicPr>
          <p:cNvPr id="5" name="Содержимое 4" descr="United-Nations-Conference-on-Environment-and-Development-(UNCED)1.jpg"/>
          <p:cNvPicPr>
            <a:picLocks noGrp="1" noChangeAspect="1"/>
          </p:cNvPicPr>
          <p:nvPr>
            <p:ph sz="half" idx="1"/>
          </p:nvPr>
        </p:nvPicPr>
        <p:blipFill>
          <a:blip r:embed="rId2"/>
          <a:stretch>
            <a:fillRect/>
          </a:stretch>
        </p:blipFill>
        <p:spPr>
          <a:xfrm>
            <a:off x="1000100" y="3857628"/>
            <a:ext cx="7072362" cy="270511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928662" y="857232"/>
            <a:ext cx="7143800" cy="1000132"/>
          </a:xfrm>
        </p:spPr>
        <p:txBody>
          <a:bodyPr>
            <a:noAutofit/>
          </a:bodyPr>
          <a:lstStyle/>
          <a:p>
            <a:pPr algn="ctr"/>
            <a:r>
              <a:rPr lang="en-US" sz="2000" dirty="0" smtClean="0"/>
              <a:t>But these are only the initial steps and they must be carried onward to protect nature, to save life on the planet not only for the sake of the present but also for the future generations.</a:t>
            </a:r>
            <a:endParaRPr lang="uk-UA" sz="2000" dirty="0"/>
          </a:p>
        </p:txBody>
      </p:sp>
      <p:pic>
        <p:nvPicPr>
          <p:cNvPr id="9" name="Содержимое 8" descr="person-rolls-ball-environmental-problems-27877884.jpg"/>
          <p:cNvPicPr>
            <a:picLocks noGrp="1" noChangeAspect="1"/>
          </p:cNvPicPr>
          <p:nvPr>
            <p:ph sz="half" idx="1"/>
          </p:nvPr>
        </p:nvPicPr>
        <p:blipFill>
          <a:blip r:embed="rId2"/>
          <a:stretch>
            <a:fillRect/>
          </a:stretch>
        </p:blipFill>
        <p:spPr>
          <a:xfrm>
            <a:off x="1571604" y="2000240"/>
            <a:ext cx="5759312" cy="457200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857224" y="857232"/>
            <a:ext cx="7786742" cy="714380"/>
          </a:xfrm>
        </p:spPr>
        <p:txBody>
          <a:bodyPr>
            <a:noAutofit/>
          </a:bodyPr>
          <a:lstStyle/>
          <a:p>
            <a:r>
              <a:rPr lang="en-US" sz="2800" b="1" dirty="0" smtClean="0">
                <a:latin typeface="Cambria" pitchFamily="18" charset="0"/>
              </a:rPr>
              <a:t>Let's </a:t>
            </a:r>
            <a:r>
              <a:rPr lang="en-US" sz="2800" b="1" dirty="0" smtClean="0">
                <a:latin typeface="Cambria" pitchFamily="18" charset="0"/>
              </a:rPr>
              <a:t>be become </a:t>
            </a:r>
            <a:r>
              <a:rPr lang="en-US" sz="2800" b="1" dirty="0" smtClean="0">
                <a:latin typeface="Cambria" pitchFamily="18" charset="0"/>
              </a:rPr>
              <a:t>environmentally-educated!</a:t>
            </a:r>
            <a:endParaRPr lang="uk-UA" sz="2800" b="1" dirty="0">
              <a:latin typeface="Cambria" pitchFamily="18" charset="0"/>
            </a:endParaRPr>
          </a:p>
        </p:txBody>
      </p:sp>
      <p:pic>
        <p:nvPicPr>
          <p:cNvPr id="8" name="Содержимое 7" descr="ikaat34bkyvtj7xz-d-0-world-environment-day-go-green-wallpaper.jpg"/>
          <p:cNvPicPr>
            <a:picLocks noGrp="1" noChangeAspect="1"/>
          </p:cNvPicPr>
          <p:nvPr>
            <p:ph sz="half" idx="1"/>
          </p:nvPr>
        </p:nvPicPr>
        <p:blipFill>
          <a:blip r:embed="rId2"/>
          <a:stretch>
            <a:fillRect/>
          </a:stretch>
        </p:blipFill>
        <p:spPr>
          <a:xfrm>
            <a:off x="1857356" y="1857364"/>
            <a:ext cx="5476007" cy="450059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857232"/>
            <a:ext cx="8229600" cy="1928826"/>
          </a:xfrm>
        </p:spPr>
        <p:txBody>
          <a:bodyPr>
            <a:normAutofit lnSpcReduction="10000"/>
          </a:bodyPr>
          <a:lstStyle/>
          <a:p>
            <a:pPr algn="ctr"/>
            <a:r>
              <a:rPr lang="en-US" sz="2500" dirty="0" smtClean="0"/>
              <a:t>Large cities with thousands of smoky industrial enterprises appear all over the world today. The by-products of their activity pollute the air we breathe, the water we drink, the land we grow grain and vegetables on.</a:t>
            </a:r>
            <a:endParaRPr lang="uk-UA" sz="2500" dirty="0"/>
          </a:p>
        </p:txBody>
      </p:sp>
      <p:pic>
        <p:nvPicPr>
          <p:cNvPr id="4" name="Рисунок 3" descr="barkansoc-fig15_x012.jpg"/>
          <p:cNvPicPr>
            <a:picLocks noChangeAspect="1"/>
          </p:cNvPicPr>
          <p:nvPr/>
        </p:nvPicPr>
        <p:blipFill>
          <a:blip r:embed="rId2"/>
          <a:stretch>
            <a:fillRect/>
          </a:stretch>
        </p:blipFill>
        <p:spPr>
          <a:xfrm>
            <a:off x="928662" y="2643182"/>
            <a:ext cx="7143800" cy="40089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928662" y="785794"/>
            <a:ext cx="7286676" cy="1214446"/>
          </a:xfrm>
        </p:spPr>
        <p:txBody>
          <a:bodyPr/>
          <a:lstStyle/>
          <a:p>
            <a:pPr algn="ctr"/>
            <a:r>
              <a:rPr lang="en-US" sz="2400" dirty="0" smtClean="0"/>
              <a:t>Every year </a:t>
            </a:r>
            <a:r>
              <a:rPr lang="en-US" sz="2400" b="1" dirty="0" smtClean="0"/>
              <a:t>world industry pollutes</a:t>
            </a:r>
            <a:r>
              <a:rPr lang="en-US" sz="2400" dirty="0" smtClean="0"/>
              <a:t> the atmosphere with about </a:t>
            </a:r>
            <a:r>
              <a:rPr lang="en-US" sz="2400" b="1" dirty="0" smtClean="0"/>
              <a:t>1000 million tons of dust and other harmful substances</a:t>
            </a:r>
            <a:r>
              <a:rPr lang="en-US" sz="2400" dirty="0" smtClean="0"/>
              <a:t>. Many cities suffer from </a:t>
            </a:r>
            <a:r>
              <a:rPr lang="en-US" sz="2400" b="1" dirty="0" smtClean="0"/>
              <a:t>smog</a:t>
            </a:r>
            <a:r>
              <a:rPr lang="en-US" dirty="0" smtClean="0"/>
              <a:t>.</a:t>
            </a:r>
            <a:endParaRPr lang="uk-UA" dirty="0"/>
          </a:p>
        </p:txBody>
      </p:sp>
      <p:pic>
        <p:nvPicPr>
          <p:cNvPr id="4" name="Содержимое 3" descr="carbon-emissions-fuelling-atmosphere_5106.jpg"/>
          <p:cNvPicPr>
            <a:picLocks noGrp="1" noChangeAspect="1"/>
          </p:cNvPicPr>
          <p:nvPr>
            <p:ph sz="half" idx="1"/>
          </p:nvPr>
        </p:nvPicPr>
        <p:blipFill>
          <a:blip r:embed="rId2"/>
          <a:stretch>
            <a:fillRect/>
          </a:stretch>
        </p:blipFill>
        <p:spPr>
          <a:xfrm>
            <a:off x="785786" y="2143116"/>
            <a:ext cx="7715304" cy="45720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857224" y="1142984"/>
            <a:ext cx="7458100" cy="1071570"/>
          </a:xfrm>
        </p:spPr>
        <p:txBody>
          <a:bodyPr>
            <a:normAutofit fontScale="85000" lnSpcReduction="10000"/>
          </a:bodyPr>
          <a:lstStyle/>
          <a:p>
            <a:pPr algn="ctr"/>
            <a:r>
              <a:rPr lang="en-US" sz="2400" b="1" dirty="0" smtClean="0"/>
              <a:t>Pollution</a:t>
            </a:r>
            <a:r>
              <a:rPr lang="en-US" sz="2400" b="1" dirty="0" smtClean="0"/>
              <a:t>, acid rain, wildlife destruction, shortage of natural resources and global warming</a:t>
            </a:r>
            <a:r>
              <a:rPr lang="en-US" sz="2400" dirty="0" smtClean="0"/>
              <a:t>. These problems are interrelated as everything in the natural world depends on one another</a:t>
            </a:r>
            <a:r>
              <a:rPr lang="en-US" dirty="0" smtClean="0"/>
              <a:t>.</a:t>
            </a:r>
            <a:endParaRPr lang="uk-UA" dirty="0"/>
          </a:p>
        </p:txBody>
      </p:sp>
      <p:pic>
        <p:nvPicPr>
          <p:cNvPr id="7" name="Содержимое 6" descr="environment day.jpg"/>
          <p:cNvPicPr>
            <a:picLocks noGrp="1" noChangeAspect="1"/>
          </p:cNvPicPr>
          <p:nvPr>
            <p:ph sz="half" idx="1"/>
          </p:nvPr>
        </p:nvPicPr>
        <p:blipFill>
          <a:blip r:embed="rId2"/>
          <a:stretch>
            <a:fillRect/>
          </a:stretch>
        </p:blipFill>
        <p:spPr>
          <a:xfrm>
            <a:off x="1142976" y="2357430"/>
            <a:ext cx="6929486" cy="419766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571472" y="857232"/>
            <a:ext cx="8101042" cy="966782"/>
          </a:xfrm>
        </p:spPr>
        <p:txBody>
          <a:bodyPr>
            <a:normAutofit/>
          </a:bodyPr>
          <a:lstStyle/>
          <a:p>
            <a:pPr algn="ctr"/>
            <a:r>
              <a:rPr lang="en-US" sz="2400" dirty="0" smtClean="0"/>
              <a:t>Vast forests are cut and burn in fire. Their disappearance upsets the oxygen balance.</a:t>
            </a:r>
            <a:endParaRPr lang="uk-UA" sz="2400" dirty="0"/>
          </a:p>
        </p:txBody>
      </p:sp>
      <p:pic>
        <p:nvPicPr>
          <p:cNvPr id="9" name="Содержимое 8" descr="c32b93bbe03a51468a4c4f1349ec6257.jpg"/>
          <p:cNvPicPr>
            <a:picLocks noGrp="1" noChangeAspect="1"/>
          </p:cNvPicPr>
          <p:nvPr>
            <p:ph sz="half" idx="1"/>
          </p:nvPr>
        </p:nvPicPr>
        <p:blipFill>
          <a:blip r:embed="rId2"/>
          <a:stretch>
            <a:fillRect/>
          </a:stretch>
        </p:blipFill>
        <p:spPr>
          <a:xfrm>
            <a:off x="571472" y="1928802"/>
            <a:ext cx="7972452" cy="464347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500042"/>
            <a:ext cx="8229600" cy="1143000"/>
          </a:xfrm>
        </p:spPr>
        <p:txBody>
          <a:bodyPr>
            <a:noAutofit/>
          </a:bodyPr>
          <a:lstStyle/>
          <a:p>
            <a:pPr algn="ctr"/>
            <a:r>
              <a:rPr lang="en-US" sz="2800" dirty="0" smtClean="0"/>
              <a:t>As a result some rare species of animals, birds, fish and plants disappear </a:t>
            </a:r>
            <a:r>
              <a:rPr lang="en-US" sz="2800" dirty="0" smtClean="0"/>
              <a:t>forever.</a:t>
            </a:r>
            <a:endParaRPr lang="uk-UA" sz="2800" dirty="0"/>
          </a:p>
        </p:txBody>
      </p:sp>
      <p:pic>
        <p:nvPicPr>
          <p:cNvPr id="7" name="Содержимое 6" descr="349690_jim-tschetter_pozhar_ogon_pozhar-v_2294x1537_(www.GdeFon.ru).jpg"/>
          <p:cNvPicPr>
            <a:picLocks noGrp="1" noChangeAspect="1"/>
          </p:cNvPicPr>
          <p:nvPr>
            <p:ph sz="half" idx="1"/>
          </p:nvPr>
        </p:nvPicPr>
        <p:blipFill>
          <a:blip r:embed="rId2"/>
          <a:stretch>
            <a:fillRect/>
          </a:stretch>
        </p:blipFill>
        <p:spPr>
          <a:xfrm>
            <a:off x="428596" y="1785926"/>
            <a:ext cx="8358246" cy="478634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200" dirty="0" smtClean="0"/>
              <a:t>It’s </a:t>
            </a:r>
            <a:r>
              <a:rPr lang="en-US" sz="3200" dirty="0" smtClean="0"/>
              <a:t>reported that by 2030 25% of all animals, birds and insects may be extinct.</a:t>
            </a:r>
            <a:endParaRPr lang="uk-UA" sz="3200" dirty="0"/>
          </a:p>
        </p:txBody>
      </p:sp>
      <p:pic>
        <p:nvPicPr>
          <p:cNvPr id="4" name="Содержимое 3" descr="101620390.jpg"/>
          <p:cNvPicPr>
            <a:picLocks noGrp="1" noChangeAspect="1"/>
          </p:cNvPicPr>
          <p:nvPr>
            <p:ph idx="1"/>
          </p:nvPr>
        </p:nvPicPr>
        <p:blipFill>
          <a:blip r:embed="rId2"/>
          <a:stretch>
            <a:fillRect/>
          </a:stretch>
        </p:blipFill>
        <p:spPr>
          <a:xfrm>
            <a:off x="0" y="2214554"/>
            <a:ext cx="4286248" cy="3643314"/>
          </a:xfrm>
        </p:spPr>
      </p:pic>
      <p:pic>
        <p:nvPicPr>
          <p:cNvPr id="5" name="Рисунок 4" descr="Slide0004.gif"/>
          <p:cNvPicPr>
            <a:picLocks noChangeAspect="1"/>
          </p:cNvPicPr>
          <p:nvPr/>
        </p:nvPicPr>
        <p:blipFill>
          <a:blip r:embed="rId3"/>
          <a:stretch>
            <a:fillRect/>
          </a:stretch>
        </p:blipFill>
        <p:spPr>
          <a:xfrm>
            <a:off x="4286217" y="2643182"/>
            <a:ext cx="4857783" cy="36433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142844" y="714356"/>
            <a:ext cx="8601108" cy="1181096"/>
          </a:xfrm>
        </p:spPr>
        <p:txBody>
          <a:bodyPr>
            <a:normAutofit/>
          </a:bodyPr>
          <a:lstStyle/>
          <a:p>
            <a:pPr algn="ctr"/>
            <a:r>
              <a:rPr lang="en-US" sz="3200" dirty="0" smtClean="0"/>
              <a:t>A</a:t>
            </a:r>
            <a:r>
              <a:rPr lang="en-US" sz="3200" dirty="0" smtClean="0"/>
              <a:t> </a:t>
            </a:r>
            <a:r>
              <a:rPr lang="en-US" sz="3200" dirty="0" smtClean="0"/>
              <a:t>number of rivers and lakes dry up.</a:t>
            </a:r>
            <a:endParaRPr lang="uk-UA" sz="3200" dirty="0"/>
          </a:p>
        </p:txBody>
      </p:sp>
      <p:pic>
        <p:nvPicPr>
          <p:cNvPr id="7" name="Содержимое 6" descr="0_a8308_1f4766c5_XL.jpg"/>
          <p:cNvPicPr>
            <a:picLocks noGrp="1" noChangeAspect="1"/>
          </p:cNvPicPr>
          <p:nvPr>
            <p:ph sz="half" idx="1"/>
          </p:nvPr>
        </p:nvPicPr>
        <p:blipFill>
          <a:blip r:embed="rId2"/>
          <a:stretch>
            <a:fillRect/>
          </a:stretch>
        </p:blipFill>
        <p:spPr>
          <a:xfrm>
            <a:off x="571472" y="1714488"/>
            <a:ext cx="8001056" cy="485778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dirty="0" smtClean="0"/>
              <a:t>The pollution of air and the world's ocean, destruction of the ozone layer is the result of man's careless interaction with nature, a sign of the ecological crises.</a:t>
            </a:r>
            <a:endParaRPr lang="uk-UA" sz="2400" dirty="0"/>
          </a:p>
        </p:txBody>
      </p:sp>
      <p:pic>
        <p:nvPicPr>
          <p:cNvPr id="4" name="Содержимое 3" descr="800px-controlled_burn_of_oil_on_may_19th-500x373.jpg"/>
          <p:cNvPicPr>
            <a:picLocks noGrp="1" noChangeAspect="1"/>
          </p:cNvPicPr>
          <p:nvPr>
            <p:ph idx="1"/>
          </p:nvPr>
        </p:nvPicPr>
        <p:blipFill>
          <a:blip r:embed="rId2"/>
          <a:stretch>
            <a:fillRect/>
          </a:stretch>
        </p:blipFill>
        <p:spPr>
          <a:xfrm>
            <a:off x="857224" y="2000240"/>
            <a:ext cx="7429552" cy="450059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TotalTime>
  <Words>411</Words>
  <PresentationFormat>Экран (4:3)</PresentationFormat>
  <Paragraphs>20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Ecological problems</vt:lpstr>
      <vt:lpstr>Слайд 2</vt:lpstr>
      <vt:lpstr>Слайд 3</vt:lpstr>
      <vt:lpstr>Слайд 4</vt:lpstr>
      <vt:lpstr>Слайд 5</vt:lpstr>
      <vt:lpstr>As a result some rare species of animals, birds, fish and plants disappear forever.</vt:lpstr>
      <vt:lpstr>It’s reported that by 2030 25% of all animals, birds and insects may be extinct.</vt:lpstr>
      <vt:lpstr>Слайд 8</vt:lpstr>
      <vt:lpstr>The pollution of air and the world's ocean, destruction of the ozone layer is the result of man's careless interaction with nature, a sign of the ecological crises.</vt:lpstr>
      <vt:lpstr>Слайд 10</vt:lpstr>
      <vt:lpstr>   </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problems</dc:title>
  <dc:creator>Messi10</dc:creator>
  <cp:lastModifiedBy>Messi10</cp:lastModifiedBy>
  <cp:revision>8</cp:revision>
  <dcterms:created xsi:type="dcterms:W3CDTF">2014-11-30T16:53:18Z</dcterms:created>
  <dcterms:modified xsi:type="dcterms:W3CDTF">2014-11-30T18:13:45Z</dcterms:modified>
</cp:coreProperties>
</file>