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F71EC-AD31-4A59-B798-3E717CCF7699}" type="datetimeFigureOut">
              <a:rPr lang="uk-UA" smtClean="0"/>
              <a:t>06.02.2014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0AF87-F733-443B-B535-E2C62A02EBC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F71EC-AD31-4A59-B798-3E717CCF7699}" type="datetimeFigureOut">
              <a:rPr lang="uk-UA" smtClean="0"/>
              <a:t>06.02.2014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0AF87-F733-443B-B535-E2C62A02EBC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F71EC-AD31-4A59-B798-3E717CCF7699}" type="datetimeFigureOut">
              <a:rPr lang="uk-UA" smtClean="0"/>
              <a:t>06.02.2014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0AF87-F733-443B-B535-E2C62A02EBC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F71EC-AD31-4A59-B798-3E717CCF7699}" type="datetimeFigureOut">
              <a:rPr lang="uk-UA" smtClean="0"/>
              <a:t>06.02.2014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0AF87-F733-443B-B535-E2C62A02EBC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F71EC-AD31-4A59-B798-3E717CCF7699}" type="datetimeFigureOut">
              <a:rPr lang="uk-UA" smtClean="0"/>
              <a:t>06.02.2014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0AF87-F733-443B-B535-E2C62A02EBC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F71EC-AD31-4A59-B798-3E717CCF7699}" type="datetimeFigureOut">
              <a:rPr lang="uk-UA" smtClean="0"/>
              <a:t>06.02.2014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0AF87-F733-443B-B535-E2C62A02EBC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F71EC-AD31-4A59-B798-3E717CCF7699}" type="datetimeFigureOut">
              <a:rPr lang="uk-UA" smtClean="0"/>
              <a:t>06.02.2014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0AF87-F733-443B-B535-E2C62A02EBC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F71EC-AD31-4A59-B798-3E717CCF7699}" type="datetimeFigureOut">
              <a:rPr lang="uk-UA" smtClean="0"/>
              <a:t>06.02.2014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0AF87-F733-443B-B535-E2C62A02EBC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F71EC-AD31-4A59-B798-3E717CCF7699}" type="datetimeFigureOut">
              <a:rPr lang="uk-UA" smtClean="0"/>
              <a:t>06.02.2014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0AF87-F733-443B-B535-E2C62A02EBC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F71EC-AD31-4A59-B798-3E717CCF7699}" type="datetimeFigureOut">
              <a:rPr lang="uk-UA" smtClean="0"/>
              <a:t>06.02.2014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0AF87-F733-443B-B535-E2C62A02EBC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F71EC-AD31-4A59-B798-3E717CCF7699}" type="datetimeFigureOut">
              <a:rPr lang="uk-UA" smtClean="0"/>
              <a:t>06.02.2014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0AF87-F733-443B-B535-E2C62A02EBC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F71EC-AD31-4A59-B798-3E717CCF7699}" type="datetimeFigureOut">
              <a:rPr lang="uk-UA" smtClean="0"/>
              <a:t>06.02.2014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0AF87-F733-443B-B535-E2C62A02EBC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143248"/>
            <a:ext cx="7772400" cy="2941649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r>
              <a:rPr lang="uk-UA" sz="7200" b="1" spc="300" dirty="0" smtClean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Gabriola" pitchFamily="82" charset="0"/>
              </a:rPr>
              <a:t>Субкультура </a:t>
            </a:r>
            <a:br>
              <a:rPr lang="uk-UA" sz="7200" b="1" spc="300" dirty="0" smtClean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Gabriola" pitchFamily="82" charset="0"/>
              </a:rPr>
            </a:br>
            <a:r>
              <a:rPr lang="uk-UA" sz="7200" b="1" spc="300" dirty="0" err="1" smtClean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Gabriola" pitchFamily="82" charset="0"/>
              </a:rPr>
              <a:t>Фріки</a:t>
            </a:r>
            <a:endParaRPr lang="uk-UA" sz="7200" b="1" spc="300" dirty="0">
              <a:ln w="11430" cmpd="sng">
                <a:solidFill>
                  <a:schemeClr val="bg1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Gabriola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4643446"/>
            <a:ext cx="7072362" cy="1200329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uk-UA" sz="3600" dirty="0" smtClean="0">
                <a:ln>
                  <a:solidFill>
                    <a:schemeClr val="bg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Скажені, дивні, дикі, ненормальні, екстравагантні, не схожі на інших</a:t>
            </a:r>
            <a:r>
              <a:rPr lang="uk-UA" sz="3600" dirty="0" smtClean="0">
                <a:ln>
                  <a:solidFill>
                    <a:schemeClr val="bg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!</a:t>
            </a:r>
            <a:endParaRPr lang="uk-UA" sz="3600" dirty="0">
              <a:ln>
                <a:solidFill>
                  <a:schemeClr val="bg2"/>
                </a:solidFill>
              </a:ln>
              <a:solidFill>
                <a:schemeClr val="accent6">
                  <a:lumMod val="75000"/>
                </a:schemeClr>
              </a:solidFill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dirty="0" smtClean="0">
                <a:solidFill>
                  <a:schemeClr val="bg1"/>
                </a:solidFill>
                <a:latin typeface="Gabriola" pitchFamily="82" charset="0"/>
              </a:rPr>
              <a:t>У сучасному суспільстві з’являються все нові і нові субкультури та групи. В останні час набуло великого поширення таке поняття як «</a:t>
            </a:r>
            <a:r>
              <a:rPr lang="uk-UA" sz="2400" dirty="0" err="1" smtClean="0">
                <a:solidFill>
                  <a:schemeClr val="bg1"/>
                </a:solidFill>
                <a:latin typeface="Gabriola" pitchFamily="82" charset="0"/>
              </a:rPr>
              <a:t>фрік</a:t>
            </a:r>
            <a:r>
              <a:rPr lang="uk-UA" sz="2400" dirty="0" smtClean="0">
                <a:solidFill>
                  <a:schemeClr val="bg1"/>
                </a:solidFill>
                <a:latin typeface="Gabriola" pitchFamily="82" charset="0"/>
              </a:rPr>
              <a:t>». Хто такі </a:t>
            </a:r>
            <a:r>
              <a:rPr lang="uk-UA" sz="2400" dirty="0" err="1" smtClean="0">
                <a:solidFill>
                  <a:schemeClr val="bg1"/>
                </a:solidFill>
                <a:latin typeface="Gabriola" pitchFamily="82" charset="0"/>
              </a:rPr>
              <a:t>фріки</a:t>
            </a:r>
            <a:r>
              <a:rPr lang="uk-UA" sz="2400" dirty="0" smtClean="0">
                <a:solidFill>
                  <a:schemeClr val="bg1"/>
                </a:solidFill>
                <a:latin typeface="Gabriola" pitchFamily="82" charset="0"/>
              </a:rPr>
              <a:t> і як їх відрізнити від звичайних людей?</a:t>
            </a:r>
            <a:endParaRPr lang="uk-UA" sz="2400" dirty="0">
              <a:solidFill>
                <a:schemeClr val="bg1"/>
              </a:solidFill>
              <a:latin typeface="Gabriola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57560"/>
          </a:xfrm>
          <a:gradFill>
            <a:gsLst>
              <a:gs pos="17000">
                <a:schemeClr val="accent1">
                  <a:lumMod val="50000"/>
                  <a:alpha val="46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uk-UA" dirty="0" smtClean="0"/>
              <a:t>		</a:t>
            </a:r>
            <a:r>
              <a:rPr lang="uk-UA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Gabriola" pitchFamily="82" charset="0"/>
              </a:rPr>
              <a:t>Саме слово </a:t>
            </a:r>
            <a:r>
              <a:rPr lang="uk-UA" dirty="0" err="1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Gabriola" pitchFamily="82" charset="0"/>
              </a:rPr>
              <a:t>фрік</a:t>
            </a:r>
            <a:r>
              <a:rPr lang="uk-UA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Gabriola" pitchFamily="82" charset="0"/>
              </a:rPr>
              <a:t> походить з англійської мови — </a:t>
            </a:r>
            <a:r>
              <a:rPr lang="en-US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Gabriola" pitchFamily="82" charset="0"/>
              </a:rPr>
              <a:t>freak. </a:t>
            </a:r>
            <a:r>
              <a:rPr lang="uk-UA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Gabriola" pitchFamily="82" charset="0"/>
              </a:rPr>
              <a:t>Дослівно це слово перекладається урод, інвалід; дивак, дивна людина. </a:t>
            </a:r>
            <a:r>
              <a:rPr lang="uk-UA" dirty="0" err="1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Gabriola" pitchFamily="82" charset="0"/>
              </a:rPr>
              <a:t>Фриками</a:t>
            </a:r>
            <a:r>
              <a:rPr lang="uk-UA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Gabriola" pitchFamily="82" charset="0"/>
              </a:rPr>
              <a:t> називають екстравагантних, неординарних людей з незвичайною зовнішністю і епатажною поведінкою. Часто ці люди відмовляються від соціальних норм і стереотипів, ламають їх. Вважається, що </a:t>
            </a:r>
            <a:r>
              <a:rPr lang="uk-UA" dirty="0" err="1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Gabriola" pitchFamily="82" charset="0"/>
              </a:rPr>
              <a:t>фріки</a:t>
            </a:r>
            <a:r>
              <a:rPr lang="uk-UA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Gabriola" pitchFamily="82" charset="0"/>
              </a:rPr>
              <a:t> — це представники молодіжної субкультури, але ними можуть бути і цілком дорослі люди. Часто </a:t>
            </a:r>
            <a:r>
              <a:rPr lang="uk-UA" dirty="0" err="1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Gabriola" pitchFamily="82" charset="0"/>
              </a:rPr>
              <a:t>фріки</a:t>
            </a:r>
            <a:r>
              <a:rPr lang="uk-UA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Gabriola" pitchFamily="82" charset="0"/>
              </a:rPr>
              <a:t> — представники творчого бомонду — письменники, поети, музиканти, художники.</a:t>
            </a:r>
            <a:endParaRPr lang="uk-UA" dirty="0"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chemeClr val="bg1"/>
              </a:solidFill>
              <a:latin typeface="Gabriola" pitchFamily="82" charset="0"/>
            </a:endParaRPr>
          </a:p>
        </p:txBody>
      </p:sp>
      <p:pic>
        <p:nvPicPr>
          <p:cNvPr id="4" name="Рисунок 3" descr="1327075920_weird-people-asia-vs-us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5206" y="4667259"/>
            <a:ext cx="1643056" cy="2190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330032525_employment_could_be_difficult_for_these_people_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5000636"/>
            <a:ext cx="2476494" cy="1652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jCM1DUDJj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4572008"/>
            <a:ext cx="2103430" cy="2103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4043378"/>
          </a:xfrm>
          <a:gradFill>
            <a:gsLst>
              <a:gs pos="83000">
                <a:schemeClr val="accent1">
                  <a:lumMod val="50000"/>
                  <a:alpha val="46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dirty="0" smtClean="0"/>
              <a:t>		</a:t>
            </a:r>
            <a:r>
              <a:rPr lang="uk-UA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Gabriola" pitchFamily="82" charset="0"/>
              </a:rPr>
              <a:t>В минулому слово </a:t>
            </a:r>
            <a:r>
              <a:rPr lang="uk-UA" dirty="0" err="1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Gabriola" pitchFamily="82" charset="0"/>
              </a:rPr>
              <a:t>фрік</a:t>
            </a:r>
            <a:r>
              <a:rPr lang="uk-UA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Gabriola" pitchFamily="82" charset="0"/>
              </a:rPr>
              <a:t> відносилося до фізично неповноцінних або до людей, які мають які-небудь дивні дефекти. Наприклад, </a:t>
            </a:r>
            <a:r>
              <a:rPr lang="uk-UA" dirty="0" err="1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Gabriola" pitchFamily="82" charset="0"/>
              </a:rPr>
              <a:t>фріки</a:t>
            </a:r>
            <a:r>
              <a:rPr lang="uk-UA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Gabriola" pitchFamily="82" charset="0"/>
              </a:rPr>
              <a:t> виступаючі в цирку — карлики, сіамські близнюки, бородаті жінки і т.д. Такі дивні люди завжди користувалися популярність серед глядачів і створили своє «шоу виродків». Таким чином, </a:t>
            </a:r>
            <a:r>
              <a:rPr lang="uk-UA" dirty="0" err="1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Gabriola" pitchFamily="82" charset="0"/>
              </a:rPr>
              <a:t>фріки</a:t>
            </a:r>
            <a:r>
              <a:rPr lang="uk-UA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Gabriola" pitchFamily="82" charset="0"/>
              </a:rPr>
              <a:t> можуть бути як від народження, так і стали такими в процесі життя.</a:t>
            </a:r>
          </a:p>
          <a:p>
            <a:pPr>
              <a:buNone/>
            </a:pPr>
            <a:r>
              <a:rPr lang="uk-UA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Gabriola" pitchFamily="82" charset="0"/>
              </a:rPr>
              <a:t>		Інше значення у цього слова з’явилося в 60-70 роки, коли виникло таке поняття як </a:t>
            </a:r>
            <a:r>
              <a:rPr lang="uk-UA" dirty="0" err="1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Gabriola" pitchFamily="82" charset="0"/>
              </a:rPr>
              <a:t>фрік-субкультура</a:t>
            </a:r>
            <a:r>
              <a:rPr lang="uk-UA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Gabriola" pitchFamily="82" charset="0"/>
              </a:rPr>
              <a:t> чи </a:t>
            </a:r>
            <a:r>
              <a:rPr lang="uk-UA" dirty="0" err="1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Gabriola" pitchFamily="82" charset="0"/>
              </a:rPr>
              <a:t>фрік-сцена</a:t>
            </a:r>
            <a:r>
              <a:rPr lang="uk-UA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Gabriola" pitchFamily="82" charset="0"/>
              </a:rPr>
              <a:t>. Цей рух об’єднав нестандартно мислячих любителів </a:t>
            </a:r>
            <a:r>
              <a:rPr lang="uk-UA" dirty="0" err="1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Gabriola" pitchFamily="82" charset="0"/>
              </a:rPr>
              <a:t>психоделічної</a:t>
            </a:r>
            <a:r>
              <a:rPr lang="uk-UA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Gabriola" pitchFamily="82" charset="0"/>
              </a:rPr>
              <a:t> і рок-музики, </a:t>
            </a:r>
            <a:r>
              <a:rPr lang="uk-UA" dirty="0" err="1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Gabriola" pitchFamily="82" charset="0"/>
              </a:rPr>
              <a:t>пост-хіппі</a:t>
            </a:r>
            <a:r>
              <a:rPr lang="uk-UA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Gabriola" pitchFamily="82" charset="0"/>
              </a:rPr>
              <a:t> і представників інших неформальних субкультур. </a:t>
            </a:r>
            <a:r>
              <a:rPr lang="uk-UA" dirty="0" err="1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Gabriola" pitchFamily="82" charset="0"/>
              </a:rPr>
              <a:t>Фріки</a:t>
            </a:r>
            <a:r>
              <a:rPr lang="uk-UA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Gabriola" pitchFamily="82" charset="0"/>
              </a:rPr>
              <a:t> відкидали цінність громадської думки та матеріальних цінностей і вище за все ставили свободу від умовностей і забобонів. Сучасні </a:t>
            </a:r>
            <a:r>
              <a:rPr lang="uk-UA" dirty="0" err="1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Gabriola" pitchFamily="82" charset="0"/>
              </a:rPr>
              <a:t>фрики</a:t>
            </a:r>
            <a:r>
              <a:rPr lang="uk-UA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Gabriola" pitchFamily="82" charset="0"/>
              </a:rPr>
              <a:t> також не боятися шокувати оточуючих своєю зовнішністю і манерою поведінки. За допомогою незвичайних нарядів та зачісок </a:t>
            </a:r>
            <a:r>
              <a:rPr lang="uk-UA" dirty="0" err="1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Gabriola" pitchFamily="82" charset="0"/>
              </a:rPr>
              <a:t>фрики</a:t>
            </a:r>
            <a:r>
              <a:rPr lang="uk-UA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Gabriola" pitchFamily="82" charset="0"/>
              </a:rPr>
              <a:t> творчо виражають себе і своє ставлення до навколишнього світу.</a:t>
            </a:r>
          </a:p>
          <a:p>
            <a:endParaRPr lang="uk-UA" dirty="0"/>
          </a:p>
        </p:txBody>
      </p:sp>
      <p:pic>
        <p:nvPicPr>
          <p:cNvPr id="4" name="Рисунок 3" descr="thum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4286256"/>
            <a:ext cx="1863722" cy="2323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friki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4071942"/>
            <a:ext cx="2143125" cy="2614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трелка вправо 5"/>
          <p:cNvSpPr/>
          <p:nvPr/>
        </p:nvSpPr>
        <p:spPr>
          <a:xfrm>
            <a:off x="3643306" y="5000636"/>
            <a:ext cx="1214446" cy="642942"/>
          </a:xfrm>
          <a:prstGeom prst="rightArrow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Як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відрізнити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фріка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від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звичайної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людини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?</a:t>
            </a:r>
            <a:endParaRPr lang="uk-UA" dirty="0">
              <a:solidFill>
                <a:schemeClr val="bg1"/>
              </a:solidFill>
              <a:latin typeface="Gabriola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1"/>
            <a:ext cx="8229600" cy="3000396"/>
          </a:xfrm>
          <a:gradFill>
            <a:gsLst>
              <a:gs pos="61000">
                <a:srgbClr val="DDEBCF">
                  <a:alpha val="65000"/>
                </a:srgbClr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dirty="0" smtClean="0"/>
              <a:t>		</a:t>
            </a:r>
            <a:r>
              <a:rPr lang="uk-UA" sz="2400" dirty="0" err="1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Gabriola" pitchFamily="82" charset="0"/>
              </a:rPr>
              <a:t>Фріки</a:t>
            </a:r>
            <a:r>
              <a:rPr lang="uk-UA" sz="2400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Gabriola" pitchFamily="82" charset="0"/>
              </a:rPr>
              <a:t> завжди виділяються з натовпу і ловлять на собі або захоплені, або зневажливі погляди. У Росії субкультура </a:t>
            </a:r>
            <a:r>
              <a:rPr lang="uk-UA" sz="2400" dirty="0" err="1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Gabriola" pitchFamily="82" charset="0"/>
              </a:rPr>
              <a:t>фріків</a:t>
            </a:r>
            <a:r>
              <a:rPr lang="uk-UA" sz="2400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Gabriola" pitchFamily="82" charset="0"/>
              </a:rPr>
              <a:t> не отримала ще такого широкого поширення як на Заході чи в Японії. Швидше за все, це пов’язано з консервативністю суспільства і неприйняття їм усього шаленого і незвичайного. Наприклад, найяскравішим </a:t>
            </a:r>
            <a:r>
              <a:rPr lang="uk-UA" sz="2400" dirty="0" err="1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Gabriola" pitchFamily="82" charset="0"/>
              </a:rPr>
              <a:t>фріком</a:t>
            </a:r>
            <a:r>
              <a:rPr lang="uk-UA" sz="2400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Gabriola" pitchFamily="82" charset="0"/>
              </a:rPr>
              <a:t> радянської сцени була Жанна </a:t>
            </a:r>
            <a:r>
              <a:rPr lang="uk-UA" sz="2400" dirty="0" err="1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Gabriola" pitchFamily="82" charset="0"/>
              </a:rPr>
              <a:t>Агрузарова</a:t>
            </a:r>
            <a:r>
              <a:rPr lang="uk-UA" sz="2400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Gabriola" pitchFamily="82" charset="0"/>
              </a:rPr>
              <a:t>, яка вважала себе марсіанка і любила футуристичні наряди.</a:t>
            </a:r>
            <a:endParaRPr lang="uk-UA" sz="2400" dirty="0"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chemeClr val="bg1"/>
              </a:solidFill>
              <a:latin typeface="Gabriola" pitchFamily="82" charset="0"/>
            </a:endParaRPr>
          </a:p>
        </p:txBody>
      </p:sp>
      <p:pic>
        <p:nvPicPr>
          <p:cNvPr id="4" name="Рисунок 3" descr="6438361-casual-man-standing-on-white-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4808782"/>
            <a:ext cx="1285884" cy="2049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nd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4786322"/>
            <a:ext cx="1285884" cy="1932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643306" y="550070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  <a:latin typeface="Gabriola" pitchFamily="82" charset="0"/>
              </a:rPr>
              <a:t>РІЗНИЦЯ!</a:t>
            </a:r>
            <a:endParaRPr lang="uk-UA" dirty="0">
              <a:solidFill>
                <a:schemeClr val="bg1"/>
              </a:solidFill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291"/>
            <a:ext cx="8229600" cy="4143404"/>
          </a:xfrm>
          <a:gradFill>
            <a:gsLst>
              <a:gs pos="61000">
                <a:srgbClr val="DDEBCF">
                  <a:alpha val="65000"/>
                </a:srgbClr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uk-UA" dirty="0" smtClean="0"/>
              <a:t>	</a:t>
            </a:r>
            <a:r>
              <a:rPr lang="uk-UA" dirty="0" smtClean="0">
                <a:solidFill>
                  <a:schemeClr val="bg1"/>
                </a:solidFill>
                <a:latin typeface="Gabriola" pitchFamily="82" charset="0"/>
              </a:rPr>
              <a:t>	Крім незвичайного одягу </a:t>
            </a:r>
            <a:r>
              <a:rPr lang="uk-UA" dirty="0" err="1" smtClean="0">
                <a:solidFill>
                  <a:schemeClr val="bg1"/>
                </a:solidFill>
                <a:latin typeface="Gabriola" pitchFamily="82" charset="0"/>
              </a:rPr>
              <a:t>фрики</a:t>
            </a:r>
            <a:r>
              <a:rPr lang="uk-UA" dirty="0" smtClean="0">
                <a:solidFill>
                  <a:schemeClr val="bg1"/>
                </a:solidFill>
                <a:latin typeface="Gabriola" pitchFamily="82" charset="0"/>
              </a:rPr>
              <a:t> використовують такі прийоми для вираження своєї індивідуальності:</a:t>
            </a:r>
          </a:p>
          <a:p>
            <a:r>
              <a:rPr lang="uk-UA" dirty="0" smtClean="0">
                <a:solidFill>
                  <a:schemeClr val="bg1"/>
                </a:solidFill>
                <a:latin typeface="Gabriola" pitchFamily="82" charset="0"/>
              </a:rPr>
              <a:t>татуювання: часто вони займають все тіло або його велику частину, деякі роблять татуювання на обличчі.</a:t>
            </a:r>
          </a:p>
          <a:p>
            <a:r>
              <a:rPr lang="uk-UA" dirty="0" smtClean="0">
                <a:solidFill>
                  <a:schemeClr val="bg1"/>
                </a:solidFill>
                <a:latin typeface="Gabriola" pitchFamily="82" charset="0"/>
              </a:rPr>
              <a:t>зачіски в стилі «панк»: </a:t>
            </a:r>
            <a:r>
              <a:rPr lang="uk-UA" dirty="0" err="1" smtClean="0">
                <a:solidFill>
                  <a:schemeClr val="bg1"/>
                </a:solidFill>
                <a:latin typeface="Gabriola" pitchFamily="82" charset="0"/>
              </a:rPr>
              <a:t>фрики</a:t>
            </a:r>
            <a:r>
              <a:rPr lang="uk-UA" dirty="0" smtClean="0">
                <a:solidFill>
                  <a:schemeClr val="bg1"/>
                </a:solidFill>
                <a:latin typeface="Gabriola" pitchFamily="82" charset="0"/>
              </a:rPr>
              <a:t> часто роблять «ірокези», </a:t>
            </a:r>
            <a:r>
              <a:rPr lang="uk-UA" dirty="0" err="1" smtClean="0">
                <a:solidFill>
                  <a:schemeClr val="bg1"/>
                </a:solidFill>
                <a:latin typeface="Gabriola" pitchFamily="82" charset="0"/>
              </a:rPr>
              <a:t>дреди</a:t>
            </a:r>
            <a:r>
              <a:rPr lang="uk-UA" dirty="0" smtClean="0">
                <a:solidFill>
                  <a:schemeClr val="bg1"/>
                </a:solidFill>
                <a:latin typeface="Gabriola" pitchFamily="82" charset="0"/>
              </a:rPr>
              <a:t>, косички. Так само волосся вони люблять фарбувати в яскраві, неонові кольори: салатовий, рожевий, небесно-блакитний, яскраво-фіолетовий і т.д.</a:t>
            </a:r>
          </a:p>
          <a:p>
            <a:r>
              <a:rPr lang="uk-UA" dirty="0" smtClean="0">
                <a:solidFill>
                  <a:schemeClr val="bg1"/>
                </a:solidFill>
                <a:latin typeface="Gabriola" pitchFamily="82" charset="0"/>
              </a:rPr>
              <a:t> </a:t>
            </a:r>
            <a:r>
              <a:rPr lang="uk-UA" dirty="0" err="1" smtClean="0">
                <a:solidFill>
                  <a:schemeClr val="bg1"/>
                </a:solidFill>
                <a:latin typeface="Gabriola" pitchFamily="82" charset="0"/>
              </a:rPr>
              <a:t>пірсинг</a:t>
            </a:r>
            <a:r>
              <a:rPr lang="uk-UA" dirty="0" smtClean="0">
                <a:solidFill>
                  <a:schemeClr val="bg1"/>
                </a:solidFill>
                <a:latin typeface="Gabriola" pitchFamily="82" charset="0"/>
              </a:rPr>
              <a:t>: на тілі та обличчі </a:t>
            </a:r>
            <a:r>
              <a:rPr lang="uk-UA" dirty="0" err="1" smtClean="0">
                <a:solidFill>
                  <a:schemeClr val="bg1"/>
                </a:solidFill>
                <a:latin typeface="Gabriola" pitchFamily="82" charset="0"/>
              </a:rPr>
              <a:t>фрика</a:t>
            </a:r>
            <a:r>
              <a:rPr lang="uk-UA" dirty="0" smtClean="0">
                <a:solidFill>
                  <a:schemeClr val="bg1"/>
                </a:solidFill>
                <a:latin typeface="Gabriola" pitchFamily="82" charset="0"/>
              </a:rPr>
              <a:t> ви можете побачити велику кількість сережок. Сережки вставляють в ніс, брови, мова, соски, пупок, статеві органи і ще куди тільки заманеться. Мочки вух, ніс або губу часто прикрашають «тунелі» — це прикраса великого розміру, яке має наскрізний отвір. Тунелі більш 10мм не можуть повністю затягнутися — видалити їх можна тільки хірургічно — видалити частину розтягнутої мочки, а потім зшити вухо. </a:t>
            </a:r>
          </a:p>
          <a:p>
            <a:r>
              <a:rPr lang="uk-UA" dirty="0" smtClean="0">
                <a:solidFill>
                  <a:schemeClr val="bg1"/>
                </a:solidFill>
                <a:latin typeface="Gabriola" pitchFamily="82" charset="0"/>
              </a:rPr>
              <a:t>інші модифікації тіла для радикальної зміни зовнішності: медичні імплантати (наприклад, у вигляді рогів), розсічення мови надвоє, на зразок зміїного, модифікація зубок-ікла, </a:t>
            </a:r>
            <a:r>
              <a:rPr lang="uk-UA" dirty="0" err="1" smtClean="0">
                <a:solidFill>
                  <a:schemeClr val="bg1"/>
                </a:solidFill>
                <a:latin typeface="Gabriola" pitchFamily="82" charset="0"/>
              </a:rPr>
              <a:t>шрамування</a:t>
            </a:r>
            <a:r>
              <a:rPr lang="uk-UA" dirty="0" smtClean="0">
                <a:solidFill>
                  <a:schemeClr val="bg1"/>
                </a:solidFill>
                <a:latin typeface="Gabriola" pitchFamily="82" charset="0"/>
              </a:rPr>
              <a:t> і т.д.</a:t>
            </a:r>
            <a:endParaRPr lang="uk-UA" dirty="0">
              <a:solidFill>
                <a:schemeClr val="bg1"/>
              </a:solidFill>
              <a:latin typeface="Gabriola" pitchFamily="82" charset="0"/>
            </a:endParaRPr>
          </a:p>
        </p:txBody>
      </p:sp>
      <p:pic>
        <p:nvPicPr>
          <p:cNvPr id="4" name="Рисунок 3" descr="3967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4429132"/>
            <a:ext cx="1843084" cy="2212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41545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4286256"/>
            <a:ext cx="1785950" cy="2378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vystavka-tatuirovok-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4000504"/>
            <a:ext cx="3771900" cy="2301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dirty="0" smtClean="0">
                <a:solidFill>
                  <a:schemeClr val="bg1"/>
                </a:solidFill>
                <a:latin typeface="Gabriola" pitchFamily="82" charset="0"/>
              </a:rPr>
              <a:t>Особливої ідеології </a:t>
            </a:r>
            <a:r>
              <a:rPr lang="uk-UA" sz="2800" dirty="0" err="1" smtClean="0">
                <a:solidFill>
                  <a:schemeClr val="bg1"/>
                </a:solidFill>
                <a:latin typeface="Gabriola" pitchFamily="82" charset="0"/>
              </a:rPr>
              <a:t>фріки</a:t>
            </a:r>
            <a:r>
              <a:rPr lang="uk-UA" sz="2800" dirty="0" smtClean="0">
                <a:solidFill>
                  <a:schemeClr val="bg1"/>
                </a:solidFill>
                <a:latin typeface="Gabriola" pitchFamily="82" charset="0"/>
              </a:rPr>
              <a:t> не мають. Їх основна мета привернути увагу, заради цього вони йдуть на радикальні зміни у своєму тілі.</a:t>
            </a:r>
            <a:endParaRPr lang="uk-UA" sz="2800" dirty="0">
              <a:solidFill>
                <a:schemeClr val="bg1"/>
              </a:solidFill>
              <a:latin typeface="Gabriola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28998"/>
          </a:xfrm>
          <a:gradFill>
            <a:gsLst>
              <a:gs pos="61000">
                <a:srgbClr val="DDEBCF">
                  <a:alpha val="65000"/>
                </a:srgbClr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/>
          <a:lstStyle/>
          <a:p>
            <a:pPr>
              <a:buNone/>
            </a:pPr>
            <a:r>
              <a:rPr lang="uk-UA" dirty="0" smtClean="0"/>
              <a:t>		</a:t>
            </a:r>
            <a:r>
              <a:rPr lang="uk-UA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Gabriola" pitchFamily="82" charset="0"/>
              </a:rPr>
              <a:t>	Яку музику слухають </a:t>
            </a:r>
            <a:r>
              <a:rPr lang="uk-UA" dirty="0" err="1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Gabriola" pitchFamily="82" charset="0"/>
              </a:rPr>
              <a:t>фріки</a:t>
            </a:r>
            <a:r>
              <a:rPr lang="uk-UA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Gabriola" pitchFamily="82" charset="0"/>
              </a:rPr>
              <a:t>?</a:t>
            </a:r>
          </a:p>
          <a:p>
            <a:pPr>
              <a:buNone/>
            </a:pPr>
            <a:r>
              <a:rPr lang="uk-UA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Gabriola" pitchFamily="82" charset="0"/>
              </a:rPr>
              <a:t>	</a:t>
            </a:r>
            <a:r>
              <a:rPr lang="uk-UA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Gabriola" pitchFamily="82" charset="0"/>
              </a:rPr>
              <a:t>	Ця субкультура не дуже музикальна, загалом вони слухають музику подібних до них гуртів або виконавців. Найбільш популярні – </a:t>
            </a:r>
            <a:r>
              <a:rPr lang="uk-UA" dirty="0" err="1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Gabriola" pitchFamily="82" charset="0"/>
              </a:rPr>
              <a:t>Мерлін</a:t>
            </a:r>
            <a:r>
              <a:rPr lang="uk-UA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Gabriola" pitchFamily="82" charset="0"/>
              </a:rPr>
              <a:t> </a:t>
            </a:r>
            <a:r>
              <a:rPr lang="uk-UA" dirty="0" err="1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Gabriola" pitchFamily="82" charset="0"/>
              </a:rPr>
              <a:t>Менсон</a:t>
            </a:r>
            <a:r>
              <a:rPr lang="uk-UA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Gabriola" pitchFamily="82" charset="0"/>
              </a:rPr>
              <a:t>, Б</a:t>
            </a:r>
            <a:r>
              <a:rPr lang="en-US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Gabriola" pitchFamily="82" charset="0"/>
              </a:rPr>
              <a:t>’</a:t>
            </a:r>
            <a:r>
              <a:rPr lang="uk-UA" dirty="0" err="1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Gabriola" pitchFamily="82" charset="0"/>
              </a:rPr>
              <a:t>єрк</a:t>
            </a:r>
            <a:r>
              <a:rPr lang="uk-UA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Gabriola" pitchFamily="82" charset="0"/>
              </a:rPr>
              <a:t>, </a:t>
            </a:r>
            <a:r>
              <a:rPr lang="uk-UA" dirty="0" err="1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Gabriola" pitchFamily="82" charset="0"/>
              </a:rPr>
              <a:t>Бой</a:t>
            </a:r>
            <a:r>
              <a:rPr lang="uk-UA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Gabriola" pitchFamily="82" charset="0"/>
              </a:rPr>
              <a:t> Джордж </a:t>
            </a:r>
            <a:r>
              <a:rPr lang="uk-UA" dirty="0" err="1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Gabriola" pitchFamily="82" charset="0"/>
              </a:rPr>
              <a:t>–стилю</a:t>
            </a:r>
            <a:r>
              <a:rPr lang="uk-UA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Gabriola" pitchFamily="82" charset="0"/>
              </a:rPr>
              <a:t> </a:t>
            </a:r>
            <a:r>
              <a:rPr lang="uk-UA" dirty="0" err="1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Gabriola" pitchFamily="82" charset="0"/>
              </a:rPr>
              <a:t>металік</a:t>
            </a:r>
            <a:r>
              <a:rPr lang="uk-UA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Gabriola" pitchFamily="82" charset="0"/>
              </a:rPr>
              <a:t>, рок, </a:t>
            </a:r>
            <a:r>
              <a:rPr lang="uk-UA" dirty="0" err="1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Gabriola" pitchFamily="82" charset="0"/>
              </a:rPr>
              <a:t>фолк</a:t>
            </a:r>
            <a:r>
              <a:rPr lang="uk-UA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Gabriola" pitchFamily="82" charset="0"/>
              </a:rPr>
              <a:t>, джаз тощо. А також купа </a:t>
            </a:r>
            <a:r>
              <a:rPr lang="uk-UA" dirty="0" err="1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Gabriola" pitchFamily="82" charset="0"/>
              </a:rPr>
              <a:t>трешових</a:t>
            </a:r>
            <a:r>
              <a:rPr lang="uk-UA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Gabriola" pitchFamily="82" charset="0"/>
              </a:rPr>
              <a:t> груп, які грають усе.</a:t>
            </a:r>
            <a:endParaRPr lang="uk-UA" dirty="0"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chemeClr val="bg1"/>
              </a:solidFill>
              <a:latin typeface="Gabriola" pitchFamily="82" charset="0"/>
            </a:endParaRPr>
          </a:p>
        </p:txBody>
      </p:sp>
      <p:pic>
        <p:nvPicPr>
          <p:cNvPr id="4" name="Рисунок 3" descr="82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907144">
            <a:off x="6595598" y="4221408"/>
            <a:ext cx="2044417" cy="2641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е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34754">
            <a:off x="149992" y="1367919"/>
            <a:ext cx="1995492" cy="1243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62" y="5000636"/>
            <a:ext cx="28575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Проблеми субкультури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29130"/>
          </a:xfrm>
          <a:gradFill>
            <a:gsLst>
              <a:gs pos="61000">
                <a:srgbClr val="DDEBCF">
                  <a:alpha val="65000"/>
                </a:srgbClr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dirty="0" smtClean="0"/>
              <a:t>	</a:t>
            </a:r>
            <a:r>
              <a:rPr lang="uk-UA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Gabriola" pitchFamily="82" charset="0"/>
              </a:rPr>
              <a:t>	В своїй меті відрізнитися, </a:t>
            </a:r>
            <a:r>
              <a:rPr lang="uk-UA" dirty="0" err="1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Gabriola" pitchFamily="82" charset="0"/>
              </a:rPr>
              <a:t>фріки</a:t>
            </a:r>
            <a:r>
              <a:rPr lang="uk-UA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Gabriola" pitchFamily="82" charset="0"/>
              </a:rPr>
              <a:t> жертвують:</a:t>
            </a:r>
          </a:p>
          <a:p>
            <a:pPr>
              <a:buFont typeface="Wingdings" pitchFamily="2" charset="2"/>
              <a:buChar char="q"/>
            </a:pPr>
            <a:r>
              <a:rPr lang="uk-UA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Gabriola" pitchFamily="82" charset="0"/>
              </a:rPr>
              <a:t> Стосунками в сім</a:t>
            </a:r>
            <a:r>
              <a:rPr lang="en-US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Gabriola" pitchFamily="82" charset="0"/>
              </a:rPr>
              <a:t>’</a:t>
            </a:r>
            <a:r>
              <a:rPr lang="uk-UA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Gabriola" pitchFamily="82" charset="0"/>
              </a:rPr>
              <a:t>ї – не у всіх батьків вистачає терпіння сприйняти усі радикальні зміни дитини;</a:t>
            </a:r>
          </a:p>
          <a:p>
            <a:pPr>
              <a:buFont typeface="Wingdings" pitchFamily="2" charset="2"/>
              <a:buChar char="q"/>
            </a:pPr>
            <a:r>
              <a:rPr lang="uk-UA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Gabriola" pitchFamily="82" charset="0"/>
              </a:rPr>
              <a:t>Стосунками в соціумі – не всі </a:t>
            </a:r>
            <a:r>
              <a:rPr lang="uk-UA" dirty="0" err="1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Gabriola" pitchFamily="82" charset="0"/>
              </a:rPr>
              <a:t>зддатні</a:t>
            </a:r>
            <a:r>
              <a:rPr lang="uk-UA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Gabriola" pitchFamily="82" charset="0"/>
              </a:rPr>
              <a:t> терпіти їхні </a:t>
            </a:r>
            <a:r>
              <a:rPr lang="uk-UA" dirty="0" err="1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Gabriola" pitchFamily="82" charset="0"/>
              </a:rPr>
              <a:t>дмвацькі</a:t>
            </a:r>
            <a:r>
              <a:rPr lang="uk-UA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Gabriola" pitchFamily="82" charset="0"/>
              </a:rPr>
              <a:t> витівки;</a:t>
            </a:r>
          </a:p>
          <a:p>
            <a:pPr>
              <a:buFont typeface="Wingdings" pitchFamily="2" charset="2"/>
              <a:buChar char="q"/>
            </a:pPr>
            <a:r>
              <a:rPr lang="uk-UA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Gabriola" pitchFamily="82" charset="0"/>
              </a:rPr>
              <a:t>Грошима – щоб кардинально змінити себе потрібно витратити великі суми на тату, </a:t>
            </a:r>
            <a:r>
              <a:rPr lang="uk-UA" dirty="0" err="1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Gabriola" pitchFamily="82" charset="0"/>
              </a:rPr>
              <a:t>пірсинги</a:t>
            </a:r>
            <a:r>
              <a:rPr lang="uk-UA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Gabriola" pitchFamily="82" charset="0"/>
              </a:rPr>
              <a:t>, зачіски та інші їхні штуки;</a:t>
            </a:r>
          </a:p>
          <a:p>
            <a:pPr>
              <a:buFont typeface="Wingdings" pitchFamily="2" charset="2"/>
              <a:buChar char="q"/>
            </a:pPr>
            <a:r>
              <a:rPr lang="uk-UA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Gabriola" pitchFamily="82" charset="0"/>
              </a:rPr>
              <a:t>Здоров</a:t>
            </a:r>
            <a:r>
              <a:rPr lang="en-US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Gabriola" pitchFamily="82" charset="0"/>
              </a:rPr>
              <a:t>’</a:t>
            </a:r>
            <a:r>
              <a:rPr lang="uk-UA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Gabriola" pitchFamily="82" charset="0"/>
              </a:rPr>
              <a:t>ям – адже усі ці зміни в організмі ведуть до дуже болючих наслідків.</a:t>
            </a:r>
          </a:p>
          <a:p>
            <a:pPr>
              <a:buFont typeface="Wingdings" pitchFamily="2" charset="2"/>
              <a:buChar char="q"/>
            </a:pPr>
            <a:endParaRPr lang="uk-U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85794"/>
            <a:ext cx="8229600" cy="447200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		Отже, ви </a:t>
            </a:r>
            <a:r>
              <a:rPr lang="uk-UA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ознайомилиця</a:t>
            </a:r>
            <a: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 з </a:t>
            </a:r>
            <a:r>
              <a:rPr lang="uk-UA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субкульторою</a:t>
            </a:r>
            <a: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 </a:t>
            </a:r>
            <a:r>
              <a:rPr lang="uk-UA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фріків</a:t>
            </a:r>
            <a: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 і </a:t>
            </a:r>
            <a:r>
              <a:rPr lang="uk-UA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знаєтее</a:t>
            </a:r>
            <a: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, які їхні особливості. </a:t>
            </a:r>
          </a:p>
          <a:p>
            <a:pPr>
              <a:buNone/>
            </a:pPr>
            <a: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		Не бійтеся відрізнятися, але в розумних межах!</a:t>
            </a:r>
            <a:endParaRPr lang="uk-UA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Дякую за увагу!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286124"/>
            <a:ext cx="8229600" cy="2471742"/>
          </a:xfrm>
        </p:spPr>
        <p:txBody>
          <a:bodyPr/>
          <a:lstStyle/>
          <a:p>
            <a:pPr algn="ctr">
              <a:buNone/>
            </a:pP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Підготувала: </a:t>
            </a:r>
          </a:p>
          <a:p>
            <a:pPr algn="ctr">
              <a:buNone/>
            </a:pP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Учениця 22 групи</a:t>
            </a:r>
          </a:p>
          <a:p>
            <a:pPr algn="ctr">
              <a:buNone/>
            </a:pP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НВК “ШЕЛ” м. Львова</a:t>
            </a:r>
          </a:p>
          <a:p>
            <a:pPr algn="ctr">
              <a:buNone/>
            </a:pP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Салабай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Поліна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103</Words>
  <Application>Microsoft Office PowerPoint</Application>
  <PresentationFormat>Экран (4:3)</PresentationFormat>
  <Paragraphs>30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Субкультура  Фріки</vt:lpstr>
      <vt:lpstr>У сучасному суспільстві з’являються все нові і нові субкультури та групи. В останні час набуло великого поширення таке поняття як «фрік». Хто такі фріки і як їх відрізнити від звичайних людей?</vt:lpstr>
      <vt:lpstr>Слайд 3</vt:lpstr>
      <vt:lpstr>Як відрізнити фріка від звичайної людини?</vt:lpstr>
      <vt:lpstr>Слайд 5</vt:lpstr>
      <vt:lpstr>Особливої ідеології фріки не мають. Їх основна мета привернути увагу, заради цього вони йдуть на радикальні зміни у своєму тілі.</vt:lpstr>
      <vt:lpstr>Проблеми субкультури</vt:lpstr>
      <vt:lpstr>Слайд 8</vt:lpstr>
      <vt:lpstr>Дякую за увагу!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Субкультура  Фріки</dc:title>
  <dc:creator>Elina</dc:creator>
  <cp:lastModifiedBy>Elina</cp:lastModifiedBy>
  <cp:revision>8</cp:revision>
  <dcterms:created xsi:type="dcterms:W3CDTF">2014-02-06T20:09:33Z</dcterms:created>
  <dcterms:modified xsi:type="dcterms:W3CDTF">2014-02-06T21:18:27Z</dcterms:modified>
</cp:coreProperties>
</file>