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3528392" cy="1800200"/>
          </a:xfrm>
        </p:spPr>
        <p:txBody>
          <a:bodyPr>
            <a:normAutofit/>
          </a:bodyPr>
          <a:lstStyle/>
          <a:p>
            <a:pPr algn="r"/>
            <a:r>
              <a:rPr lang="ru-RU" sz="1400" dirty="0" err="1" smtClean="0"/>
              <a:t>Виконала</a:t>
            </a:r>
            <a:r>
              <a:rPr lang="ru-RU" sz="1400" dirty="0" smtClean="0"/>
              <a:t> </a:t>
            </a:r>
            <a:r>
              <a:rPr lang="ru-RU" sz="1400" dirty="0" err="1" smtClean="0"/>
              <a:t>учениця</a:t>
            </a:r>
            <a:r>
              <a:rPr lang="ru-RU" sz="1400" dirty="0" smtClean="0"/>
              <a:t> 10-А </a:t>
            </a:r>
            <a:r>
              <a:rPr lang="ru-RU" sz="1400" dirty="0" err="1" smtClean="0"/>
              <a:t>класу</a:t>
            </a:r>
            <a:endParaRPr lang="ru-RU" sz="1400" dirty="0" smtClean="0"/>
          </a:p>
          <a:p>
            <a:pPr algn="r"/>
            <a:r>
              <a:rPr lang="ru-RU" sz="1400" dirty="0" smtClean="0"/>
              <a:t>Галенко Кар</a:t>
            </a:r>
            <a:r>
              <a:rPr lang="uk-UA" sz="1400" dirty="0" smtClean="0"/>
              <a:t>і</a:t>
            </a:r>
            <a:r>
              <a:rPr lang="ru-RU" sz="1400" dirty="0" smtClean="0"/>
              <a:t>на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3923927" cy="22048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err="1"/>
              <a:t>П'ятницька</a:t>
            </a:r>
            <a:r>
              <a:rPr lang="ru-RU" sz="4800" dirty="0"/>
              <a:t> </a:t>
            </a:r>
            <a:r>
              <a:rPr lang="ru-RU" sz="4800" dirty="0" err="1"/>
              <a:t>церква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922"/>
            <a:ext cx="5721683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81" y="65800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/>
              <a:t>Новомиргородська</a:t>
            </a:r>
            <a:r>
              <a:rPr lang="uk-UA" sz="1200" dirty="0" smtClean="0"/>
              <a:t> загальноосвітня школа </a:t>
            </a:r>
            <a:r>
              <a:rPr lang="en-US" sz="1200" dirty="0" smtClean="0"/>
              <a:t>|-|||</a:t>
            </a:r>
            <a:r>
              <a:rPr lang="uk-UA" sz="1200" dirty="0" smtClean="0"/>
              <a:t> ступенів №1, 2014 рік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443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256490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П'ятницька</a:t>
            </a:r>
            <a:r>
              <a:rPr lang="ru-RU" sz="2000" dirty="0"/>
              <a:t> (св. </a:t>
            </a:r>
            <a:r>
              <a:rPr lang="ru-RU" sz="2000" dirty="0" err="1"/>
              <a:t>Параскеви</a:t>
            </a:r>
            <a:r>
              <a:rPr lang="ru-RU" sz="2000" dirty="0"/>
              <a:t>) </a:t>
            </a:r>
            <a:r>
              <a:rPr lang="ru-RU" sz="2000" dirty="0" err="1"/>
              <a:t>церква</a:t>
            </a:r>
            <a:r>
              <a:rPr lang="ru-RU" sz="2000" dirty="0"/>
              <a:t> в </a:t>
            </a:r>
            <a:r>
              <a:rPr lang="ru-RU" sz="2000" dirty="0" err="1"/>
              <a:t>Чернігові</a:t>
            </a:r>
            <a:r>
              <a:rPr lang="ru-RU" sz="2000" dirty="0"/>
              <a:t> — </a:t>
            </a:r>
            <a:r>
              <a:rPr lang="ru-RU" sz="2000" dirty="0" err="1"/>
              <a:t>православний</a:t>
            </a:r>
            <a:r>
              <a:rPr lang="ru-RU" sz="2000" dirty="0"/>
              <a:t> храм (УПЦ КП: </a:t>
            </a:r>
            <a:r>
              <a:rPr lang="ru-RU" sz="2000" dirty="0" err="1"/>
              <a:t>Чернігівська</a:t>
            </a:r>
            <a:r>
              <a:rPr lang="ru-RU" sz="2000" dirty="0"/>
              <a:t> </a:t>
            </a:r>
            <a:r>
              <a:rPr lang="ru-RU" sz="2000" dirty="0" err="1"/>
              <a:t>єпархія</a:t>
            </a:r>
            <a:r>
              <a:rPr lang="ru-RU" sz="2000" dirty="0"/>
              <a:t>), </a:t>
            </a:r>
            <a:r>
              <a:rPr lang="ru-RU" sz="2000" dirty="0" err="1"/>
              <a:t>розташований</a:t>
            </a:r>
            <a:r>
              <a:rPr lang="ru-RU" sz="2000" dirty="0"/>
              <a:t> у </a:t>
            </a:r>
            <a:r>
              <a:rPr lang="ru-RU" sz="2000" dirty="0" err="1"/>
              <a:t>обласному</a:t>
            </a:r>
            <a:r>
              <a:rPr lang="ru-RU" sz="2000" dirty="0"/>
              <a:t>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Чернігові</a:t>
            </a:r>
            <a:r>
              <a:rPr lang="ru-RU" sz="2000" dirty="0"/>
              <a:t>, </a:t>
            </a:r>
            <a:r>
              <a:rPr lang="ru-RU" sz="2000" dirty="0" err="1"/>
              <a:t>побудована</a:t>
            </a:r>
            <a:r>
              <a:rPr lang="ru-RU" sz="2000" dirty="0"/>
              <a:t> в </a:t>
            </a:r>
            <a:r>
              <a:rPr lang="ru-RU" sz="2000" dirty="0" err="1"/>
              <a:t>кінці</a:t>
            </a:r>
            <a:r>
              <a:rPr lang="ru-RU" sz="2000" dirty="0"/>
              <a:t> 12 — на початку 13 ст. на </a:t>
            </a:r>
            <a:r>
              <a:rPr lang="ru-RU" sz="2000" dirty="0" err="1"/>
              <a:t>чернігівському</a:t>
            </a:r>
            <a:r>
              <a:rPr lang="ru-RU" sz="2000" dirty="0"/>
              <a:t> </a:t>
            </a:r>
            <a:r>
              <a:rPr lang="ru-RU" sz="2000" dirty="0" err="1"/>
              <a:t>посаді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торгу; </a:t>
            </a:r>
            <a:r>
              <a:rPr lang="ru-RU" sz="2000" dirty="0" err="1"/>
              <a:t>чотиристовпна</a:t>
            </a:r>
            <a:r>
              <a:rPr lang="ru-RU" sz="2000" dirty="0"/>
              <a:t>, </a:t>
            </a:r>
            <a:r>
              <a:rPr lang="ru-RU" sz="2000" dirty="0" err="1"/>
              <a:t>тринавна</a:t>
            </a:r>
            <a:r>
              <a:rPr lang="ru-RU" sz="2000" dirty="0"/>
              <a:t>, </a:t>
            </a:r>
            <a:r>
              <a:rPr lang="ru-RU" sz="2000" dirty="0" err="1"/>
              <a:t>однобанна</a:t>
            </a:r>
            <a:r>
              <a:rPr lang="ru-RU" sz="2000" dirty="0"/>
              <a:t>, в </a:t>
            </a:r>
            <a:r>
              <a:rPr lang="ru-RU" sz="2000" dirty="0" err="1"/>
              <a:t>загальній</a:t>
            </a:r>
            <a:r>
              <a:rPr lang="ru-RU" sz="2000" dirty="0"/>
              <a:t> </a:t>
            </a:r>
            <a:r>
              <a:rPr lang="ru-RU" sz="2000" dirty="0" err="1"/>
              <a:t>масі</a:t>
            </a:r>
            <a:r>
              <a:rPr lang="ru-RU" sz="2000" dirty="0"/>
              <a:t> </a:t>
            </a:r>
            <a:r>
              <a:rPr lang="ru-RU" sz="2000" dirty="0" err="1" smtClean="0"/>
              <a:t>квадратова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церков</a:t>
            </a:r>
            <a:r>
              <a:rPr lang="ru-RU" sz="2000" dirty="0"/>
              <a:t> </a:t>
            </a:r>
            <a:r>
              <a:rPr lang="ru-RU" sz="2000" dirty="0" err="1"/>
              <a:t>Чернігова</a:t>
            </a:r>
            <a:r>
              <a:rPr lang="ru-RU" sz="2000" dirty="0"/>
              <a:t> </a:t>
            </a:r>
            <a:r>
              <a:rPr lang="ru-RU" sz="2000" dirty="0" err="1"/>
              <a:t>відрізнялася</a:t>
            </a:r>
            <a:r>
              <a:rPr lang="ru-RU" sz="2000" dirty="0"/>
              <a:t> </a:t>
            </a:r>
            <a:r>
              <a:rPr lang="ru-RU" sz="2000" dirty="0" err="1"/>
              <a:t>завершеним</a:t>
            </a:r>
            <a:r>
              <a:rPr lang="ru-RU" sz="2000" dirty="0"/>
              <a:t> </a:t>
            </a:r>
            <a:r>
              <a:rPr lang="ru-RU" sz="2000" dirty="0" err="1"/>
              <a:t>оздобленням</a:t>
            </a:r>
            <a:r>
              <a:rPr lang="ru-RU" sz="2000" dirty="0"/>
              <a:t> фасаду </a:t>
            </a:r>
            <a:r>
              <a:rPr lang="ru-RU" sz="2000" dirty="0" err="1"/>
              <a:t>усіма</a:t>
            </a:r>
            <a:r>
              <a:rPr lang="ru-RU" sz="2000" dirty="0"/>
              <a:t> видами </a:t>
            </a:r>
            <a:r>
              <a:rPr lang="ru-RU" sz="2000" dirty="0" err="1"/>
              <a:t>архітектурної</a:t>
            </a:r>
            <a:r>
              <a:rPr lang="ru-RU" sz="2000" dirty="0"/>
              <a:t> орнаментики та </a:t>
            </a:r>
            <a:r>
              <a:rPr lang="ru-RU" sz="2000" dirty="0" err="1"/>
              <a:t>композицією</a:t>
            </a:r>
            <a:r>
              <a:rPr lang="ru-RU" sz="2000" dirty="0"/>
              <a:t> </a:t>
            </a:r>
            <a:r>
              <a:rPr lang="ru-RU" sz="2000" dirty="0" err="1"/>
              <a:t>склепінь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барабаном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23306"/>
            <a:ext cx="5552505" cy="47346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3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077072"/>
          </a:xfrm>
        </p:spPr>
        <p:txBody>
          <a:bodyPr/>
          <a:lstStyle/>
          <a:p>
            <a:pPr algn="ctr"/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реставрована</a:t>
            </a:r>
            <a:r>
              <a:rPr lang="ru-RU" dirty="0"/>
              <a:t> у 1670 і 1690-х </a:t>
            </a:r>
            <a:r>
              <a:rPr lang="en-US" dirty="0"/>
              <a:t>pp. </a:t>
            </a:r>
            <a:r>
              <a:rPr lang="ru-RU" dirty="0"/>
              <a:t>коштом </a:t>
            </a:r>
            <a:r>
              <a:rPr lang="ru-RU" dirty="0" err="1"/>
              <a:t>чернігівського</a:t>
            </a:r>
            <a:r>
              <a:rPr lang="ru-RU" dirty="0"/>
              <a:t> полковника </a:t>
            </a:r>
            <a:r>
              <a:rPr lang="ru-RU" dirty="0" err="1"/>
              <a:t>В.Дуніна-Борковського</a:t>
            </a:r>
            <a:r>
              <a:rPr lang="ru-RU" dirty="0"/>
              <a:t>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реставрації</a:t>
            </a:r>
            <a:r>
              <a:rPr lang="ru-RU" dirty="0"/>
              <a:t> вона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семибанного</a:t>
            </a:r>
            <a:r>
              <a:rPr lang="ru-RU" dirty="0"/>
              <a:t> храму з </a:t>
            </a:r>
            <a:r>
              <a:rPr lang="ru-RU" dirty="0" err="1"/>
              <a:t>бароковими</a:t>
            </a:r>
            <a:r>
              <a:rPr lang="ru-RU" dirty="0"/>
              <a:t> фронтонами, на </a:t>
            </a:r>
            <a:r>
              <a:rPr lang="ru-RU" dirty="0" err="1"/>
              <a:t>східному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окреслювався</a:t>
            </a:r>
            <a:r>
              <a:rPr lang="ru-RU" dirty="0"/>
              <a:t> герб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Мазепи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У 17-18 ст. при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згорів</a:t>
            </a:r>
            <a:r>
              <a:rPr lang="ru-RU" dirty="0"/>
              <a:t> 1750 року.</a:t>
            </a:r>
          </a:p>
          <a:p>
            <a:pPr algn="ctr"/>
            <a:r>
              <a:rPr lang="ru-RU" dirty="0"/>
              <a:t>У 1941 р. в </a:t>
            </a:r>
            <a:r>
              <a:rPr lang="ru-RU" dirty="0" err="1"/>
              <a:t>споруду</a:t>
            </a:r>
            <a:r>
              <a:rPr lang="ru-RU" dirty="0"/>
              <a:t> </a:t>
            </a:r>
            <a:r>
              <a:rPr lang="ru-RU" dirty="0" err="1"/>
              <a:t>влучила</a:t>
            </a:r>
            <a:r>
              <a:rPr lang="ru-RU" dirty="0"/>
              <a:t> </a:t>
            </a:r>
            <a:r>
              <a:rPr lang="ru-RU" dirty="0" err="1"/>
              <a:t>фашистська</a:t>
            </a:r>
            <a:r>
              <a:rPr lang="ru-RU" dirty="0"/>
              <a:t> бомба.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050855" cy="39330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3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4644009" cy="6597351"/>
          </a:xfrm>
        </p:spPr>
        <p:txBody>
          <a:bodyPr/>
          <a:lstStyle/>
          <a:p>
            <a:pPr algn="ctr"/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П. Д. </a:t>
            </a:r>
            <a:r>
              <a:rPr lang="ru-RU" dirty="0" err="1"/>
              <a:t>Барановський</a:t>
            </a:r>
            <a:r>
              <a:rPr lang="ru-RU" dirty="0"/>
              <a:t> </a:t>
            </a:r>
            <a:r>
              <a:rPr lang="ru-RU" dirty="0" err="1"/>
              <a:t>реставрував</a:t>
            </a:r>
            <a:r>
              <a:rPr lang="ru-RU" dirty="0"/>
              <a:t> </a:t>
            </a:r>
            <a:r>
              <a:rPr lang="ru-RU" dirty="0" err="1"/>
              <a:t>П'ятницьку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складаючи</a:t>
            </a:r>
            <a:r>
              <a:rPr lang="ru-RU" dirty="0"/>
              <a:t> </a:t>
            </a:r>
            <a:r>
              <a:rPr lang="ru-RU" dirty="0" err="1"/>
              <a:t>цеглину</a:t>
            </a:r>
            <a:r>
              <a:rPr lang="ru-RU" dirty="0"/>
              <a:t> до </a:t>
            </a:r>
            <a:r>
              <a:rPr lang="ru-RU" dirty="0" err="1"/>
              <a:t>цеглини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досліднику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з великою </a:t>
            </a:r>
            <a:r>
              <a:rPr lang="ru-RU" dirty="0" err="1"/>
              <a:t>достовірністю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давньоруської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архітектурного</a:t>
            </a:r>
            <a:r>
              <a:rPr lang="ru-RU" dirty="0"/>
              <a:t> стилю. </a:t>
            </a:r>
            <a:r>
              <a:rPr lang="ru-RU" dirty="0" err="1"/>
              <a:t>Ошатна</a:t>
            </a:r>
            <a:r>
              <a:rPr lang="ru-RU" dirty="0"/>
              <a:t> </a:t>
            </a:r>
            <a:r>
              <a:rPr lang="ru-RU" dirty="0" err="1"/>
              <a:t>П'ятницька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Чернігова</a:t>
            </a:r>
            <a:r>
              <a:rPr lang="ru-RU" dirty="0"/>
              <a:t> за </a:t>
            </a:r>
            <a:r>
              <a:rPr lang="ru-RU" dirty="0" err="1"/>
              <a:t>міським</a:t>
            </a:r>
            <a:r>
              <a:rPr lang="ru-RU" dirty="0"/>
              <a:t> театром,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мальовничого</a:t>
            </a:r>
            <a:r>
              <a:rPr lang="ru-RU" dirty="0"/>
              <a:t> скверу, де колись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чернігівський</a:t>
            </a:r>
            <a:r>
              <a:rPr lang="ru-RU" dirty="0"/>
              <a:t> торг.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7600"/>
            <a:ext cx="4499992" cy="68571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0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6525343"/>
          </a:xfrm>
        </p:spPr>
        <p:txBody>
          <a:bodyPr>
            <a:normAutofit/>
          </a:bodyPr>
          <a:lstStyle/>
          <a:p>
            <a:r>
              <a:rPr lang="ru-RU" dirty="0" err="1"/>
              <a:t>Церква</a:t>
            </a:r>
            <a:r>
              <a:rPr lang="ru-RU" dirty="0"/>
              <a:t> невелика за </a:t>
            </a:r>
            <a:r>
              <a:rPr lang="ru-RU" dirty="0" err="1"/>
              <a:t>розмірами</a:t>
            </a:r>
            <a:r>
              <a:rPr lang="ru-RU" dirty="0"/>
              <a:t> (16 </a:t>
            </a:r>
            <a:r>
              <a:rPr lang="en-US" dirty="0"/>
              <a:t>X 11,5 </a:t>
            </a:r>
            <a:r>
              <a:rPr lang="ru-RU" dirty="0"/>
              <a:t>м в </a:t>
            </a:r>
            <a:r>
              <a:rPr lang="ru-RU" dirty="0" err="1"/>
              <a:t>плані</a:t>
            </a:r>
            <a:r>
              <a:rPr lang="ru-RU" dirty="0"/>
              <a:t>), з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/>
              <a:t>восьмигранними</a:t>
            </a:r>
            <a:r>
              <a:rPr lang="ru-RU" dirty="0"/>
              <a:t> </a:t>
            </a:r>
            <a:r>
              <a:rPr lang="ru-RU" dirty="0" err="1"/>
              <a:t>стовпами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, </a:t>
            </a:r>
            <a:r>
              <a:rPr lang="ru-RU" dirty="0" err="1"/>
              <a:t>трьома</a:t>
            </a:r>
            <a:r>
              <a:rPr lang="ru-RU" dirty="0"/>
              <a:t> апсидами, </a:t>
            </a:r>
            <a:r>
              <a:rPr lang="ru-RU" dirty="0" err="1"/>
              <a:t>високою</a:t>
            </a:r>
            <a:r>
              <a:rPr lang="ru-RU" dirty="0"/>
              <a:t> банею, </a:t>
            </a:r>
            <a:r>
              <a:rPr lang="ru-RU" dirty="0" err="1"/>
              <a:t>винятково</a:t>
            </a:r>
            <a:r>
              <a:rPr lang="ru-RU" dirty="0"/>
              <a:t> струнка за </a:t>
            </a:r>
            <a:r>
              <a:rPr lang="ru-RU" dirty="0" err="1"/>
              <a:t>пропорціями</a:t>
            </a:r>
            <a:r>
              <a:rPr lang="ru-RU" dirty="0"/>
              <a:t>, з </a:t>
            </a:r>
            <a:r>
              <a:rPr lang="ru-RU" dirty="0" err="1"/>
              <a:t>небачено</a:t>
            </a:r>
            <a:r>
              <a:rPr lang="ru-RU" dirty="0"/>
              <a:t> </a:t>
            </a:r>
            <a:r>
              <a:rPr lang="ru-RU" dirty="0" err="1"/>
              <a:t>вишуканою</a:t>
            </a:r>
            <a:r>
              <a:rPr lang="ru-RU" dirty="0"/>
              <a:t> й </a:t>
            </a:r>
            <a:r>
              <a:rPr lang="ru-RU" dirty="0" err="1"/>
              <a:t>гармонійною</a:t>
            </a:r>
            <a:r>
              <a:rPr lang="ru-RU" dirty="0"/>
              <a:t> </a:t>
            </a:r>
            <a:r>
              <a:rPr lang="ru-RU" dirty="0" err="1"/>
              <a:t>композицією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статичних</a:t>
            </a:r>
            <a:r>
              <a:rPr lang="ru-RU" dirty="0"/>
              <a:t> форм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</a:t>
            </a:r>
            <a:r>
              <a:rPr lang="ru-RU" dirty="0" err="1"/>
              <a:t>П'ятницької</a:t>
            </a:r>
            <a:r>
              <a:rPr lang="ru-RU" dirty="0"/>
              <a:t> церкви є </a:t>
            </a:r>
            <a:r>
              <a:rPr lang="ru-RU" dirty="0" err="1"/>
              <a:t>динамічною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наростають</a:t>
            </a:r>
            <a:r>
              <a:rPr lang="ru-RU" dirty="0"/>
              <a:t> </a:t>
            </a:r>
            <a:r>
              <a:rPr lang="ru-RU" dirty="0" err="1"/>
              <a:t>угору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рядами арок над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. </a:t>
            </a:r>
            <a:r>
              <a:rPr lang="ru-RU" dirty="0" err="1"/>
              <a:t>Вертикальність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підкреслюється</a:t>
            </a:r>
            <a:r>
              <a:rPr lang="ru-RU" dirty="0"/>
              <a:t> </a:t>
            </a:r>
            <a:r>
              <a:rPr lang="ru-RU" dirty="0" err="1"/>
              <a:t>профільованими</a:t>
            </a:r>
            <a:r>
              <a:rPr lang="ru-RU" dirty="0"/>
              <a:t> </a:t>
            </a:r>
            <a:r>
              <a:rPr lang="ru-RU" dirty="0" err="1"/>
              <a:t>пілястрами</a:t>
            </a:r>
            <a:r>
              <a:rPr lang="ru-RU" dirty="0"/>
              <a:t>. </a:t>
            </a:r>
            <a:r>
              <a:rPr lang="ru-RU" dirty="0" err="1"/>
              <a:t>Вертикальні</a:t>
            </a:r>
            <a:r>
              <a:rPr lang="ru-RU" dirty="0"/>
              <a:t> й </a:t>
            </a:r>
            <a:r>
              <a:rPr lang="ru-RU" dirty="0" err="1"/>
              <a:t>криволінійні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домінують</a:t>
            </a:r>
            <a:r>
              <a:rPr lang="ru-RU" dirty="0"/>
              <a:t> у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врівноважуються</a:t>
            </a:r>
            <a:r>
              <a:rPr lang="ru-RU" dirty="0"/>
              <a:t> </a:t>
            </a:r>
            <a:r>
              <a:rPr lang="ru-RU" dirty="0" err="1"/>
              <a:t>горизонтальними</a:t>
            </a:r>
            <a:r>
              <a:rPr lang="ru-RU" dirty="0"/>
              <a:t> ярусами </a:t>
            </a:r>
            <a:r>
              <a:rPr lang="ru-RU" dirty="0" err="1"/>
              <a:t>вікон</a:t>
            </a:r>
            <a:r>
              <a:rPr lang="ru-RU" dirty="0"/>
              <a:t> другого поверху, пасами </a:t>
            </a:r>
            <a:r>
              <a:rPr lang="ru-RU" dirty="0" err="1"/>
              <a:t>декоративних</a:t>
            </a:r>
            <a:r>
              <a:rPr lang="ru-RU" dirty="0"/>
              <a:t> </a:t>
            </a:r>
            <a:r>
              <a:rPr lang="ru-RU" dirty="0" err="1"/>
              <a:t>ніш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масштабу, </a:t>
            </a:r>
            <a:r>
              <a:rPr lang="ru-RU" dirty="0" err="1"/>
              <a:t>меандровим</a:t>
            </a:r>
            <a:r>
              <a:rPr lang="ru-RU" dirty="0"/>
              <a:t> фризом,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архітектуру</a:t>
            </a:r>
            <a:r>
              <a:rPr lang="ru-RU" dirty="0"/>
              <a:t> </a:t>
            </a:r>
            <a:r>
              <a:rPr lang="en-US" dirty="0"/>
              <a:t>XI </a:t>
            </a:r>
            <a:r>
              <a:rPr lang="ru-RU" dirty="0"/>
              <a:t>ст., </a:t>
            </a:r>
            <a:r>
              <a:rPr lang="ru-RU" dirty="0" err="1"/>
              <a:t>сітчастим</a:t>
            </a:r>
            <a:r>
              <a:rPr lang="ru-RU" dirty="0"/>
              <a:t> орнаментом на апсидах.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профільовані</a:t>
            </a:r>
            <a:r>
              <a:rPr lang="ru-RU" dirty="0"/>
              <a:t> </a:t>
            </a:r>
            <a:r>
              <a:rPr lang="ru-RU" dirty="0" err="1"/>
              <a:t>пілястри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висотах</a:t>
            </a:r>
            <a:r>
              <a:rPr lang="ru-RU" dirty="0"/>
              <a:t> </a:t>
            </a:r>
            <a:r>
              <a:rPr lang="ru-RU" dirty="0" err="1"/>
              <a:t>завершуються</a:t>
            </a:r>
            <a:r>
              <a:rPr lang="ru-RU" dirty="0"/>
              <a:t> короткими, але </a:t>
            </a:r>
            <a:r>
              <a:rPr lang="ru-RU" dirty="0" err="1"/>
              <a:t>енергійними</a:t>
            </a:r>
            <a:r>
              <a:rPr lang="ru-RU" dirty="0"/>
              <a:t> штрихами </a:t>
            </a:r>
            <a:r>
              <a:rPr lang="ru-RU" dirty="0" err="1"/>
              <a:t>карнизів</a:t>
            </a:r>
            <a:r>
              <a:rPr lang="ru-RU" dirty="0"/>
              <a:t>. </a:t>
            </a:r>
            <a:r>
              <a:rPr lang="ru-RU" dirty="0" err="1"/>
              <a:t>Рожевий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білими</a:t>
            </a:r>
            <a:r>
              <a:rPr lang="ru-RU" dirty="0"/>
              <a:t> </a:t>
            </a:r>
            <a:r>
              <a:rPr lang="ru-RU" dirty="0" err="1"/>
              <a:t>отинькованими</a:t>
            </a:r>
            <a:r>
              <a:rPr lang="ru-RU" dirty="0"/>
              <a:t> полями </a:t>
            </a:r>
            <a:r>
              <a:rPr lang="ru-RU" dirty="0" err="1"/>
              <a:t>декоративних</a:t>
            </a:r>
            <a:r>
              <a:rPr lang="ru-RU" dirty="0"/>
              <a:t> </a:t>
            </a:r>
            <a:r>
              <a:rPr lang="ru-RU" dirty="0" err="1"/>
              <a:t>ніш</a:t>
            </a:r>
            <a:r>
              <a:rPr lang="ru-RU" dirty="0"/>
              <a:t> та </a:t>
            </a:r>
            <a:r>
              <a:rPr lang="ru-RU" dirty="0" err="1"/>
              <a:t>різнобарвними</a:t>
            </a:r>
            <a:r>
              <a:rPr lang="ru-RU" dirty="0"/>
              <a:t> орнаментами на порталах.</a:t>
            </a:r>
          </a:p>
        </p:txBody>
      </p:sp>
    </p:spTree>
    <p:extLst>
      <p:ext uri="{BB962C8B-B14F-4D97-AF65-F5344CB8AC3E}">
        <p14:creationId xmlns:p14="http://schemas.microsoft.com/office/powerpoint/2010/main" val="101103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3"/>
          </a:xfrm>
        </p:spPr>
        <p:txBody>
          <a:bodyPr/>
          <a:lstStyle/>
          <a:p>
            <a:pPr algn="ctr"/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башту</a:t>
            </a:r>
            <a:r>
              <a:rPr lang="ru-RU" dirty="0"/>
              <a:t>.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фрескового </a:t>
            </a:r>
            <a:r>
              <a:rPr lang="ru-RU" dirty="0" err="1"/>
              <a:t>розпису</a:t>
            </a:r>
            <a:r>
              <a:rPr lang="ru-RU" dirty="0"/>
              <a:t> </a:t>
            </a:r>
            <a:r>
              <a:rPr lang="ru-RU" dirty="0" err="1"/>
              <a:t>підсилюється</a:t>
            </a:r>
            <a:r>
              <a:rPr lang="ru-RU" dirty="0"/>
              <a:t> </a:t>
            </a:r>
            <a:r>
              <a:rPr lang="ru-RU" dirty="0" err="1"/>
              <a:t>різнобарвною</a:t>
            </a:r>
            <a:r>
              <a:rPr lang="ru-RU" dirty="0"/>
              <a:t> </a:t>
            </a:r>
            <a:r>
              <a:rPr lang="ru-RU" dirty="0" err="1"/>
              <a:t>підлогою</a:t>
            </a:r>
            <a:r>
              <a:rPr lang="ru-RU" dirty="0"/>
              <a:t> з </a:t>
            </a:r>
            <a:r>
              <a:rPr lang="ru-RU" dirty="0" err="1"/>
              <a:t>жовтих</a:t>
            </a:r>
            <a:r>
              <a:rPr lang="ru-RU" dirty="0"/>
              <a:t>, </a:t>
            </a:r>
            <a:r>
              <a:rPr lang="ru-RU" dirty="0" err="1"/>
              <a:t>зелених</a:t>
            </a:r>
            <a:r>
              <a:rPr lang="ru-RU" dirty="0"/>
              <a:t> і темно-</a:t>
            </a:r>
            <a:r>
              <a:rPr lang="ru-RU" dirty="0" err="1"/>
              <a:t>вишневих</a:t>
            </a:r>
            <a:r>
              <a:rPr lang="ru-RU" dirty="0"/>
              <a:t> </a:t>
            </a:r>
            <a:r>
              <a:rPr lang="ru-RU" dirty="0" err="1"/>
              <a:t>полив'яних</a:t>
            </a:r>
            <a:r>
              <a:rPr lang="ru-RU" dirty="0"/>
              <a:t> плиток.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Софії</a:t>
            </a:r>
            <a:r>
              <a:rPr lang="ru-RU" dirty="0"/>
              <a:t>, де </a:t>
            </a:r>
            <a:r>
              <a:rPr lang="ru-RU" dirty="0" err="1"/>
              <a:t>композиційну</a:t>
            </a:r>
            <a:r>
              <a:rPr lang="ru-RU" dirty="0"/>
              <a:t> тему </a:t>
            </a:r>
            <a:r>
              <a:rPr lang="ru-RU" dirty="0" err="1"/>
              <a:t>розвинуто</a:t>
            </a:r>
            <a:r>
              <a:rPr lang="ru-RU" dirty="0"/>
              <a:t> в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симфонію</a:t>
            </a:r>
            <a:r>
              <a:rPr lang="ru-RU" dirty="0"/>
              <a:t>, у </a:t>
            </a:r>
            <a:r>
              <a:rPr lang="ru-RU" dirty="0" err="1"/>
              <a:t>П'ятницькій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все </a:t>
            </a:r>
            <a:r>
              <a:rPr lang="ru-RU" dirty="0" err="1"/>
              <a:t>побудовано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, так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мовити</a:t>
            </a:r>
            <a:r>
              <a:rPr lang="ru-RU" dirty="0"/>
              <a:t>, </a:t>
            </a:r>
            <a:r>
              <a:rPr lang="ru-RU" dirty="0" err="1"/>
              <a:t>мелодії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— </a:t>
            </a:r>
            <a:r>
              <a:rPr lang="ru-RU" dirty="0" err="1"/>
              <a:t>радісна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про красу, де </a:t>
            </a:r>
            <a:r>
              <a:rPr lang="ru-RU" dirty="0" err="1"/>
              <a:t>інженерний</a:t>
            </a:r>
            <a:r>
              <a:rPr lang="ru-RU" dirty="0"/>
              <a:t> </a:t>
            </a:r>
            <a:r>
              <a:rPr lang="ru-RU" dirty="0" err="1"/>
              <a:t>геній</a:t>
            </a:r>
            <a:r>
              <a:rPr lang="ru-RU" dirty="0"/>
              <a:t> </a:t>
            </a:r>
            <a:r>
              <a:rPr lang="ru-RU" dirty="0" err="1"/>
              <a:t>будівничого</a:t>
            </a:r>
            <a:r>
              <a:rPr lang="ru-RU" dirty="0"/>
              <a:t> </a:t>
            </a:r>
            <a:r>
              <a:rPr lang="ru-RU" dirty="0" err="1"/>
              <a:t>поєднався</a:t>
            </a:r>
            <a:r>
              <a:rPr lang="ru-RU" dirty="0"/>
              <a:t> з </a:t>
            </a:r>
            <a:r>
              <a:rPr lang="ru-RU" dirty="0" err="1"/>
              <a:t>поезією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  <a:r>
              <a:rPr lang="ru-RU" dirty="0" err="1"/>
              <a:t>П'ятницьку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в </a:t>
            </a:r>
            <a:r>
              <a:rPr lang="ru-RU" dirty="0" err="1"/>
              <a:t>Чернігові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«Словом о полку </a:t>
            </a:r>
            <a:r>
              <a:rPr lang="ru-RU" dirty="0" err="1"/>
              <a:t>Ігоревім</a:t>
            </a:r>
            <a:r>
              <a:rPr lang="ru-RU" dirty="0"/>
              <a:t>» в </a:t>
            </a:r>
            <a:r>
              <a:rPr lang="ru-RU" dirty="0" err="1"/>
              <a:t>архітектурі</a:t>
            </a:r>
            <a:r>
              <a:rPr lang="ru-RU" dirty="0"/>
              <a:t>. І </a:t>
            </a:r>
            <a:r>
              <a:rPr lang="ru-RU" dirty="0" err="1"/>
              <a:t>справді</a:t>
            </a:r>
            <a:r>
              <a:rPr lang="ru-RU" dirty="0"/>
              <a:t>, </a:t>
            </a:r>
            <a:r>
              <a:rPr lang="ru-RU" dirty="0" err="1"/>
              <a:t>визначна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давньоруської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є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сучасницею</a:t>
            </a:r>
            <a:r>
              <a:rPr lang="ru-RU" dirty="0"/>
              <a:t> </a:t>
            </a:r>
            <a:r>
              <a:rPr lang="ru-RU" dirty="0" err="1"/>
              <a:t>геніальної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, а й </a:t>
            </a:r>
            <a:r>
              <a:rPr lang="ru-RU" dirty="0" err="1"/>
              <a:t>близькою</a:t>
            </a:r>
            <a:r>
              <a:rPr lang="ru-RU" dirty="0"/>
              <a:t> до «Слова» за характером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поетики</a:t>
            </a:r>
            <a:r>
              <a:rPr lang="ru-RU" dirty="0"/>
              <a:t>, за </a:t>
            </a:r>
            <a:r>
              <a:rPr lang="ru-RU" dirty="0" err="1"/>
              <a:t>досконалістю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за </a:t>
            </a:r>
            <a:r>
              <a:rPr lang="ru-RU" dirty="0" err="1"/>
              <a:t>народним</a:t>
            </a:r>
            <a:r>
              <a:rPr lang="ru-RU" dirty="0"/>
              <a:t> духом та </a:t>
            </a:r>
            <a:r>
              <a:rPr lang="ru-RU" dirty="0" err="1"/>
              <a:t>ідейною</a:t>
            </a:r>
            <a:r>
              <a:rPr lang="ru-RU" dirty="0"/>
              <a:t> </a:t>
            </a:r>
            <a:r>
              <a:rPr lang="ru-RU" dirty="0" err="1"/>
              <a:t>спрямованістю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3084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479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П'ятницька церква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П'ятницька церква</dc:title>
  <dc:creator>User</dc:creator>
  <cp:lastModifiedBy>User</cp:lastModifiedBy>
  <cp:revision>4</cp:revision>
  <dcterms:created xsi:type="dcterms:W3CDTF">2014-11-05T14:51:06Z</dcterms:created>
  <dcterms:modified xsi:type="dcterms:W3CDTF">2014-11-05T16:57:36Z</dcterms:modified>
</cp:coreProperties>
</file>