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8" autoAdjust="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108763277510229E-2"/>
          <c:y val="0.10133526830352182"/>
          <c:w val="0.77178003772527692"/>
          <c:h val="0.89866473169647842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КУДИ МІГРУЮТЬ УКРАЇНЦІ ?</c:v>
                </c:pt>
              </c:strCache>
            </c:strRef>
          </c:tx>
          <c:explosion val="14"/>
          <c:dPt>
            <c:idx val="0"/>
            <c:explosion val="0"/>
          </c:dPt>
          <c:dPt>
            <c:idx val="1"/>
            <c:explosion val="0"/>
          </c:dPt>
          <c:dPt>
            <c:idx val="2"/>
            <c:explosion val="1"/>
          </c:dPt>
          <c:dPt>
            <c:idx val="3"/>
            <c:explosion val="0"/>
          </c:dPt>
          <c:dPt>
            <c:idx val="4"/>
            <c:explosion val="0"/>
          </c:dPt>
          <c:dPt>
            <c:idx val="5"/>
            <c:explosion val="1"/>
          </c:dPt>
          <c:dPt>
            <c:idx val="6"/>
            <c:explosion val="0"/>
          </c:dPt>
          <c:dPt>
            <c:idx val="7"/>
            <c:explosion val="0"/>
          </c:dPt>
          <c:dPt>
            <c:idx val="8"/>
            <c:explosion val="0"/>
          </c:dPt>
          <c:cat>
            <c:strRef>
              <c:f>Аркуш1!$A$2:$A$10</c:f>
              <c:strCache>
                <c:ptCount val="9"/>
                <c:pt idx="0">
                  <c:v>Росія</c:v>
                </c:pt>
                <c:pt idx="1">
                  <c:v>Сполучене королівство</c:v>
                </c:pt>
                <c:pt idx="2">
                  <c:v>Греція</c:v>
                </c:pt>
                <c:pt idx="3">
                  <c:v>Португалія</c:v>
                </c:pt>
                <c:pt idx="4">
                  <c:v>Чехія</c:v>
                </c:pt>
                <c:pt idx="5">
                  <c:v>Іспанія</c:v>
                </c:pt>
                <c:pt idx="6">
                  <c:v>Польща</c:v>
                </c:pt>
                <c:pt idx="7">
                  <c:v>Італія</c:v>
                </c:pt>
                <c:pt idx="8">
                  <c:v>США</c:v>
                </c:pt>
              </c:strCache>
            </c:strRef>
          </c:cat>
          <c:val>
            <c:numRef>
              <c:f>Аркуш1!$B$2:$B$10</c:f>
              <c:numCache>
                <c:formatCode>0%</c:formatCode>
                <c:ptCount val="9"/>
                <c:pt idx="0">
                  <c:v>0.49000000000000005</c:v>
                </c:pt>
                <c:pt idx="1">
                  <c:v>2.0000000000000004E-2</c:v>
                </c:pt>
                <c:pt idx="2">
                  <c:v>2.0000000000000004E-2</c:v>
                </c:pt>
                <c:pt idx="3">
                  <c:v>2.0000000000000004E-2</c:v>
                </c:pt>
                <c:pt idx="4">
                  <c:v>4.0000000000000008E-2</c:v>
                </c:pt>
                <c:pt idx="5">
                  <c:v>6.0000000000000012E-2</c:v>
                </c:pt>
                <c:pt idx="6">
                  <c:v>0.11000000000000001</c:v>
                </c:pt>
                <c:pt idx="7">
                  <c:v>0.12000000000000001</c:v>
                </c:pt>
                <c:pt idx="8">
                  <c:v>0.12000000000000001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bzorzarplat.com.ua/" TargetMode="External"/><Relationship Id="rId3" Type="http://schemas.openxmlformats.org/officeDocument/2006/relationships/hyperlink" Target="https://www.google.com.ua/url?sa=i&amp;rct=j&amp;q=&amp;esrc=s&amp;source=images&amp;cd=&amp;cad=rja&amp;docid=pe_vVSiyl5_0lM&amp;tbnid=r1W-U3-No_HMeM:&amp;ved=0CAQQjB0&amp;url=http://tyzhden.ua/Economics/57975&amp;ei=PlIfUYqZHoXBtAa0roDADg&amp;bvm=bv.42553238,d.Yms&amp;psig=AFQjCNEtG0E5IjfZRvgKAH8Zlxcgia7Nfw&amp;ust=1361093556792216" TargetMode="External"/><Relationship Id="rId7" Type="http://schemas.openxmlformats.org/officeDocument/2006/relationships/hyperlink" Target="http://www.jobs.ua/" TargetMode="External"/><Relationship Id="rId2" Type="http://schemas.openxmlformats.org/officeDocument/2006/relationships/hyperlink" Target="http://real-economy.com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finance.ua/" TargetMode="External"/><Relationship Id="rId5" Type="http://schemas.openxmlformats.org/officeDocument/2006/relationships/hyperlink" Target="https://www.google.com.ua/url?sa=i&amp;rct=j&amp;q=&amp;esrc=s&amp;source=images&amp;cd=&amp;cad=rja&amp;docid=Z9f-f-6mNyJBLM&amp;tbnid=WMX1zMp2IQVHeM:&amp;ved=0CAQQjB0&amp;url=http://female.pit.org.ua/Articles/6998.aspx&amp;ei=xFIfUfTrE4fXtQaCkYG4CA&amp;bvm=bv.42553238,d.Yms&amp;psig=AFQjCNEtG0E5IjfZRvgKAH8Zlxcgia7Nfw&amp;ust=1361093556792216" TargetMode="External"/><Relationship Id="rId10" Type="http://schemas.openxmlformats.org/officeDocument/2006/relationships/hyperlink" Target="http://prof.osvita.org.ua/" TargetMode="External"/><Relationship Id="rId4" Type="http://schemas.openxmlformats.org/officeDocument/2006/relationships/hyperlink" Target="https://www.google.com.ua/url?sa=i&amp;rct=j&amp;q=&amp;esrc=s&amp;source=images&amp;cd=&amp;cad=rja&amp;docid=ViuQFP0yWdJj3M&amp;tbnid=SqXn55__wgTxuM:&amp;ved=0CAQQjB0&amp;url=http://ipress.ua/news/90_molodyh_ukraintsiv_z_osvitoyu_hochut_pratsyuvaty_za_kordonom_11962.html&amp;ei=jlIfUem9HofktQbOq4CoBA&amp;bvm=bv.42553238,d.Yms&amp;psig=AFQjCNEtG0E5IjfZRvgKAH8Zlxcgia7Nfw&amp;ust=1361093556792216" TargetMode="External"/><Relationship Id="rId9" Type="http://schemas.openxmlformats.org/officeDocument/2006/relationships/hyperlink" Target="http://zaxid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0%D1%80%D0%BE%D0%B1%D1%96%D1%82%D0%BD%D0%B0_%D0%BF%D0%BB%D0%B0%D1%82%D0%B0" TargetMode="External"/><Relationship Id="rId2" Type="http://schemas.openxmlformats.org/officeDocument/2006/relationships/hyperlink" Target="http://uk.wikipedia.org/wiki/%D0%A0%D0%BE%D0%B7%D0%BC%D1%96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uk.wikipedia.org/wiki/%D0%9F%D1%80%D0%B0%D1%86%D1%8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СИНИЦЯ В РУКАХ АБО ЖУРАВЕЛЬ У НЕБІ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учениця 10а класу</a:t>
            </a:r>
          </a:p>
          <a:p>
            <a:r>
              <a:rPr lang="uk-UA" dirty="0" err="1" smtClean="0"/>
              <a:t>Нагайло</a:t>
            </a:r>
            <a:r>
              <a:rPr lang="uk-UA" dirty="0" smtClean="0"/>
              <a:t> Марта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5" name="Діаграма 4"/>
          <p:cNvGraphicFramePr/>
          <p:nvPr/>
        </p:nvGraphicFramePr>
        <p:xfrm>
          <a:off x="1187624" y="404664"/>
          <a:ext cx="6120680" cy="679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http://img.tyzhden.ua/Content/PhotoAlbum/2012/08_12/27/Ukr_Tijden33_page18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http://female.pit.org.ua/chart2.d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http://female.pit.org.ua/chart1.d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http://ipress.ua/media/gallery/full/7/6/7682_723c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Як бачимо , рівень зарплати в Україні значно менший , ніж в інших розвинутих країнах.</a:t>
            </a:r>
          </a:p>
          <a:p>
            <a:r>
              <a:rPr lang="uk-UA" dirty="0" smtClean="0"/>
              <a:t> В країнах Західної Європи та Північної Америки є краща перспектива реалізації себе як професіонала та отримання гідної своєму рівню зарплати.</a:t>
            </a:r>
          </a:p>
          <a:p>
            <a:r>
              <a:rPr lang="uk-UA" dirty="0" smtClean="0"/>
              <a:t>Найчастіше наші співвітчизники мандрують у країни ЄС , США , а також велика кількість українців мігрують у Росію.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Використана література: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>
                <a:hlinkClick r:id="rId2"/>
              </a:rPr>
              <a:t>real-economy.com.ua</a:t>
            </a:r>
            <a:endParaRPr lang="uk-UA" dirty="0" smtClean="0"/>
          </a:p>
          <a:p>
            <a:r>
              <a:rPr lang="uk-UA" u="sng" dirty="0" err="1" smtClean="0">
                <a:hlinkClick r:id="rId3"/>
              </a:rPr>
              <a:t>tyzhden.ua</a:t>
            </a:r>
            <a:r>
              <a:rPr lang="uk-UA" dirty="0" smtClean="0"/>
              <a:t> </a:t>
            </a:r>
          </a:p>
          <a:p>
            <a:r>
              <a:rPr lang="uk-UA" u="sng" dirty="0" err="1" smtClean="0">
                <a:hlinkClick r:id="rId4"/>
              </a:rPr>
              <a:t>ipress.ua</a:t>
            </a:r>
            <a:endParaRPr lang="uk-UA" dirty="0" smtClean="0"/>
          </a:p>
          <a:p>
            <a:r>
              <a:rPr lang="uk-UA" u="sng" dirty="0" err="1" smtClean="0">
                <a:hlinkClick r:id="rId5"/>
              </a:rPr>
              <a:t>female.pit.org.ua</a:t>
            </a:r>
            <a:endParaRPr lang="uk-UA" u="sng" dirty="0" smtClean="0"/>
          </a:p>
          <a:p>
            <a:r>
              <a:rPr lang="en-US" u="sng" dirty="0" smtClean="0">
                <a:hlinkClick r:id="rId6"/>
              </a:rPr>
              <a:t>news.finance.ua</a:t>
            </a:r>
            <a:endParaRPr lang="uk-UA" u="sng" dirty="0" smtClean="0"/>
          </a:p>
          <a:p>
            <a:r>
              <a:rPr lang="en-US" u="sng" dirty="0" smtClean="0">
                <a:hlinkClick r:id="rId7"/>
              </a:rPr>
              <a:t>www.jobs.ua</a:t>
            </a:r>
            <a:endParaRPr lang="uk-UA" u="sng" dirty="0" smtClean="0"/>
          </a:p>
          <a:p>
            <a:r>
              <a:rPr lang="uk-UA" u="sng" dirty="0" err="1" smtClean="0">
                <a:hlinkClick r:id="rId8"/>
              </a:rPr>
              <a:t>www.obzorzarplat.com.ua</a:t>
            </a:r>
            <a:endParaRPr lang="uk-UA" dirty="0" smtClean="0"/>
          </a:p>
          <a:p>
            <a:r>
              <a:rPr lang="en-US" u="sng" dirty="0" smtClean="0">
                <a:hlinkClick r:id="rId9"/>
              </a:rPr>
              <a:t>zaxid.net</a:t>
            </a:r>
            <a:endParaRPr lang="uk-UA" dirty="0" smtClean="0"/>
          </a:p>
          <a:p>
            <a:r>
              <a:rPr lang="en-US" u="sng" dirty="0" smtClean="0">
                <a:hlinkClick r:id="rId10"/>
              </a:rPr>
              <a:t>prof.osvita.org.ua</a:t>
            </a:r>
            <a:endParaRPr lang="uk-UA" dirty="0" smtClean="0"/>
          </a:p>
          <a:p>
            <a:endParaRPr lang="uk-UA" u="sng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Дослідити рівень заробітної плати в Україні та світі.</a:t>
            </a:r>
          </a:p>
          <a:p>
            <a:r>
              <a:rPr lang="uk-UA" dirty="0" smtClean="0"/>
              <a:t>Дізнатися , які професії є найбільш оплачувані.</a:t>
            </a:r>
          </a:p>
          <a:p>
            <a:r>
              <a:rPr lang="uk-UA" dirty="0" smtClean="0"/>
              <a:t>З</a:t>
            </a:r>
            <a:r>
              <a:rPr lang="en-US" dirty="0" smtClean="0"/>
              <a:t>’</a:t>
            </a:r>
            <a:r>
              <a:rPr lang="uk-UA" dirty="0" smtClean="0"/>
              <a:t>ясувати куди мігрують українці і чому ?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Мініма́льна</a:t>
            </a:r>
            <a:r>
              <a:rPr lang="uk-UA" b="1" dirty="0" smtClean="0"/>
              <a:t> </a:t>
            </a:r>
            <a:r>
              <a:rPr lang="uk-UA" b="1" dirty="0" err="1" smtClean="0"/>
              <a:t>заробі́тна</a:t>
            </a:r>
            <a:r>
              <a:rPr lang="uk-UA" b="1" dirty="0" smtClean="0"/>
              <a:t> </a:t>
            </a:r>
            <a:r>
              <a:rPr lang="uk-UA" b="1" dirty="0" err="1" smtClean="0"/>
              <a:t>пла́та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233285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 smtClean="0"/>
              <a:t> 	</a:t>
            </a:r>
            <a:r>
              <a:rPr lang="uk-UA" b="1" dirty="0" err="1" smtClean="0"/>
              <a:t>Мініма́льна</a:t>
            </a:r>
            <a:r>
              <a:rPr lang="uk-UA" b="1" dirty="0" smtClean="0"/>
              <a:t> </a:t>
            </a:r>
            <a:r>
              <a:rPr lang="uk-UA" b="1" dirty="0" err="1" smtClean="0"/>
              <a:t>заробі́тна</a:t>
            </a:r>
            <a:r>
              <a:rPr lang="uk-UA" b="1" dirty="0" smtClean="0"/>
              <a:t> </a:t>
            </a:r>
            <a:r>
              <a:rPr lang="uk-UA" b="1" dirty="0" err="1" smtClean="0"/>
              <a:t>пла́та</a:t>
            </a:r>
            <a:r>
              <a:rPr lang="uk-UA" dirty="0" smtClean="0"/>
              <a:t> — законодавчо встановлений </a:t>
            </a:r>
            <a:r>
              <a:rPr lang="uk-UA" u="sng" dirty="0" smtClean="0">
                <a:hlinkClick r:id="rId2" tooltip="Розмір"/>
              </a:rPr>
              <a:t>розмір</a:t>
            </a:r>
            <a:r>
              <a:rPr lang="uk-UA" dirty="0" smtClean="0"/>
              <a:t> </a:t>
            </a:r>
            <a:r>
              <a:rPr lang="uk-UA" u="sng" dirty="0" smtClean="0">
                <a:hlinkClick r:id="rId3" tooltip="Заробітна плата"/>
              </a:rPr>
              <a:t>заробітної плати</a:t>
            </a:r>
            <a:r>
              <a:rPr lang="uk-UA" dirty="0" smtClean="0"/>
              <a:t> за просту, некваліфіковану </a:t>
            </a:r>
            <a:r>
              <a:rPr lang="uk-UA" u="sng" dirty="0" smtClean="0">
                <a:hlinkClick r:id="rId4" tooltip="Праця"/>
              </a:rPr>
              <a:t>працю</a:t>
            </a:r>
            <a:r>
              <a:rPr lang="uk-UA" dirty="0" smtClean="0"/>
              <a:t>, нижче якого не може проводитися оплата за виконану працівником місячну, а також погодинну норму праці (обсяг робіт)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96953">
            <a:off x="755576" y="4293096"/>
            <a:ext cx="2594606" cy="18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292">
            <a:off x="4268429" y="4226287"/>
            <a:ext cx="26090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Розмір мінімальної зарплати в</a:t>
            </a:r>
            <a:br>
              <a:rPr lang="uk-UA" dirty="0" smtClean="0"/>
            </a:br>
            <a:r>
              <a:rPr lang="uk-UA" dirty="0" smtClean="0"/>
              <a:t>Україні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323528" y="2060848"/>
          <a:ext cx="8363272" cy="334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417621">
                <a:tc>
                  <a:txBody>
                    <a:bodyPr/>
                    <a:lstStyle/>
                    <a:p>
                      <a:r>
                        <a:rPr lang="uk-UA" dirty="0" smtClean="0"/>
                        <a:t>РІК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РОЗМІР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РОЗМІР</a:t>
                      </a:r>
                      <a:endParaRPr lang="uk-UA" dirty="0"/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крб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2002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165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2 300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крб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2003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205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60 000 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крб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2004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237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2006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2008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605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922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1134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http://upload.wikimedia.org/wikipedia/uk/3/32/Ukraine-Minsol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Заробітна плата відповідно до професій</a:t>
            </a: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07504" y="1484784"/>
          <a:ext cx="8928992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998"/>
                <a:gridCol w="2232998"/>
                <a:gridCol w="2232998"/>
                <a:gridCol w="222999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</a:t>
                      </a:r>
                      <a:r>
                        <a:rPr lang="uk-UA" baseline="0" dirty="0" smtClean="0"/>
                        <a:t> ПРОФЕСІЇ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РОЗМІР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</a:t>
                      </a:r>
                      <a:r>
                        <a:rPr lang="uk-UA" baseline="0" dirty="0" smtClean="0"/>
                        <a:t> ПРОФЕСІЇ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РОЗМІР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Двірник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ЖЕКу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900-1200 грн.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Столичний таксист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5,5-7 тис.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Касир супермаркету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1,8-2 тис.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Юрист в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юрфірмі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7-9 тис.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Лікар швидкої допомоги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 тис.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Директор з маркетингу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8-12 тис.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Суддя райсуду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2,8-2,9 тис.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Ректор КНУ ім. Шевченка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9790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Офіціант кафе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3-3,5 тис.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IT-директор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10-20 тис.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Старший викладач вузу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3,6-3,8 тис.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Народний депутат України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15-16 тис.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Перукар престижного салону краси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4-5,5 тис. грн.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Голова правління великого банку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70-150 тис.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Рівень заробітної плати в деяких країнах світу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323528" y="1988840"/>
          <a:ext cx="8568952" cy="3950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782738">
                <a:tc>
                  <a:txBody>
                    <a:bodyPr/>
                    <a:lstStyle/>
                    <a:p>
                      <a:r>
                        <a:rPr lang="uk-UA" dirty="0" smtClean="0"/>
                        <a:t>КРАЇНА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РОЗМІР</a:t>
                      </a:r>
                      <a:r>
                        <a:rPr lang="uk-UA" baseline="0" dirty="0" smtClean="0"/>
                        <a:t> , ЄВРО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КРАЇНА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РОЗМІР, ЄВРО</a:t>
                      </a:r>
                      <a:endParaRPr lang="uk-UA" dirty="0"/>
                    </a:p>
                  </a:txBody>
                  <a:tcPr/>
                </a:tc>
              </a:tr>
              <a:tr h="447279">
                <a:tc>
                  <a:txBody>
                    <a:bodyPr/>
                    <a:lstStyle/>
                    <a:p>
                      <a:r>
                        <a:rPr lang="uk-UA" dirty="0" smtClean="0"/>
                        <a:t>Албанія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Нідерланди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1398</a:t>
                      </a:r>
                      <a:endParaRPr lang="uk-UA" dirty="0"/>
                    </a:p>
                  </a:txBody>
                  <a:tcPr/>
                </a:tc>
              </a:tr>
              <a:tr h="453491">
                <a:tc>
                  <a:txBody>
                    <a:bodyPr/>
                    <a:lstStyle/>
                    <a:p>
                      <a:r>
                        <a:rPr lang="uk-UA" dirty="0" smtClean="0"/>
                        <a:t>Бельгія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1415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Польща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350</a:t>
                      </a:r>
                      <a:endParaRPr lang="uk-UA" dirty="0"/>
                    </a:p>
                  </a:txBody>
                  <a:tcPr/>
                </a:tc>
              </a:tr>
              <a:tr h="453491">
                <a:tc>
                  <a:txBody>
                    <a:bodyPr/>
                    <a:lstStyle/>
                    <a:p>
                      <a:r>
                        <a:rPr lang="uk-UA" dirty="0" smtClean="0"/>
                        <a:t>Данія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14 євро/ </a:t>
                      </a:r>
                      <a:r>
                        <a:rPr lang="uk-UA" dirty="0" err="1" smtClean="0"/>
                        <a:t>год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Росія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114</a:t>
                      </a:r>
                      <a:endParaRPr lang="uk-UA" dirty="0"/>
                    </a:p>
                  </a:txBody>
                  <a:tcPr/>
                </a:tc>
              </a:tr>
              <a:tr h="453491">
                <a:tc>
                  <a:txBody>
                    <a:bodyPr/>
                    <a:lstStyle/>
                    <a:p>
                      <a:r>
                        <a:rPr lang="uk-UA" dirty="0" smtClean="0"/>
                        <a:t>Ізраїль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836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Словаччина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317</a:t>
                      </a:r>
                      <a:endParaRPr lang="uk-UA" dirty="0"/>
                    </a:p>
                  </a:txBody>
                  <a:tcPr/>
                </a:tc>
              </a:tr>
              <a:tr h="453491">
                <a:tc>
                  <a:txBody>
                    <a:bodyPr/>
                    <a:lstStyle/>
                    <a:p>
                      <a:r>
                        <a:rPr lang="uk-UA" dirty="0" smtClean="0"/>
                        <a:t>Іспанія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641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США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</a:t>
                      </a:r>
                      <a:r>
                        <a:rPr lang="uk-UA" baseline="0" dirty="0" smtClean="0"/>
                        <a:t> 5,2 євро/ </a:t>
                      </a:r>
                      <a:r>
                        <a:rPr lang="uk-UA" baseline="0" dirty="0" err="1" smtClean="0"/>
                        <a:t>год</a:t>
                      </a:r>
                      <a:endParaRPr lang="uk-UA" dirty="0"/>
                    </a:p>
                  </a:txBody>
                  <a:tcPr/>
                </a:tc>
              </a:tr>
              <a:tr h="453491">
                <a:tc>
                  <a:txBody>
                    <a:bodyPr/>
                    <a:lstStyle/>
                    <a:p>
                      <a:r>
                        <a:rPr lang="uk-UA" dirty="0" smtClean="0"/>
                        <a:t>Канада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 5,9 євро/ </a:t>
                      </a:r>
                      <a:r>
                        <a:rPr lang="uk-UA" dirty="0" err="1" smtClean="0"/>
                        <a:t>год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83,8</a:t>
                      </a:r>
                      <a:endParaRPr lang="uk-UA" dirty="0"/>
                    </a:p>
                  </a:txBody>
                  <a:tcPr/>
                </a:tc>
              </a:tr>
              <a:tr h="453491">
                <a:tc>
                  <a:txBody>
                    <a:bodyPr/>
                    <a:lstStyle/>
                    <a:p>
                      <a:r>
                        <a:rPr lang="uk-UA" dirty="0" smtClean="0"/>
                        <a:t>Нігерія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Франція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 євро/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год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Заробітна плата відповідно до професій у країнах ЄС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352928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18072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</a:t>
                      </a:r>
                      <a:r>
                        <a:rPr lang="uk-UA" baseline="0" dirty="0" smtClean="0"/>
                        <a:t> ПРОФЕСІЇ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РОЗМІР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ПРОФЕСІЇ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РОЗМІР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Асистентка кухаря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10080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Прибиральниця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10300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Архітектор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36600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Інженер на будівництві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44000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Касир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4392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Лікар-стоматолог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25000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Програміст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32940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Перукар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18000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Комп'ютерний дизайнер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9516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Кельнер у кав'ярні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4392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Міграція українців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12776"/>
            <a:ext cx="6516216" cy="324036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Тут нема нічого дивного. Згідно з даними Світового банку, за кількістю емігрантів Україна займає третє місце в світі - 6,5 мільйона.</a:t>
            </a:r>
          </a:p>
          <a:p>
            <a:r>
              <a:rPr lang="uk-UA" dirty="0" smtClean="0"/>
              <a:t>За даними Міжнародної організації з міграції, українські "заробітчани" є здебільшого низько-кваліфікованою робочою силою. 54% з них працюють у будівельній сфері, 17% - у сфері домашнього нагляду, по 9% - в сільськогосподарському та торгівельному секторах, 6% - у промисловості та 5% - в інших галузях.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0516">
            <a:off x="861693" y="4489299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9615">
            <a:off x="3937882" y="4428607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5973">
            <a:off x="6508807" y="1488863"/>
            <a:ext cx="2286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splatnyj-shablon-Delovye-ljud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льков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Besplatnyj-shablon-Delovye-ljudi</Template>
  <TotalTime>128</TotalTime>
  <Words>458</Words>
  <Application>Microsoft Office PowerPoint</Application>
  <PresentationFormat>Екран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Besplatnyj-shablon-Delovye-ljudi</vt:lpstr>
      <vt:lpstr>СИНИЦЯ В РУКАХ АБО ЖУРАВЕЛЬ У НЕБІ</vt:lpstr>
      <vt:lpstr>Мета</vt:lpstr>
      <vt:lpstr>Мініма́льна заробі́тна пла́та</vt:lpstr>
      <vt:lpstr>Розмір мінімальної зарплати в Україні</vt:lpstr>
      <vt:lpstr>Слайд 5</vt:lpstr>
      <vt:lpstr>Заробітна плата відповідно до професій</vt:lpstr>
      <vt:lpstr>Рівень заробітної плати в деяких країнах світу</vt:lpstr>
      <vt:lpstr>Заробітна плата відповідно до професій у країнах ЄС</vt:lpstr>
      <vt:lpstr>Міграція українців</vt:lpstr>
      <vt:lpstr>Слайд 10</vt:lpstr>
      <vt:lpstr>Слайд 11</vt:lpstr>
      <vt:lpstr>Слайд 12</vt:lpstr>
      <vt:lpstr>Слайд 13</vt:lpstr>
      <vt:lpstr>Слайд 14</vt:lpstr>
      <vt:lpstr>Висновки</vt:lpstr>
      <vt:lpstr>Використана література: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СИНИЦЯ В РУКАХ АБО ЖУРАВЕЛЬ У НЕБІ</dc:title>
  <dc:creator>Администратор</dc:creator>
  <cp:lastModifiedBy>Пользователь Windows</cp:lastModifiedBy>
  <cp:revision>15</cp:revision>
  <dcterms:created xsi:type="dcterms:W3CDTF">2013-02-16T16:38:55Z</dcterms:created>
  <dcterms:modified xsi:type="dcterms:W3CDTF">2013-02-18T13:05:13Z</dcterms:modified>
</cp:coreProperties>
</file>