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2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62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AA9F74-A4DD-4EC9-8AB8-44E011FC46A7}" type="datetimeFigureOut">
              <a:rPr lang="ru-RU" smtClean="0"/>
              <a:pPr/>
              <a:t>24.04.2014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26FE8-713C-413C-8640-28A4D4A997F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solidFill>
                <a:effectLst>
                  <a:outerShdw blurRad="38100" dist="38100" dir="2700000" algn="tl">
                    <a:srgbClr val="000000">
                      <a:alpha val="43137"/>
                    </a:srgbClr>
                  </a:outerShdw>
                </a:effectLst>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dirty="0"/>
          </a:p>
        </p:txBody>
      </p:sp>
      <p:sp>
        <p:nvSpPr>
          <p:cNvPr id="4" name="Дата 3"/>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Содержимое 2"/>
          <p:cNvSpPr>
            <a:spLocks noGrp="1"/>
          </p:cNvSpPr>
          <p:nvPr>
            <p:ph idx="1"/>
          </p:nvPr>
        </p:nvSpPr>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Дата 3"/>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Дата 4"/>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Дата 6"/>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Дата 2"/>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C1E863D4-C723-46C3-88B0-D85F263A1684}" type="datetimeFigureOut">
              <a:rPr lang="uk-UA" smtClean="0"/>
              <a:pPr/>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5E908E3-0593-4802-AB10-756B7616A39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4000"/>
            <a:lum/>
          </a:blip>
          <a:srcRect/>
          <a:tile tx="0" ty="0" sx="100000" sy="100000" flip="xy" algn="ct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prstGeom prst="rect">
            <a:avLst/>
          </a:prstGeom>
          <a:gradFill flip="none" rotWithShape="1">
            <a:gsLst>
              <a:gs pos="42000">
                <a:schemeClr val="dk1">
                  <a:tint val="50000"/>
                  <a:satMod val="300000"/>
                  <a:alpha val="55000"/>
                </a:schemeClr>
              </a:gs>
              <a:gs pos="44000">
                <a:schemeClr val="dk1">
                  <a:tint val="37000"/>
                  <a:satMod val="300000"/>
                  <a:alpha val="67000"/>
                </a:schemeClr>
              </a:gs>
              <a:gs pos="100000">
                <a:schemeClr val="dk1">
                  <a:tint val="15000"/>
                  <a:satMod val="350000"/>
                  <a:alpha val="19000"/>
                </a:schemeClr>
              </a:gs>
            </a:gsLst>
            <a:lin ang="16200000" scaled="1"/>
            <a:tileRect/>
          </a:gradFill>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r>
              <a:rPr lang="uk-UA" smtClean="0"/>
              <a:t>Образец заголовка</a:t>
            </a:r>
            <a:endParaRPr lang="uk-UA" dirty="0"/>
          </a:p>
        </p:txBody>
      </p:sp>
      <p:sp>
        <p:nvSpPr>
          <p:cNvPr id="3" name="Текст 2"/>
          <p:cNvSpPr>
            <a:spLocks noGrp="1"/>
          </p:cNvSpPr>
          <p:nvPr>
            <p:ph type="body" idx="1"/>
          </p:nvPr>
        </p:nvSpPr>
        <p:spPr>
          <a:xfrm>
            <a:off x="457200" y="1600200"/>
            <a:ext cx="8229600" cy="4525963"/>
          </a:xfrm>
          <a:prstGeom prst="rect">
            <a:avLst/>
          </a:prstGeom>
          <a:solidFill>
            <a:schemeClr val="bg1">
              <a:alpha val="26000"/>
            </a:schemeClr>
          </a:solidFill>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863D4-C723-46C3-88B0-D85F263A1684}" type="datetimeFigureOut">
              <a:rPr lang="uk-UA" smtClean="0"/>
              <a:pPr/>
              <a:t>24.04.2014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08E3-0593-4802-AB10-756B7616A39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400" b="1"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000" b="1"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1800" b="1"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for%20Files\music\Arctic%20Monkeys\03.%20Brick%20by%20Brick.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9752" y="0"/>
            <a:ext cx="7126560" cy="2763738"/>
          </a:xfrm>
          <a:gradFill>
            <a:gsLst>
              <a:gs pos="42000">
                <a:schemeClr val="dk1">
                  <a:tint val="50000"/>
                  <a:satMod val="300000"/>
                  <a:alpha val="30000"/>
                </a:schemeClr>
              </a:gs>
              <a:gs pos="44000">
                <a:schemeClr val="dk1">
                  <a:tint val="37000"/>
                  <a:satMod val="300000"/>
                  <a:alpha val="0"/>
                </a:schemeClr>
              </a:gs>
              <a:gs pos="100000">
                <a:schemeClr val="dk1">
                  <a:tint val="15000"/>
                  <a:satMod val="350000"/>
                  <a:alpha val="56000"/>
                </a:schemeClr>
              </a:gs>
            </a:gsLst>
          </a:gradFill>
        </p:spPr>
        <p:txBody>
          <a:bodyPr/>
          <a:lstStyle/>
          <a:p>
            <a:r>
              <a:rPr lang="en-US" b="0" dirty="0" smtClean="0"/>
              <a:t>Football</a:t>
            </a:r>
            <a:br>
              <a:rPr lang="en-US" b="0" dirty="0" smtClean="0"/>
            </a:br>
            <a:endParaRPr lang="ru-RU" dirty="0"/>
          </a:p>
        </p:txBody>
      </p:sp>
      <p:sp>
        <p:nvSpPr>
          <p:cNvPr id="3" name="Подзаголовок 2"/>
          <p:cNvSpPr>
            <a:spLocks noGrp="1"/>
          </p:cNvSpPr>
          <p:nvPr>
            <p:ph type="subTitle" idx="1"/>
          </p:nvPr>
        </p:nvSpPr>
        <p:spPr>
          <a:xfrm>
            <a:off x="4788024" y="5661248"/>
            <a:ext cx="4104456" cy="864096"/>
          </a:xfrm>
        </p:spPr>
        <p:txBody>
          <a:bodyPr/>
          <a:lstStyle/>
          <a:p>
            <a:r>
              <a:rPr lang="en-US" dirty="0" err="1" smtClean="0"/>
              <a:t>Suharskaya</a:t>
            </a:r>
            <a:r>
              <a:rPr lang="en-US" dirty="0" smtClean="0"/>
              <a:t> </a:t>
            </a:r>
            <a:r>
              <a:rPr lang="en-US" dirty="0" err="1" smtClean="0"/>
              <a:t>Olya</a:t>
            </a:r>
            <a:r>
              <a:rPr lang="en-US" dirty="0" smtClean="0"/>
              <a:t> 10-B</a:t>
            </a:r>
            <a:endParaRPr lang="ru-RU" dirty="0"/>
          </a:p>
        </p:txBody>
      </p:sp>
      <p:pic>
        <p:nvPicPr>
          <p:cNvPr id="4" name="Рисунок 3" descr="images (2).jpg"/>
          <p:cNvPicPr>
            <a:picLocks noChangeAspect="1"/>
          </p:cNvPicPr>
          <p:nvPr/>
        </p:nvPicPr>
        <p:blipFill>
          <a:blip r:embed="rId3" cstate="print"/>
          <a:stretch>
            <a:fillRect/>
          </a:stretch>
        </p:blipFill>
        <p:spPr>
          <a:xfrm>
            <a:off x="0" y="1412776"/>
            <a:ext cx="6462557" cy="4300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03. Brick by Brick.mp3">
            <a:hlinkClick r:id="" action="ppaction://media"/>
          </p:cNvPr>
          <p:cNvPicPr>
            <a:picLocks noRot="1" noChangeAspect="1"/>
          </p:cNvPicPr>
          <p:nvPr>
            <a:audioFile r:link="rId1"/>
          </p:nvPr>
        </p:nvPicPr>
        <p:blipFill>
          <a:blip r:embed="rId4" cstate="print"/>
          <a:stretch>
            <a:fillRect/>
          </a:stretch>
        </p:blipFill>
        <p:spPr>
          <a:xfrm>
            <a:off x="323528" y="5877272"/>
            <a:ext cx="792088" cy="792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 Lionel Messi.jpg"/>
          <p:cNvPicPr>
            <a:picLocks noChangeAspect="1"/>
          </p:cNvPicPr>
          <p:nvPr/>
        </p:nvPicPr>
        <p:blipFill>
          <a:blip r:embed="rId2" cstate="print"/>
          <a:srcRect r="14725"/>
          <a:stretch>
            <a:fillRect/>
          </a:stretch>
        </p:blipFill>
        <p:spPr>
          <a:xfrm>
            <a:off x="0" y="0"/>
            <a:ext cx="9144000" cy="6858000"/>
          </a:xfrm>
          <a:prstGeom prst="rect">
            <a:avLst/>
          </a:prstGeom>
        </p:spPr>
      </p:pic>
      <p:sp>
        <p:nvSpPr>
          <p:cNvPr id="3" name="Содержимое 2"/>
          <p:cNvSpPr>
            <a:spLocks noGrp="1"/>
          </p:cNvSpPr>
          <p:nvPr>
            <p:ph idx="1"/>
          </p:nvPr>
        </p:nvSpPr>
        <p:spPr>
          <a:xfrm>
            <a:off x="-252536" y="0"/>
            <a:ext cx="4464496" cy="6858000"/>
          </a:xfrm>
        </p:spPr>
        <p:txBody>
          <a:bodyPr>
            <a:normAutofit fontScale="85000" lnSpcReduction="10000"/>
          </a:bodyPr>
          <a:lstStyle/>
          <a:p>
            <a:r>
              <a:rPr lang="en-US" b="0" dirty="0" smtClean="0"/>
              <a:t>By the age of 21, </a:t>
            </a:r>
            <a:r>
              <a:rPr lang="en-US" b="0" dirty="0" err="1" smtClean="0"/>
              <a:t>Messi</a:t>
            </a:r>
            <a:r>
              <a:rPr lang="en-US" b="0" dirty="0" smtClean="0"/>
              <a:t> had received </a:t>
            </a:r>
            <a:r>
              <a:rPr lang="en-US" b="0" dirty="0" err="1" smtClean="0"/>
              <a:t>Ballon</a:t>
            </a:r>
            <a:r>
              <a:rPr lang="en-US" b="0" dirty="0" smtClean="0"/>
              <a:t> d'Or and FIFA World Player of the Year nominations. The following year, in 2009, he won his first </a:t>
            </a:r>
            <a:r>
              <a:rPr lang="en-US" b="0" dirty="0" err="1" smtClean="0"/>
              <a:t>Ballon</a:t>
            </a:r>
            <a:r>
              <a:rPr lang="en-US" b="0" dirty="0" smtClean="0"/>
              <a:t> d'Or and FIFA World Player of the Year awards. He followed this up by winning the inaugural FIFA </a:t>
            </a:r>
            <a:r>
              <a:rPr lang="en-US" b="0" dirty="0" err="1" smtClean="0"/>
              <a:t>Ballon</a:t>
            </a:r>
            <a:r>
              <a:rPr lang="en-US" b="0" dirty="0" smtClean="0"/>
              <a:t> d'Or in 2010, and then again in 2011 and 2012. He also won the 2010–11 UEFA Best Player in Europe Award. At the age of 24, </a:t>
            </a:r>
            <a:r>
              <a:rPr lang="en-US" b="0" dirty="0" err="1" smtClean="0"/>
              <a:t>Messi</a:t>
            </a:r>
            <a:r>
              <a:rPr lang="en-US" b="0" dirty="0" smtClean="0"/>
              <a:t> became Barcelona's all-time top scorer in all official club competitions. At age 25, </a:t>
            </a:r>
            <a:r>
              <a:rPr lang="en-US" b="0" dirty="0" err="1" smtClean="0"/>
              <a:t>Messi</a:t>
            </a:r>
            <a:r>
              <a:rPr lang="en-US" b="0" dirty="0" smtClean="0"/>
              <a:t> became the youngest player to score 200 La </a:t>
            </a:r>
            <a:r>
              <a:rPr lang="en-US" b="0" dirty="0" err="1" smtClean="0"/>
              <a:t>Liga</a:t>
            </a:r>
            <a:r>
              <a:rPr lang="en-US" b="0" dirty="0" smtClean="0"/>
              <a:t> goals.</a:t>
            </a:r>
          </a:p>
          <a:p>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Real-Madrid-Christiano-Ronaldo-59.jpg"/>
          <p:cNvPicPr>
            <a:picLocks noChangeAspect="1"/>
          </p:cNvPicPr>
          <p:nvPr/>
        </p:nvPicPr>
        <p:blipFill>
          <a:blip r:embed="rId2" cstate="print"/>
          <a:stretch>
            <a:fillRect/>
          </a:stretch>
        </p:blipFill>
        <p:spPr>
          <a:xfrm>
            <a:off x="4139952" y="0"/>
            <a:ext cx="5138482" cy="6858000"/>
          </a:xfrm>
          <a:prstGeom prst="rect">
            <a:avLst/>
          </a:prstGeom>
        </p:spPr>
      </p:pic>
      <p:sp>
        <p:nvSpPr>
          <p:cNvPr id="2" name="Заголовок 1"/>
          <p:cNvSpPr>
            <a:spLocks noGrp="1"/>
          </p:cNvSpPr>
          <p:nvPr>
            <p:ph type="title"/>
          </p:nvPr>
        </p:nvSpPr>
        <p:spPr>
          <a:xfrm>
            <a:off x="251520" y="-171400"/>
            <a:ext cx="8229600" cy="850106"/>
          </a:xfrm>
        </p:spPr>
        <p:txBody>
          <a:bodyPr/>
          <a:lstStyle/>
          <a:p>
            <a:r>
              <a:rPr lang="en-US" dirty="0" err="1" smtClean="0"/>
              <a:t>Cristiano</a:t>
            </a:r>
            <a:r>
              <a:rPr lang="en-US" dirty="0" smtClean="0"/>
              <a:t> </a:t>
            </a:r>
            <a:r>
              <a:rPr lang="en-US" dirty="0" err="1" smtClean="0"/>
              <a:t>Ronaldo</a:t>
            </a:r>
            <a:endParaRPr lang="uk-UA" dirty="0"/>
          </a:p>
        </p:txBody>
      </p:sp>
      <p:sp>
        <p:nvSpPr>
          <p:cNvPr id="3" name="Содержимое 2"/>
          <p:cNvSpPr>
            <a:spLocks noGrp="1"/>
          </p:cNvSpPr>
          <p:nvPr>
            <p:ph idx="1"/>
          </p:nvPr>
        </p:nvSpPr>
        <p:spPr>
          <a:xfrm>
            <a:off x="-252536" y="980728"/>
            <a:ext cx="4392488" cy="5877272"/>
          </a:xfrm>
        </p:spPr>
        <p:txBody>
          <a:bodyPr>
            <a:normAutofit fontScale="92500" lnSpcReduction="10000"/>
          </a:bodyPr>
          <a:lstStyle/>
          <a:p>
            <a:r>
              <a:rPr lang="en-US" dirty="0" err="1" smtClean="0"/>
              <a:t>Cristiano</a:t>
            </a:r>
            <a:r>
              <a:rPr lang="en-US" dirty="0" smtClean="0"/>
              <a:t> </a:t>
            </a:r>
            <a:r>
              <a:rPr lang="en-US" dirty="0" err="1" smtClean="0"/>
              <a:t>Ronaldo</a:t>
            </a:r>
            <a:r>
              <a:rPr lang="en-US" dirty="0" smtClean="0"/>
              <a:t> dos Santos </a:t>
            </a:r>
            <a:r>
              <a:rPr lang="en-US" dirty="0" err="1" smtClean="0"/>
              <a:t>Aveiro</a:t>
            </a:r>
            <a:r>
              <a:rPr lang="en-US" b="0" dirty="0" smtClean="0"/>
              <a:t> known as </a:t>
            </a:r>
            <a:r>
              <a:rPr lang="en-US" dirty="0" err="1" smtClean="0"/>
              <a:t>Cristiano</a:t>
            </a:r>
            <a:r>
              <a:rPr lang="en-US" dirty="0" smtClean="0"/>
              <a:t> </a:t>
            </a:r>
            <a:r>
              <a:rPr lang="en-US" dirty="0" err="1" smtClean="0"/>
              <a:t>Ronaldo</a:t>
            </a:r>
            <a:r>
              <a:rPr lang="en-US" b="0" dirty="0" smtClean="0"/>
              <a:t>, is a Portuguese footballer who plays as a forward for Spanish club Real Madrid and captains the Portugal national team. He became the most expensive footballer in history when he moved from Manchester United to Real Madrid in 2009 in a transfer worth £80 million (€94 million/$132 million). </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126163"/>
          </a:xfrm>
        </p:spPr>
        <p:txBody>
          <a:bodyPr/>
          <a:lstStyle/>
          <a:p>
            <a:r>
              <a:rPr lang="en-US" b="0" dirty="0" err="1" smtClean="0"/>
              <a:t>Ronaldo's</a:t>
            </a:r>
            <a:r>
              <a:rPr lang="en-US" b="0" dirty="0" smtClean="0"/>
              <a:t> contract with Real Madrid, under the terms of which he is paid €21 million per year (after taxes), makes him the highest-paid footballer in the world, and his buyout clause is valued at €1 billion as per his contract.</a:t>
            </a:r>
            <a:endParaRPr lang="uk-UA" dirty="0"/>
          </a:p>
        </p:txBody>
      </p:sp>
      <p:pic>
        <p:nvPicPr>
          <p:cNvPr id="4" name="Рисунок 3" descr="Cristiano-Ronaldo-real-hd-wallpapers.jpg"/>
          <p:cNvPicPr>
            <a:picLocks noChangeAspect="1"/>
          </p:cNvPicPr>
          <p:nvPr/>
        </p:nvPicPr>
        <p:blipFill>
          <a:blip r:embed="rId2" cstate="print"/>
          <a:stretch>
            <a:fillRect/>
          </a:stretch>
        </p:blipFill>
        <p:spPr>
          <a:xfrm>
            <a:off x="0" y="2298000"/>
            <a:ext cx="9144000" cy="456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85_708280751.jpg"/>
          <p:cNvPicPr>
            <a:picLocks noChangeAspect="1"/>
          </p:cNvPicPr>
          <p:nvPr/>
        </p:nvPicPr>
        <p:blipFill>
          <a:blip r:embed="rId2" cstate="print"/>
          <a:stretch>
            <a:fillRect/>
          </a:stretch>
        </p:blipFill>
        <p:spPr>
          <a:xfrm flipH="1">
            <a:off x="0" y="0"/>
            <a:ext cx="9144000" cy="6858000"/>
          </a:xfrm>
          <a:prstGeom prst="rect">
            <a:avLst/>
          </a:prstGeom>
        </p:spPr>
      </p:pic>
      <p:sp>
        <p:nvSpPr>
          <p:cNvPr id="2" name="Заголовок 1"/>
          <p:cNvSpPr>
            <a:spLocks noGrp="1"/>
          </p:cNvSpPr>
          <p:nvPr>
            <p:ph type="title"/>
          </p:nvPr>
        </p:nvSpPr>
        <p:spPr>
          <a:xfrm>
            <a:off x="6072808" y="5633864"/>
            <a:ext cx="3071192" cy="1224136"/>
          </a:xfrm>
        </p:spPr>
        <p:txBody>
          <a:bodyPr>
            <a:normAutofit fontScale="90000"/>
          </a:bodyPr>
          <a:lstStyle/>
          <a:p>
            <a:r>
              <a:rPr lang="en-US" b="0" dirty="0" smtClean="0"/>
              <a:t>Gerard Piqué</a:t>
            </a:r>
            <a:br>
              <a:rPr lang="en-US" b="0" dirty="0" smtClean="0"/>
            </a:br>
            <a:endParaRPr lang="uk-UA" dirty="0"/>
          </a:p>
        </p:txBody>
      </p:sp>
      <p:sp>
        <p:nvSpPr>
          <p:cNvPr id="3" name="Содержимое 2"/>
          <p:cNvSpPr>
            <a:spLocks noGrp="1"/>
          </p:cNvSpPr>
          <p:nvPr>
            <p:ph idx="1"/>
          </p:nvPr>
        </p:nvSpPr>
        <p:spPr>
          <a:xfrm>
            <a:off x="0" y="0"/>
            <a:ext cx="3203848" cy="3672408"/>
          </a:xfrm>
        </p:spPr>
        <p:txBody>
          <a:bodyPr>
            <a:normAutofit lnSpcReduction="10000"/>
          </a:bodyPr>
          <a:lstStyle/>
          <a:p>
            <a:r>
              <a:rPr lang="en-US" dirty="0" smtClean="0"/>
              <a:t>Gerard Piqué </a:t>
            </a:r>
            <a:r>
              <a:rPr lang="en-US" dirty="0" err="1" smtClean="0"/>
              <a:t>i</a:t>
            </a:r>
            <a:r>
              <a:rPr lang="en-US" dirty="0" smtClean="0"/>
              <a:t> </a:t>
            </a:r>
            <a:r>
              <a:rPr lang="en-US" dirty="0" err="1" smtClean="0"/>
              <a:t>Bernabeu</a:t>
            </a:r>
            <a:r>
              <a:rPr lang="en-US" b="0" dirty="0" smtClean="0"/>
              <a:t> born 2 February 1987) is a Spanish professional foot-</a:t>
            </a:r>
            <a:r>
              <a:rPr lang="en-US" b="0" dirty="0" err="1" smtClean="0"/>
              <a:t>baller</a:t>
            </a:r>
            <a:r>
              <a:rPr lang="en-US" b="0" dirty="0" smtClean="0"/>
              <a:t> who plays as a centre-back for FC Barcelona.</a:t>
            </a:r>
          </a:p>
          <a:p>
            <a:endParaRPr lang="en-US" b="0" dirty="0" smtClean="0"/>
          </a:p>
          <a:p>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rard+Pique+Spain+v+France+UEFA+EURO+2012+GbrYxt7526Il.jpg"/>
          <p:cNvPicPr>
            <a:picLocks noChangeAspect="1"/>
          </p:cNvPicPr>
          <p:nvPr/>
        </p:nvPicPr>
        <p:blipFill>
          <a:blip r:embed="rId2" cstate="print"/>
          <a:stretch>
            <a:fillRect/>
          </a:stretch>
        </p:blipFill>
        <p:spPr>
          <a:xfrm>
            <a:off x="4067944" y="0"/>
            <a:ext cx="5076056" cy="6858000"/>
          </a:xfrm>
          <a:prstGeom prst="rect">
            <a:avLst/>
          </a:prstGeom>
        </p:spPr>
      </p:pic>
      <p:sp>
        <p:nvSpPr>
          <p:cNvPr id="3" name="Содержимое 2"/>
          <p:cNvSpPr>
            <a:spLocks noGrp="1"/>
          </p:cNvSpPr>
          <p:nvPr>
            <p:ph idx="1"/>
          </p:nvPr>
        </p:nvSpPr>
        <p:spPr>
          <a:xfrm>
            <a:off x="0" y="0"/>
            <a:ext cx="4067944" cy="6858000"/>
          </a:xfrm>
        </p:spPr>
        <p:txBody>
          <a:bodyPr>
            <a:normAutofit fontScale="92500"/>
          </a:bodyPr>
          <a:lstStyle/>
          <a:p>
            <a:r>
              <a:rPr lang="en-US" b="0" dirty="0" smtClean="0"/>
              <a:t>A product of </a:t>
            </a:r>
            <a:r>
              <a:rPr lang="en-US" b="0" dirty="0" err="1" smtClean="0"/>
              <a:t>Barça's</a:t>
            </a:r>
            <a:r>
              <a:rPr lang="en-US" b="0" dirty="0" smtClean="0"/>
              <a:t> </a:t>
            </a:r>
            <a:r>
              <a:rPr lang="en-US" b="0" i="1" dirty="0" err="1" smtClean="0"/>
              <a:t>cantera</a:t>
            </a:r>
            <a:r>
              <a:rPr lang="en-US" b="0" dirty="0" smtClean="0"/>
              <a:t>, La </a:t>
            </a:r>
            <a:r>
              <a:rPr lang="en-US" b="0" dirty="0" err="1" smtClean="0"/>
              <a:t>Masia</a:t>
            </a:r>
            <a:r>
              <a:rPr lang="en-US" b="0" dirty="0" smtClean="0"/>
              <a:t>, he initially left the club for Manchester United in 2004, where he remained for four years, before returning to </a:t>
            </a:r>
            <a:r>
              <a:rPr lang="en-US" b="0" dirty="0" err="1" smtClean="0"/>
              <a:t>Barça</a:t>
            </a:r>
            <a:r>
              <a:rPr lang="en-US" b="0" dirty="0" smtClean="0"/>
              <a:t> under Pep </a:t>
            </a:r>
            <a:r>
              <a:rPr lang="en-US" b="0" dirty="0" err="1" smtClean="0"/>
              <a:t>Guardiola's</a:t>
            </a:r>
            <a:r>
              <a:rPr lang="en-US" b="0" dirty="0" smtClean="0"/>
              <a:t> leadership, helping the club become the first ever to complete a Sextuple. Piqué is one of four players to have won the UEFA Champions League two years in a row with different teams.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4283968" cy="6480720"/>
          </a:xfrm>
        </p:spPr>
        <p:txBody>
          <a:bodyPr/>
          <a:lstStyle/>
          <a:p>
            <a:r>
              <a:rPr lang="en-US" b="0" dirty="0" smtClean="0"/>
              <a:t>Piqué has also represented Spain, making his debut on 11 February 2009. He played an integral role in the Spain team that won the 2010 FIFA World Cup and UEFA Euro 2012.</a:t>
            </a:r>
            <a:endParaRPr lang="uk-UA" dirty="0" smtClean="0"/>
          </a:p>
          <a:p>
            <a:endParaRPr lang="uk-UA" dirty="0"/>
          </a:p>
        </p:txBody>
      </p:sp>
      <p:pic>
        <p:nvPicPr>
          <p:cNvPr id="4" name="Рисунок 3" descr="images (2).jpg"/>
          <p:cNvPicPr>
            <a:picLocks noChangeAspect="1"/>
          </p:cNvPicPr>
          <p:nvPr/>
        </p:nvPicPr>
        <p:blipFill>
          <a:blip r:embed="rId2" cstate="print"/>
          <a:stretch>
            <a:fillRect/>
          </a:stretch>
        </p:blipFill>
        <p:spPr>
          <a:xfrm>
            <a:off x="2185011" y="4509120"/>
            <a:ext cx="3348404" cy="2348880"/>
          </a:xfrm>
          <a:prstGeom prst="rect">
            <a:avLst/>
          </a:prstGeom>
        </p:spPr>
      </p:pic>
      <p:pic>
        <p:nvPicPr>
          <p:cNvPr id="6" name="Рисунок 5" descr="images.jpg"/>
          <p:cNvPicPr>
            <a:picLocks noChangeAspect="1"/>
          </p:cNvPicPr>
          <p:nvPr/>
        </p:nvPicPr>
        <p:blipFill>
          <a:blip r:embed="rId3" cstate="print"/>
          <a:stretch>
            <a:fillRect/>
          </a:stretch>
        </p:blipFill>
        <p:spPr>
          <a:xfrm>
            <a:off x="0" y="4149080"/>
            <a:ext cx="2438028" cy="2708920"/>
          </a:xfrm>
          <a:prstGeom prst="rect">
            <a:avLst/>
          </a:prstGeom>
        </p:spPr>
      </p:pic>
      <p:pic>
        <p:nvPicPr>
          <p:cNvPr id="5" name="Рисунок 4" descr="pique-298.jpg"/>
          <p:cNvPicPr>
            <a:picLocks noChangeAspect="1"/>
          </p:cNvPicPr>
          <p:nvPr/>
        </p:nvPicPr>
        <p:blipFill>
          <a:blip r:embed="rId4" cstate="print"/>
          <a:stretch>
            <a:fillRect/>
          </a:stretch>
        </p:blipFill>
        <p:spPr>
          <a:xfrm>
            <a:off x="4602480" y="0"/>
            <a:ext cx="454152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завантаження.jpg"/>
          <p:cNvPicPr>
            <a:picLocks noChangeAspect="1"/>
          </p:cNvPicPr>
          <p:nvPr/>
        </p:nvPicPr>
        <p:blipFill>
          <a:blip r:embed="rId2" cstate="print"/>
          <a:stretch>
            <a:fillRect/>
          </a:stretch>
        </p:blipFill>
        <p:spPr>
          <a:xfrm>
            <a:off x="1691680" y="1196752"/>
            <a:ext cx="3812856" cy="2855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Заголовок 1"/>
          <p:cNvSpPr>
            <a:spLocks noGrp="1"/>
          </p:cNvSpPr>
          <p:nvPr>
            <p:ph type="title"/>
          </p:nvPr>
        </p:nvSpPr>
        <p:spPr>
          <a:xfrm>
            <a:off x="2771800" y="188640"/>
            <a:ext cx="5781328" cy="850106"/>
          </a:xfrm>
        </p:spPr>
        <p:txBody>
          <a:bodyPr>
            <a:normAutofit fontScale="90000"/>
          </a:bodyPr>
          <a:lstStyle/>
          <a:p>
            <a:r>
              <a:rPr lang="en-US" b="0" dirty="0" err="1" smtClean="0"/>
              <a:t>Xabi</a:t>
            </a:r>
            <a:r>
              <a:rPr lang="en-US" b="0" dirty="0" smtClean="0"/>
              <a:t> Alonso</a:t>
            </a:r>
            <a:br>
              <a:rPr lang="en-US" b="0" dirty="0" smtClean="0"/>
            </a:br>
            <a:endParaRPr lang="uk-UA" dirty="0"/>
          </a:p>
        </p:txBody>
      </p:sp>
      <p:sp>
        <p:nvSpPr>
          <p:cNvPr id="3" name="Содержимое 2"/>
          <p:cNvSpPr>
            <a:spLocks noGrp="1"/>
          </p:cNvSpPr>
          <p:nvPr>
            <p:ph idx="1"/>
          </p:nvPr>
        </p:nvSpPr>
        <p:spPr>
          <a:xfrm>
            <a:off x="5004048" y="836712"/>
            <a:ext cx="4139952" cy="6021288"/>
          </a:xfrm>
        </p:spPr>
        <p:txBody>
          <a:bodyPr>
            <a:normAutofit/>
          </a:bodyPr>
          <a:lstStyle/>
          <a:p>
            <a:r>
              <a:rPr lang="en-US" dirty="0" err="1" smtClean="0"/>
              <a:t>Xabier</a:t>
            </a:r>
            <a:r>
              <a:rPr lang="en-US" dirty="0" smtClean="0"/>
              <a:t> "</a:t>
            </a:r>
            <a:r>
              <a:rPr lang="en-US" dirty="0" err="1" smtClean="0"/>
              <a:t>Xabi</a:t>
            </a:r>
            <a:r>
              <a:rPr lang="en-US" dirty="0" smtClean="0"/>
              <a:t>" Alonso </a:t>
            </a:r>
            <a:r>
              <a:rPr lang="en-US" dirty="0" err="1" smtClean="0"/>
              <a:t>Olano</a:t>
            </a:r>
            <a:r>
              <a:rPr lang="en-US" b="0" dirty="0" smtClean="0"/>
              <a:t> is a Spanish footballer. He plays as defensive midfielder and is a deep-lying playmaker. Alonso began his career at Real </a:t>
            </a:r>
            <a:r>
              <a:rPr lang="en-US" b="0" dirty="0" err="1" smtClean="0"/>
              <a:t>Sociedad</a:t>
            </a:r>
            <a:r>
              <a:rPr lang="en-US" b="0" dirty="0" smtClean="0"/>
              <a:t> captain. Alonso succeeded in the role, taking Real </a:t>
            </a:r>
            <a:r>
              <a:rPr lang="en-US" b="0" dirty="0" err="1" smtClean="0"/>
              <a:t>Sociedad</a:t>
            </a:r>
            <a:r>
              <a:rPr lang="en-US" b="0" dirty="0" smtClean="0"/>
              <a:t> to second place in the 2002–03 season</a:t>
            </a:r>
            <a:endParaRPr lang="uk-UA" dirty="0"/>
          </a:p>
        </p:txBody>
      </p:sp>
      <p:pic>
        <p:nvPicPr>
          <p:cNvPr id="5" name="Рисунок 4" descr="images.jpg"/>
          <p:cNvPicPr>
            <a:picLocks noChangeAspect="1"/>
          </p:cNvPicPr>
          <p:nvPr/>
        </p:nvPicPr>
        <p:blipFill>
          <a:blip r:embed="rId3" cstate="print"/>
          <a:stretch>
            <a:fillRect/>
          </a:stretch>
        </p:blipFill>
        <p:spPr>
          <a:xfrm>
            <a:off x="0" y="4077072"/>
            <a:ext cx="4965943" cy="2780928"/>
          </a:xfrm>
          <a:prstGeom prst="rect">
            <a:avLst/>
          </a:prstGeom>
        </p:spPr>
      </p:pic>
      <p:pic>
        <p:nvPicPr>
          <p:cNvPr id="7" name="Рисунок 6" descr="xabi-alonso-short-hairstyles5.jpg"/>
          <p:cNvPicPr>
            <a:picLocks noChangeAspect="1"/>
          </p:cNvPicPr>
          <p:nvPr/>
        </p:nvPicPr>
        <p:blipFill>
          <a:blip r:embed="rId4" cstate="print"/>
          <a:stretch>
            <a:fillRect/>
          </a:stretch>
        </p:blipFill>
        <p:spPr>
          <a:xfrm>
            <a:off x="0" y="0"/>
            <a:ext cx="2376264" cy="29873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alonso_2247947b.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180528" y="188640"/>
            <a:ext cx="3240360" cy="6669360"/>
          </a:xfrm>
        </p:spPr>
        <p:txBody>
          <a:bodyPr>
            <a:normAutofit fontScale="85000" lnSpcReduction="20000"/>
          </a:bodyPr>
          <a:lstStyle/>
          <a:p>
            <a:r>
              <a:rPr lang="en-US" b="0" dirty="0" smtClean="0"/>
              <a:t>.He moved to Liverpool in August 2004 for £10.5 million. He won the UEFA Champions League in his first season at the club, scoring the </a:t>
            </a:r>
            <a:r>
              <a:rPr lang="en-US" b="0" dirty="0" err="1" smtClean="0"/>
              <a:t>equalising</a:t>
            </a:r>
            <a:r>
              <a:rPr lang="en-US" b="0" dirty="0" smtClean="0"/>
              <a:t> goal in the Final. The following season, he won the FA Cup and the FA Community Shield. He moved to Real Madrid for the start of the 2009–10 season in a deal worth around £30 million.</a:t>
            </a:r>
            <a:endParaRPr lang="uk-U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Top 5 of  </a:t>
            </a:r>
            <a:r>
              <a:rPr lang="en-US" dirty="0" err="1" smtClean="0"/>
              <a:t>Ukrain’s</a:t>
            </a:r>
            <a:r>
              <a:rPr lang="en-US" dirty="0" smtClean="0"/>
              <a:t> footballers</a:t>
            </a:r>
            <a:endParaRPr lang="uk-UA" dirty="0"/>
          </a:p>
        </p:txBody>
      </p:sp>
      <p:pic>
        <p:nvPicPr>
          <p:cNvPr id="4" name="Содержимое 3" descr="49.jpg"/>
          <p:cNvPicPr>
            <a:picLocks noGrp="1" noChangeAspect="1"/>
          </p:cNvPicPr>
          <p:nvPr>
            <p:ph idx="1"/>
          </p:nvPr>
        </p:nvPicPr>
        <p:blipFill>
          <a:blip r:embed="rId2" cstate="print"/>
          <a:stretch>
            <a:fillRect/>
          </a:stretch>
        </p:blipFill>
        <p:spPr>
          <a:xfrm>
            <a:off x="467544" y="1484784"/>
            <a:ext cx="8292203" cy="51870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851920" cy="1196752"/>
          </a:xfrm>
        </p:spPr>
        <p:txBody>
          <a:bodyPr>
            <a:normAutofit fontScale="90000"/>
          </a:bodyPr>
          <a:lstStyle/>
          <a:p>
            <a:r>
              <a:rPr lang="en-US" dirty="0" err="1" smtClean="0"/>
              <a:t>Andriy</a:t>
            </a:r>
            <a:r>
              <a:rPr lang="en-US" dirty="0" smtClean="0"/>
              <a:t> Shevchenko</a:t>
            </a:r>
            <a:endParaRPr lang="uk-UA" dirty="0"/>
          </a:p>
        </p:txBody>
      </p:sp>
      <p:sp>
        <p:nvSpPr>
          <p:cNvPr id="3" name="Содержимое 2"/>
          <p:cNvSpPr>
            <a:spLocks noGrp="1"/>
          </p:cNvSpPr>
          <p:nvPr>
            <p:ph idx="1"/>
          </p:nvPr>
        </p:nvSpPr>
        <p:spPr>
          <a:xfrm>
            <a:off x="-324544" y="1340768"/>
            <a:ext cx="4824536" cy="5904656"/>
          </a:xfrm>
        </p:spPr>
        <p:txBody>
          <a:bodyPr>
            <a:normAutofit fontScale="77500" lnSpcReduction="20000"/>
          </a:bodyPr>
          <a:lstStyle/>
          <a:p>
            <a:r>
              <a:rPr lang="en-US" dirty="0" err="1" smtClean="0"/>
              <a:t>Andriy</a:t>
            </a:r>
            <a:r>
              <a:rPr lang="en-US" dirty="0" smtClean="0"/>
              <a:t> </a:t>
            </a:r>
            <a:r>
              <a:rPr lang="en-US" dirty="0" err="1" smtClean="0"/>
              <a:t>Mykolayovych</a:t>
            </a:r>
            <a:r>
              <a:rPr lang="en-US" dirty="0" smtClean="0"/>
              <a:t> Shevchenko</a:t>
            </a:r>
            <a:r>
              <a:rPr lang="en-US" b="0" dirty="0" smtClean="0"/>
              <a:t> is a former Ukrainian footballer and politician. He is the third-highest </a:t>
            </a:r>
            <a:r>
              <a:rPr lang="en-US" b="0" dirty="0" err="1" smtClean="0"/>
              <a:t>goalscorer</a:t>
            </a:r>
            <a:r>
              <a:rPr lang="en-US" b="0" dirty="0" smtClean="0"/>
              <a:t> in Champions League history with 59 goals as of 10 March 2011. Shevchenko is ranked as the third top </a:t>
            </a:r>
            <a:r>
              <a:rPr lang="en-US" b="0" dirty="0" err="1" smtClean="0"/>
              <a:t>goalscorer</a:t>
            </a:r>
            <a:r>
              <a:rPr lang="en-US" b="0" dirty="0" smtClean="0"/>
              <a:t> in all European competitions with 67 goals. With a tally of 175 goals scored for Milan, Shevchenko is the second most prolific player in the history of the club, and is also the all-time second-best scorer of the </a:t>
            </a:r>
            <a:r>
              <a:rPr lang="en-US" b="0" i="1" dirty="0" smtClean="0"/>
              <a:t>Derby </a:t>
            </a:r>
            <a:r>
              <a:rPr lang="en-US" b="0" i="1" dirty="0" err="1" smtClean="0"/>
              <a:t>della</a:t>
            </a:r>
            <a:r>
              <a:rPr lang="en-US" b="0" i="1" dirty="0" smtClean="0"/>
              <a:t> </a:t>
            </a:r>
            <a:r>
              <a:rPr lang="en-US" b="0" i="1" dirty="0" err="1" smtClean="0"/>
              <a:t>Madonnina</a:t>
            </a:r>
            <a:r>
              <a:rPr lang="en-US" b="0" dirty="0" smtClean="0"/>
              <a:t> with 14 goals. In addition, he is the all-time top scorer for the Ukrainian national team with 48 goals.</a:t>
            </a:r>
          </a:p>
          <a:p>
            <a:endParaRPr lang="uk-UA" dirty="0"/>
          </a:p>
        </p:txBody>
      </p:sp>
      <p:pic>
        <p:nvPicPr>
          <p:cNvPr id="4" name="Рисунок 3" descr="Andriy+Shevchenko+Ukraine+v+France+Group+UEFA+7W0EWwOrDgAl.jpg"/>
          <p:cNvPicPr>
            <a:picLocks noChangeAspect="1"/>
          </p:cNvPicPr>
          <p:nvPr/>
        </p:nvPicPr>
        <p:blipFill>
          <a:blip r:embed="rId2" cstate="print"/>
          <a:stretch>
            <a:fillRect/>
          </a:stretch>
        </p:blipFill>
        <p:spPr>
          <a:xfrm>
            <a:off x="4294910" y="1"/>
            <a:ext cx="484909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AppData\Local\Microsoft\Windows\Temporary Internet Files\Content.IE5\WVAD8VX1\MP900430653[1].jpg"/>
          <p:cNvPicPr>
            <a:picLocks noChangeAspect="1" noChangeArrowheads="1"/>
          </p:cNvPicPr>
          <p:nvPr/>
        </p:nvPicPr>
        <p:blipFill>
          <a:blip r:embed="rId2" cstate="print"/>
          <a:srcRect/>
          <a:stretch>
            <a:fillRect/>
          </a:stretch>
        </p:blipFill>
        <p:spPr bwMode="auto">
          <a:xfrm>
            <a:off x="3635896" y="0"/>
            <a:ext cx="5508104" cy="6858000"/>
          </a:xfrm>
          <a:prstGeom prst="rect">
            <a:avLst/>
          </a:prstGeom>
          <a:noFill/>
        </p:spPr>
      </p:pic>
      <p:sp>
        <p:nvSpPr>
          <p:cNvPr id="3" name="Содержимое 2"/>
          <p:cNvSpPr>
            <a:spLocks noGrp="1"/>
          </p:cNvSpPr>
          <p:nvPr>
            <p:ph idx="1"/>
          </p:nvPr>
        </p:nvSpPr>
        <p:spPr>
          <a:xfrm>
            <a:off x="-396552" y="0"/>
            <a:ext cx="4752528" cy="6858000"/>
          </a:xfrm>
        </p:spPr>
        <p:txBody>
          <a:bodyPr>
            <a:normAutofit fontScale="92500"/>
          </a:bodyPr>
          <a:lstStyle/>
          <a:p>
            <a:r>
              <a:rPr lang="en-US" dirty="0" smtClean="0"/>
              <a:t>Association football</a:t>
            </a:r>
            <a:r>
              <a:rPr lang="en-US" b="0" dirty="0" smtClean="0"/>
              <a:t>, commonly known as </a:t>
            </a:r>
            <a:r>
              <a:rPr lang="en-US" dirty="0" smtClean="0"/>
              <a:t>football</a:t>
            </a:r>
            <a:r>
              <a:rPr lang="en-US" b="0" dirty="0" smtClean="0"/>
              <a:t> or </a:t>
            </a:r>
            <a:r>
              <a:rPr lang="en-US" dirty="0" smtClean="0"/>
              <a:t>soccer</a:t>
            </a:r>
            <a:r>
              <a:rPr lang="en-US" b="0" dirty="0" smtClean="0"/>
              <a:t>, is a sport played between two teams of eleven players with a spherical ball. It is played by 250 million players in over 200 countries, making it the world's most popular sport. The game is played on a rectangular field with a goal at each end. The object of the game is to score by using any part of the body besides the arms and hands to get the football into the opposing goal.</a:t>
            </a:r>
          </a:p>
          <a:p>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4544" y="1"/>
            <a:ext cx="4464496" cy="6857999"/>
          </a:xfrm>
        </p:spPr>
        <p:txBody>
          <a:bodyPr>
            <a:normAutofit/>
          </a:bodyPr>
          <a:lstStyle/>
          <a:p>
            <a:r>
              <a:rPr lang="en-US" b="0" dirty="0" smtClean="0"/>
              <a:t>Shevchenko's career has been highlighted by many awards, the most prestigious of which was the </a:t>
            </a:r>
            <a:r>
              <a:rPr lang="en-US" b="0" dirty="0" err="1" smtClean="0"/>
              <a:t>Ballon</a:t>
            </a:r>
            <a:r>
              <a:rPr lang="en-US" b="0" dirty="0" smtClean="0"/>
              <a:t> d'Or in 2004 . He won the UEFA Champions League in 2003 with Milan, and he has also won various league and cup titles in Ukraine, Italy, and England. He is also a UEFA Champions League runner-up in 2005 and 2008.</a:t>
            </a:r>
          </a:p>
          <a:p>
            <a:endParaRPr lang="uk-UA" dirty="0"/>
          </a:p>
        </p:txBody>
      </p:sp>
      <p:pic>
        <p:nvPicPr>
          <p:cNvPr id="5" name="Рисунок 4" descr="Andriy+Shevchenko+FIFA+Ballon+Gala+2012+U3GE_D7e6cnl.jpg"/>
          <p:cNvPicPr>
            <a:picLocks noChangeAspect="1"/>
          </p:cNvPicPr>
          <p:nvPr/>
        </p:nvPicPr>
        <p:blipFill>
          <a:blip r:embed="rId2" cstate="print"/>
          <a:stretch>
            <a:fillRect/>
          </a:stretch>
        </p:blipFill>
        <p:spPr>
          <a:xfrm>
            <a:off x="4139952" y="0"/>
            <a:ext cx="5004048"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4525963"/>
          </a:xfrm>
        </p:spPr>
        <p:txBody>
          <a:bodyPr/>
          <a:lstStyle/>
          <a:p>
            <a:r>
              <a:rPr lang="en-US" b="0" dirty="0" smtClean="0"/>
              <a:t>In his illustrious international career, the striker led Ukraine as captain to the quarter-finals in their first ever FIFA World Cup appearance in 2006. He is capable of playing centre-forward or attacking from the left wing and is effective with set-pieces and </a:t>
            </a:r>
            <a:r>
              <a:rPr lang="en-US" b="0" dirty="0" err="1" smtClean="0"/>
              <a:t>penalties.Even</a:t>
            </a:r>
            <a:r>
              <a:rPr lang="en-US" b="0" dirty="0" smtClean="0"/>
              <a:t> though mostly he was a striker, upon his return to Kiev he was used as a left winger.</a:t>
            </a:r>
          </a:p>
        </p:txBody>
      </p:sp>
      <p:pic>
        <p:nvPicPr>
          <p:cNvPr id="4" name="Рисунок 3" descr="13499847332.jpg"/>
          <p:cNvPicPr>
            <a:picLocks noChangeAspect="1"/>
          </p:cNvPicPr>
          <p:nvPr/>
        </p:nvPicPr>
        <p:blipFill>
          <a:blip r:embed="rId2" cstate="print"/>
          <a:stretch>
            <a:fillRect/>
          </a:stretch>
        </p:blipFill>
        <p:spPr>
          <a:xfrm>
            <a:off x="5796136" y="2673170"/>
            <a:ext cx="3347864" cy="4184830"/>
          </a:xfrm>
          <a:prstGeom prst="rect">
            <a:avLst/>
          </a:prstGeom>
        </p:spPr>
      </p:pic>
      <p:pic>
        <p:nvPicPr>
          <p:cNvPr id="5" name="Рисунок 4" descr="Andriy_Shevchenko_goal_celebration_Euro_2012_vs_Sweden.jpg"/>
          <p:cNvPicPr>
            <a:picLocks noChangeAspect="1"/>
          </p:cNvPicPr>
          <p:nvPr/>
        </p:nvPicPr>
        <p:blipFill>
          <a:blip r:embed="rId3" cstate="print"/>
          <a:stretch>
            <a:fillRect/>
          </a:stretch>
        </p:blipFill>
        <p:spPr>
          <a:xfrm>
            <a:off x="0" y="2996952"/>
            <a:ext cx="5796136" cy="386104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83731761.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3610744" cy="850106"/>
          </a:xfrm>
        </p:spPr>
        <p:txBody>
          <a:bodyPr>
            <a:normAutofit fontScale="90000"/>
          </a:bodyPr>
          <a:lstStyle/>
          <a:p>
            <a:r>
              <a:rPr lang="en-US" dirty="0" err="1" smtClean="0"/>
              <a:t>Oleksandr</a:t>
            </a:r>
            <a:r>
              <a:rPr lang="en-US" dirty="0" smtClean="0"/>
              <a:t> </a:t>
            </a:r>
            <a:r>
              <a:rPr lang="en-US" dirty="0" err="1" smtClean="0"/>
              <a:t>Shovkovskiy</a:t>
            </a:r>
            <a:endParaRPr lang="uk-UA" dirty="0"/>
          </a:p>
        </p:txBody>
      </p:sp>
      <p:sp>
        <p:nvSpPr>
          <p:cNvPr id="3" name="Содержимое 2"/>
          <p:cNvSpPr>
            <a:spLocks noGrp="1"/>
          </p:cNvSpPr>
          <p:nvPr>
            <p:ph idx="1"/>
          </p:nvPr>
        </p:nvSpPr>
        <p:spPr>
          <a:xfrm>
            <a:off x="5508104" y="188640"/>
            <a:ext cx="3635896" cy="6669360"/>
          </a:xfrm>
        </p:spPr>
        <p:txBody>
          <a:bodyPr>
            <a:normAutofit/>
          </a:bodyPr>
          <a:lstStyle/>
          <a:p>
            <a:r>
              <a:rPr lang="en-US" dirty="0" err="1" smtClean="0"/>
              <a:t>Oleksandr</a:t>
            </a:r>
            <a:r>
              <a:rPr lang="en-US" dirty="0" smtClean="0"/>
              <a:t> </a:t>
            </a:r>
            <a:r>
              <a:rPr lang="en-US" dirty="0" err="1" smtClean="0"/>
              <a:t>Volodymyrovych</a:t>
            </a:r>
            <a:r>
              <a:rPr lang="en-US" dirty="0" smtClean="0"/>
              <a:t> </a:t>
            </a:r>
            <a:r>
              <a:rPr lang="en-US" dirty="0" err="1" smtClean="0"/>
              <a:t>Shovkovskiy</a:t>
            </a:r>
            <a:r>
              <a:rPr lang="en-US" b="0" dirty="0" smtClean="0"/>
              <a:t> </a:t>
            </a:r>
            <a:r>
              <a:rPr lang="uk-UA" b="0" dirty="0" smtClean="0"/>
              <a:t>(</a:t>
            </a:r>
            <a:r>
              <a:rPr lang="en-US" b="0" dirty="0" smtClean="0"/>
              <a:t>born 2 January 1975) is a Ukrainian footballer who plays as a goalkeeper. He has played for Dynamo Kyiv in the </a:t>
            </a:r>
            <a:r>
              <a:rPr lang="en-US" b="0" dirty="0" err="1" smtClean="0"/>
              <a:t>Vyscha</a:t>
            </a:r>
            <a:r>
              <a:rPr lang="en-US" b="0" dirty="0" smtClean="0"/>
              <a:t> </a:t>
            </a:r>
            <a:r>
              <a:rPr lang="en-US" b="0" dirty="0" err="1" smtClean="0"/>
              <a:t>Liha</a:t>
            </a:r>
            <a:r>
              <a:rPr lang="en-US" b="0" dirty="0" smtClean="0"/>
              <a:t>, the top level of Ukrainian football, since 1993.</a:t>
            </a:r>
            <a:endParaRPr lang="uk-UA" dirty="0"/>
          </a:p>
        </p:txBody>
      </p:sp>
      <p:pic>
        <p:nvPicPr>
          <p:cNvPr id="5" name="Рисунок 4" descr="24_main.jpg"/>
          <p:cNvPicPr>
            <a:picLocks noChangeAspect="1"/>
          </p:cNvPicPr>
          <p:nvPr/>
        </p:nvPicPr>
        <p:blipFill>
          <a:blip r:embed="rId3" cstate="print"/>
          <a:stretch>
            <a:fillRect/>
          </a:stretch>
        </p:blipFill>
        <p:spPr>
          <a:xfrm>
            <a:off x="1" y="4323842"/>
            <a:ext cx="3851920" cy="25341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850106"/>
          </a:xfrm>
        </p:spPr>
        <p:txBody>
          <a:bodyPr>
            <a:normAutofit fontScale="90000"/>
          </a:bodyPr>
          <a:lstStyle/>
          <a:p>
            <a:r>
              <a:rPr lang="en-US" b="0" dirty="0" err="1" smtClean="0"/>
              <a:t>Yevhen</a:t>
            </a:r>
            <a:r>
              <a:rPr lang="en-US" b="0" dirty="0" smtClean="0"/>
              <a:t> </a:t>
            </a:r>
            <a:r>
              <a:rPr lang="en-US" b="0" dirty="0" err="1" smtClean="0"/>
              <a:t>Konoplyanka</a:t>
            </a:r>
            <a:r>
              <a:rPr lang="en-US" b="0" dirty="0" smtClean="0"/>
              <a:t/>
            </a:r>
            <a:br>
              <a:rPr lang="en-US" b="0" dirty="0" smtClean="0"/>
            </a:br>
            <a:endParaRPr lang="uk-UA" dirty="0"/>
          </a:p>
        </p:txBody>
      </p:sp>
      <p:sp>
        <p:nvSpPr>
          <p:cNvPr id="3" name="Содержимое 2"/>
          <p:cNvSpPr>
            <a:spLocks noGrp="1"/>
          </p:cNvSpPr>
          <p:nvPr>
            <p:ph idx="1"/>
          </p:nvPr>
        </p:nvSpPr>
        <p:spPr>
          <a:xfrm>
            <a:off x="-252536" y="764704"/>
            <a:ext cx="6048672" cy="2448272"/>
          </a:xfrm>
        </p:spPr>
        <p:txBody>
          <a:bodyPr>
            <a:normAutofit fontScale="70000" lnSpcReduction="20000"/>
          </a:bodyPr>
          <a:lstStyle/>
          <a:p>
            <a:r>
              <a:rPr lang="en-US" dirty="0" err="1" smtClean="0"/>
              <a:t>Yevhen</a:t>
            </a:r>
            <a:r>
              <a:rPr lang="en-US" dirty="0" smtClean="0"/>
              <a:t> </a:t>
            </a:r>
            <a:r>
              <a:rPr lang="en-US" dirty="0" err="1" smtClean="0"/>
              <a:t>Olehovych</a:t>
            </a:r>
            <a:r>
              <a:rPr lang="en-US" dirty="0" smtClean="0"/>
              <a:t> </a:t>
            </a:r>
            <a:r>
              <a:rPr lang="en-US" dirty="0" err="1" smtClean="0"/>
              <a:t>Konoplyanka</a:t>
            </a:r>
            <a:r>
              <a:rPr lang="en-US" b="0" dirty="0" smtClean="0"/>
              <a:t> born 29 September 1989) is a Ukrainian footballer who plays for FC </a:t>
            </a:r>
            <a:r>
              <a:rPr lang="en-US" b="0" dirty="0" err="1" smtClean="0"/>
              <a:t>Dnipro</a:t>
            </a:r>
            <a:r>
              <a:rPr lang="en-US" b="0" dirty="0" smtClean="0"/>
              <a:t> </a:t>
            </a:r>
            <a:r>
              <a:rPr lang="en-US" b="0" dirty="0" err="1" smtClean="0"/>
              <a:t>Dnipropetrovsk</a:t>
            </a:r>
            <a:r>
              <a:rPr lang="en-US" b="0" dirty="0" smtClean="0"/>
              <a:t> in the Ukrainian Premier League and the Ukraine national team. His main position is left-sided winger.</a:t>
            </a:r>
          </a:p>
          <a:p>
            <a:r>
              <a:rPr lang="en-US" b="0" dirty="0" smtClean="0"/>
              <a:t>A full international since 2010, </a:t>
            </a:r>
            <a:r>
              <a:rPr lang="en-US" b="0" dirty="0" err="1" smtClean="0"/>
              <a:t>Konoplyanka</a:t>
            </a:r>
            <a:r>
              <a:rPr lang="en-US" b="0" dirty="0" smtClean="0"/>
              <a:t> played for Ukraine when they co-hosted Euro 2012.</a:t>
            </a:r>
          </a:p>
          <a:p>
            <a:endParaRPr lang="uk-UA" dirty="0"/>
          </a:p>
        </p:txBody>
      </p:sp>
      <p:pic>
        <p:nvPicPr>
          <p:cNvPr id="5" name="Рисунок 4" descr="hi-res-146564194-yevhen-konoplyanka-of-ukraine-in-action-during-the-uefa_crop_north.jpg"/>
          <p:cNvPicPr>
            <a:picLocks noChangeAspect="1"/>
          </p:cNvPicPr>
          <p:nvPr/>
        </p:nvPicPr>
        <p:blipFill>
          <a:blip r:embed="rId2" cstate="print"/>
          <a:stretch>
            <a:fillRect/>
          </a:stretch>
        </p:blipFill>
        <p:spPr>
          <a:xfrm>
            <a:off x="-1" y="3068960"/>
            <a:ext cx="6084169" cy="3789041"/>
          </a:xfrm>
          <a:prstGeom prst="rect">
            <a:avLst/>
          </a:prstGeom>
        </p:spPr>
      </p:pic>
      <p:pic>
        <p:nvPicPr>
          <p:cNvPr id="7" name="Рисунок 6" descr="184208629.jpg"/>
          <p:cNvPicPr>
            <a:picLocks noChangeAspect="1"/>
          </p:cNvPicPr>
          <p:nvPr/>
        </p:nvPicPr>
        <p:blipFill>
          <a:blip r:embed="rId3" cstate="print"/>
          <a:stretch>
            <a:fillRect/>
          </a:stretch>
        </p:blipFill>
        <p:spPr>
          <a:xfrm>
            <a:off x="5667758" y="1268760"/>
            <a:ext cx="3476242" cy="47251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rticle_img.jpg"/>
          <p:cNvPicPr>
            <a:picLocks noChangeAspect="1"/>
          </p:cNvPicPr>
          <p:nvPr/>
        </p:nvPicPr>
        <p:blipFill>
          <a:blip r:embed="rId2" cstate="print"/>
          <a:stretch>
            <a:fillRect/>
          </a:stretch>
        </p:blipFill>
        <p:spPr>
          <a:xfrm>
            <a:off x="-900608" y="3068960"/>
            <a:ext cx="7366000" cy="4140200"/>
          </a:xfrm>
          <a:prstGeom prst="rect">
            <a:avLst/>
          </a:prstGeom>
        </p:spPr>
      </p:pic>
      <p:pic>
        <p:nvPicPr>
          <p:cNvPr id="6" name="Рисунок 5" descr="Yevhen+Konoplyanka+Ukraine+v+Sweden+Group+0OgAjSEdSoSl.jpg"/>
          <p:cNvPicPr>
            <a:picLocks noChangeAspect="1"/>
          </p:cNvPicPr>
          <p:nvPr/>
        </p:nvPicPr>
        <p:blipFill>
          <a:blip r:embed="rId3" cstate="print"/>
          <a:stretch>
            <a:fillRect/>
          </a:stretch>
        </p:blipFill>
        <p:spPr>
          <a:xfrm>
            <a:off x="4788024" y="0"/>
            <a:ext cx="4355976" cy="7118648"/>
          </a:xfrm>
          <a:prstGeom prst="rect">
            <a:avLst/>
          </a:prstGeom>
        </p:spPr>
      </p:pic>
      <p:sp>
        <p:nvSpPr>
          <p:cNvPr id="2" name="Заголовок 1"/>
          <p:cNvSpPr>
            <a:spLocks noGrp="1"/>
          </p:cNvSpPr>
          <p:nvPr>
            <p:ph type="title"/>
          </p:nvPr>
        </p:nvSpPr>
        <p:spPr>
          <a:xfrm>
            <a:off x="457200" y="274638"/>
            <a:ext cx="4114800" cy="850106"/>
          </a:xfrm>
        </p:spPr>
        <p:txBody>
          <a:bodyPr>
            <a:normAutofit fontScale="90000"/>
          </a:bodyPr>
          <a:lstStyle/>
          <a:p>
            <a:r>
              <a:rPr lang="en-US" b="0" dirty="0" smtClean="0"/>
              <a:t>Style of play</a:t>
            </a:r>
            <a:br>
              <a:rPr lang="en-US" b="0" dirty="0" smtClean="0"/>
            </a:br>
            <a:endParaRPr lang="uk-UA" dirty="0"/>
          </a:p>
        </p:txBody>
      </p:sp>
      <p:sp>
        <p:nvSpPr>
          <p:cNvPr id="3" name="Содержимое 2"/>
          <p:cNvSpPr>
            <a:spLocks noGrp="1"/>
          </p:cNvSpPr>
          <p:nvPr>
            <p:ph idx="1"/>
          </p:nvPr>
        </p:nvSpPr>
        <p:spPr>
          <a:xfrm>
            <a:off x="-396552" y="836712"/>
            <a:ext cx="5688632" cy="2952327"/>
          </a:xfrm>
        </p:spPr>
        <p:txBody>
          <a:bodyPr>
            <a:normAutofit fontScale="77500" lnSpcReduction="20000"/>
          </a:bodyPr>
          <a:lstStyle/>
          <a:p>
            <a:r>
              <a:rPr lang="en-US" b="0" dirty="0" err="1" smtClean="0"/>
              <a:t>Konoplyanka</a:t>
            </a:r>
            <a:r>
              <a:rPr lang="en-US" b="0" dirty="0" smtClean="0"/>
              <a:t> is described as a versatile team player, with good vision, passing, pace, dribbling, and creativity.</a:t>
            </a:r>
          </a:p>
          <a:p>
            <a:r>
              <a:rPr lang="en-US" b="0" dirty="0" smtClean="0"/>
              <a:t>Tactically, he plays a free attacking and occasionally a playmaking role. He is comfortable attacking on either wing or through the centre of the pitch. He began in a deeper role but he has found his best form as left winger in a flexible 4-2-3-1.</a:t>
            </a:r>
          </a:p>
          <a:p>
            <a:endParaRPr lang="uk-U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74638"/>
            <a:ext cx="4402832" cy="850106"/>
          </a:xfrm>
        </p:spPr>
        <p:txBody>
          <a:bodyPr>
            <a:normAutofit fontScale="90000"/>
          </a:bodyPr>
          <a:lstStyle/>
          <a:p>
            <a:r>
              <a:rPr lang="en-US" dirty="0" err="1" smtClean="0"/>
              <a:t>Anatoliy</a:t>
            </a:r>
            <a:r>
              <a:rPr lang="en-US" dirty="0" smtClean="0"/>
              <a:t>  </a:t>
            </a:r>
            <a:r>
              <a:rPr lang="en-US" dirty="0" err="1" smtClean="0"/>
              <a:t>Tymoshchuk</a:t>
            </a:r>
            <a:endParaRPr lang="uk-UA" dirty="0"/>
          </a:p>
        </p:txBody>
      </p:sp>
      <p:sp>
        <p:nvSpPr>
          <p:cNvPr id="3" name="Содержимое 2"/>
          <p:cNvSpPr>
            <a:spLocks noGrp="1"/>
          </p:cNvSpPr>
          <p:nvPr>
            <p:ph idx="1"/>
          </p:nvPr>
        </p:nvSpPr>
        <p:spPr>
          <a:xfrm>
            <a:off x="4860032" y="1628800"/>
            <a:ext cx="3826768" cy="5001419"/>
          </a:xfrm>
        </p:spPr>
        <p:txBody>
          <a:bodyPr>
            <a:normAutofit fontScale="85000" lnSpcReduction="20000"/>
          </a:bodyPr>
          <a:lstStyle/>
          <a:p>
            <a:r>
              <a:rPr lang="en-US" dirty="0" err="1" smtClean="0"/>
              <a:t>Anatoliy</a:t>
            </a:r>
            <a:r>
              <a:rPr lang="en-US" dirty="0" smtClean="0"/>
              <a:t> </a:t>
            </a:r>
            <a:r>
              <a:rPr lang="en-US" dirty="0" err="1" smtClean="0"/>
              <a:t>Oleksandrovych</a:t>
            </a:r>
            <a:r>
              <a:rPr lang="en-US" dirty="0" smtClean="0"/>
              <a:t> </a:t>
            </a:r>
            <a:r>
              <a:rPr lang="en-US" dirty="0" err="1" smtClean="0"/>
              <a:t>Tymoshchuk</a:t>
            </a:r>
            <a:r>
              <a:rPr lang="en-US" b="0" dirty="0" smtClean="0"/>
              <a:t>   is a Ukrainian football midfielder who plays for Russian Premier League club </a:t>
            </a:r>
            <a:r>
              <a:rPr lang="en-US" b="0" u="sng" dirty="0" smtClean="0"/>
              <a:t>FC </a:t>
            </a:r>
            <a:r>
              <a:rPr lang="en-US" b="0" u="sng" dirty="0" err="1" smtClean="0"/>
              <a:t>Zenit</a:t>
            </a:r>
            <a:r>
              <a:rPr lang="en-US" b="0" u="sng" dirty="0" smtClean="0"/>
              <a:t> Saint Petersburg</a:t>
            </a:r>
            <a:r>
              <a:rPr lang="en-US" b="0" dirty="0" smtClean="0"/>
              <a:t> and captains the Ukrainian national team. He is "a deep-lying midfielder who is comfortable on the ball and capable of ferocious long-range shooting."</a:t>
            </a:r>
            <a:endParaRPr lang="uk-UA" dirty="0"/>
          </a:p>
        </p:txBody>
      </p:sp>
      <p:pic>
        <p:nvPicPr>
          <p:cNvPr id="4" name="Рисунок 3" descr="Anatoliy+Tymoshchuk+Ukraine+v+Sweden+Group+7oOLpaPoecBl.jpg"/>
          <p:cNvPicPr>
            <a:picLocks noChangeAspect="1"/>
          </p:cNvPicPr>
          <p:nvPr/>
        </p:nvPicPr>
        <p:blipFill>
          <a:blip r:embed="rId2" cstate="print"/>
          <a:stretch>
            <a:fillRect/>
          </a:stretch>
        </p:blipFill>
        <p:spPr>
          <a:xfrm>
            <a:off x="0" y="0"/>
            <a:ext cx="4560455"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850106"/>
          </a:xfrm>
        </p:spPr>
        <p:txBody>
          <a:bodyPr/>
          <a:lstStyle/>
          <a:p>
            <a:r>
              <a:rPr lang="en-US" dirty="0" err="1" smtClean="0"/>
              <a:t>Andriy</a:t>
            </a:r>
            <a:r>
              <a:rPr lang="en-US" dirty="0" smtClean="0"/>
              <a:t> </a:t>
            </a:r>
            <a:r>
              <a:rPr lang="en-US" dirty="0" err="1" smtClean="0"/>
              <a:t>Yarmolenko</a:t>
            </a:r>
            <a:endParaRPr lang="uk-UA" dirty="0"/>
          </a:p>
        </p:txBody>
      </p:sp>
      <p:sp>
        <p:nvSpPr>
          <p:cNvPr id="3" name="Содержимое 2"/>
          <p:cNvSpPr>
            <a:spLocks noGrp="1"/>
          </p:cNvSpPr>
          <p:nvPr>
            <p:ph idx="1"/>
          </p:nvPr>
        </p:nvSpPr>
        <p:spPr>
          <a:xfrm>
            <a:off x="0" y="908721"/>
            <a:ext cx="9144000" cy="2880319"/>
          </a:xfrm>
        </p:spPr>
        <p:txBody>
          <a:bodyPr>
            <a:normAutofit fontScale="92500" lnSpcReduction="20000"/>
          </a:bodyPr>
          <a:lstStyle/>
          <a:p>
            <a:r>
              <a:rPr lang="en-US" dirty="0" err="1" smtClean="0"/>
              <a:t>Andriy</a:t>
            </a:r>
            <a:r>
              <a:rPr lang="en-US" dirty="0" smtClean="0"/>
              <a:t> </a:t>
            </a:r>
            <a:r>
              <a:rPr lang="en-US" dirty="0" err="1" smtClean="0"/>
              <a:t>Mykolaiovich</a:t>
            </a:r>
            <a:r>
              <a:rPr lang="en-US" dirty="0" smtClean="0"/>
              <a:t> </a:t>
            </a:r>
            <a:r>
              <a:rPr lang="en-US" dirty="0" err="1" smtClean="0"/>
              <a:t>Yarmolenko</a:t>
            </a:r>
            <a:r>
              <a:rPr lang="en-US" b="0" dirty="0" smtClean="0"/>
              <a:t> is a Ukrainian football winger or forward for Dynamo Kyiv in the Ukrainian Premier League and the Ukraine national football team. He is left-footed.</a:t>
            </a:r>
          </a:p>
          <a:p>
            <a:r>
              <a:rPr lang="en-US" b="0" dirty="0" smtClean="0"/>
              <a:t>In 2013 </a:t>
            </a:r>
            <a:r>
              <a:rPr lang="en-US" b="0" dirty="0" err="1" smtClean="0"/>
              <a:t>Andriy</a:t>
            </a:r>
            <a:r>
              <a:rPr lang="en-US" b="0" dirty="0" smtClean="0"/>
              <a:t> </a:t>
            </a:r>
            <a:r>
              <a:rPr lang="en-US" b="0" dirty="0" err="1" smtClean="0"/>
              <a:t>Yarmolenko</a:t>
            </a:r>
            <a:r>
              <a:rPr lang="en-US" b="0" dirty="0" smtClean="0"/>
              <a:t> became the highest scoring foreign born player for the Ukraine national football team surpassing </a:t>
            </a:r>
            <a:r>
              <a:rPr lang="en-US" b="0" dirty="0" err="1" smtClean="0"/>
              <a:t>Tymerlan</a:t>
            </a:r>
            <a:r>
              <a:rPr lang="en-US" b="0" dirty="0" smtClean="0"/>
              <a:t> </a:t>
            </a:r>
            <a:r>
              <a:rPr lang="en-US" b="0" dirty="0" err="1" smtClean="0"/>
              <a:t>Huseynov</a:t>
            </a:r>
            <a:r>
              <a:rPr lang="en-US" b="0" dirty="0" smtClean="0"/>
              <a:t>, a native of Dagestan, (Russian Federation).</a:t>
            </a:r>
          </a:p>
          <a:p>
            <a:endParaRPr lang="en-US" b="0" dirty="0" smtClean="0"/>
          </a:p>
          <a:p>
            <a:endParaRPr lang="uk-UA" dirty="0"/>
          </a:p>
        </p:txBody>
      </p:sp>
      <p:pic>
        <p:nvPicPr>
          <p:cNvPr id="4" name="Рисунок 3" descr="1364574929_570dea8sss406725e0121b7e5.jpg"/>
          <p:cNvPicPr>
            <a:picLocks noChangeAspect="1"/>
          </p:cNvPicPr>
          <p:nvPr/>
        </p:nvPicPr>
        <p:blipFill>
          <a:blip r:embed="rId2" cstate="print"/>
          <a:stretch>
            <a:fillRect/>
          </a:stretch>
        </p:blipFill>
        <p:spPr>
          <a:xfrm>
            <a:off x="5436096" y="3356992"/>
            <a:ext cx="2627784" cy="3346045"/>
          </a:xfrm>
          <a:prstGeom prst="rect">
            <a:avLst/>
          </a:prstGeom>
        </p:spPr>
      </p:pic>
      <p:pic>
        <p:nvPicPr>
          <p:cNvPr id="5" name="Рисунок 4" descr="1381874288_andrey-yarmolenko.jpg"/>
          <p:cNvPicPr>
            <a:picLocks noChangeAspect="1"/>
          </p:cNvPicPr>
          <p:nvPr/>
        </p:nvPicPr>
        <p:blipFill>
          <a:blip r:embed="rId3" cstate="print"/>
          <a:stretch>
            <a:fillRect/>
          </a:stretch>
        </p:blipFill>
        <p:spPr>
          <a:xfrm>
            <a:off x="251520" y="3620402"/>
            <a:ext cx="4608512" cy="30690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69360"/>
          </a:xfrm>
        </p:spPr>
        <p:txBody>
          <a:bodyPr>
            <a:normAutofit/>
          </a:bodyPr>
          <a:lstStyle/>
          <a:p>
            <a:r>
              <a:rPr lang="en-US" b="0" dirty="0" smtClean="0"/>
              <a:t>The goalkeepers are the only players allowed to touch the ball with their hands or arms while it is in play and then only in their penalty area. Outfield players mostly use their feet to strike or pass the ball, but may use their head or torso to strike the ball instead. The team that scores the most goals by the end of the match wins. If the score is tied at the end of the game, either a draw is declared or the game goes into extra time and/or a penalty shootout depending on the format of the competition. The Laws of the Game were originally Association football is governed internationally by the International Federation of Association Football  which </a:t>
            </a:r>
            <a:r>
              <a:rPr lang="en-US" b="0" dirty="0" err="1" smtClean="0"/>
              <a:t>organises</a:t>
            </a:r>
            <a:r>
              <a:rPr lang="en-US" b="0" dirty="0" smtClean="0"/>
              <a:t> a World Cup every four years.</a:t>
            </a:r>
          </a:p>
          <a:p>
            <a:endParaRPr lang="uk-UA" dirty="0"/>
          </a:p>
        </p:txBody>
      </p:sp>
      <p:pic>
        <p:nvPicPr>
          <p:cNvPr id="2051" name="Picture 3" descr="C:\Users\Home\AppData\Local\Microsoft\Windows\Temporary Internet Files\Content.IE5\N361VVLQ\MP900404938[1].jpg"/>
          <p:cNvPicPr>
            <a:picLocks noChangeAspect="1" noChangeArrowheads="1"/>
          </p:cNvPicPr>
          <p:nvPr/>
        </p:nvPicPr>
        <p:blipFill>
          <a:blip r:embed="rId2" cstate="print"/>
          <a:srcRect/>
          <a:stretch>
            <a:fillRect/>
          </a:stretch>
        </p:blipFill>
        <p:spPr bwMode="auto">
          <a:xfrm>
            <a:off x="6983760" y="5314971"/>
            <a:ext cx="2160240" cy="15430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84976" cy="6408712"/>
          </a:xfrm>
        </p:spPr>
        <p:txBody>
          <a:bodyPr>
            <a:normAutofit/>
          </a:bodyPr>
          <a:lstStyle/>
          <a:p>
            <a:r>
              <a:rPr lang="en-US" b="0" dirty="0" smtClean="0"/>
              <a:t>Each team consists of a maximum of eleven players one of whom must be the goalkeeper. Competition rules may state a minimum number of players-7 Goalkeepers are the only players allowed to play the ball with their hands or arms, provided they do so within the penalty area in front of their own goal. Though there are a variety of positions in which the outfield (non-goalkeeper) players are strategically placed by a coach, these positions are not defined or required by the Laws.</a:t>
            </a:r>
            <a:endParaRPr lang="uk-UA" dirty="0"/>
          </a:p>
        </p:txBody>
      </p:sp>
      <p:pic>
        <p:nvPicPr>
          <p:cNvPr id="4" name="Picture 4" descr="C:\Users\Home\AppData\Local\Microsoft\Windows\Temporary Internet Files\Content.IE5\N361VVLQ\MP900424346[1].jpg"/>
          <p:cNvPicPr>
            <a:picLocks noChangeAspect="1" noChangeArrowheads="1"/>
          </p:cNvPicPr>
          <p:nvPr/>
        </p:nvPicPr>
        <p:blipFill>
          <a:blip r:embed="rId2" cstate="print"/>
          <a:srcRect/>
          <a:stretch>
            <a:fillRect/>
          </a:stretch>
        </p:blipFill>
        <p:spPr bwMode="auto">
          <a:xfrm>
            <a:off x="467544" y="4363317"/>
            <a:ext cx="3528392" cy="2494683"/>
          </a:xfrm>
          <a:prstGeom prst="rect">
            <a:avLst/>
          </a:prstGeom>
          <a:ln>
            <a:noFill/>
          </a:ln>
          <a:effectLst>
            <a:outerShdw blurRad="292100" dist="139700" dir="2700000" algn="tl" rotWithShape="0">
              <a:srgbClr val="333333">
                <a:alpha val="65000"/>
              </a:srgbClr>
            </a:outerShdw>
          </a:effectLst>
        </p:spPr>
      </p:pic>
      <p:pic>
        <p:nvPicPr>
          <p:cNvPr id="3074" name="Picture 2" descr="C:\Users\Home\AppData\Local\Microsoft\Windows\Temporary Internet Files\Content.IE5\Y8DZYVLB\MP900424308[1].jpg"/>
          <p:cNvPicPr>
            <a:picLocks noChangeAspect="1" noChangeArrowheads="1"/>
          </p:cNvPicPr>
          <p:nvPr/>
        </p:nvPicPr>
        <p:blipFill>
          <a:blip r:embed="rId3" cstate="print"/>
          <a:srcRect/>
          <a:stretch>
            <a:fillRect/>
          </a:stretch>
        </p:blipFill>
        <p:spPr bwMode="auto">
          <a:xfrm>
            <a:off x="4139952" y="4003137"/>
            <a:ext cx="4283968" cy="28548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Famous footballer</a:t>
            </a:r>
            <a:endParaRPr lang="uk-UA" dirty="0"/>
          </a:p>
        </p:txBody>
      </p:sp>
      <p:pic>
        <p:nvPicPr>
          <p:cNvPr id="4" name="Содержимое 3" descr="Xavi+Hernandez+Barcelona+v+Panathinaikos+FC+NVgWYNeRcPql.jpg"/>
          <p:cNvPicPr>
            <a:picLocks noGrp="1" noChangeAspect="1"/>
          </p:cNvPicPr>
          <p:nvPr>
            <p:ph idx="1"/>
          </p:nvPr>
        </p:nvPicPr>
        <p:blipFill>
          <a:blip r:embed="rId2" cstate="print"/>
          <a:stretch>
            <a:fillRect/>
          </a:stretch>
        </p:blipFill>
        <p:spPr>
          <a:xfrm>
            <a:off x="539552" y="1196752"/>
            <a:ext cx="8162090" cy="566124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eckham_2513349b.jpg"/>
          <p:cNvPicPr>
            <a:picLocks noChangeAspect="1"/>
          </p:cNvPicPr>
          <p:nvPr/>
        </p:nvPicPr>
        <p:blipFill>
          <a:blip r:embed="rId2" cstate="print"/>
          <a:stretch>
            <a:fillRect/>
          </a:stretch>
        </p:blipFill>
        <p:spPr>
          <a:xfrm>
            <a:off x="0" y="-1"/>
            <a:ext cx="9144000" cy="6858001"/>
          </a:xfrm>
          <a:prstGeom prst="rect">
            <a:avLst/>
          </a:prstGeom>
        </p:spPr>
      </p:pic>
      <p:sp>
        <p:nvSpPr>
          <p:cNvPr id="2" name="Заголовок 1"/>
          <p:cNvSpPr>
            <a:spLocks noGrp="1"/>
          </p:cNvSpPr>
          <p:nvPr>
            <p:ph type="title"/>
          </p:nvPr>
        </p:nvSpPr>
        <p:spPr>
          <a:xfrm>
            <a:off x="6300192" y="274638"/>
            <a:ext cx="2592288" cy="1498178"/>
          </a:xfrm>
        </p:spPr>
        <p:txBody>
          <a:bodyPr>
            <a:normAutofit fontScale="90000"/>
          </a:bodyPr>
          <a:lstStyle/>
          <a:p>
            <a:r>
              <a:rPr lang="en-US" b="0" dirty="0" smtClean="0"/>
              <a:t>David Beckham</a:t>
            </a:r>
            <a:br>
              <a:rPr lang="en-US" b="0" dirty="0" smtClean="0"/>
            </a:br>
            <a:endParaRPr lang="uk-UA" dirty="0"/>
          </a:p>
        </p:txBody>
      </p:sp>
      <p:sp>
        <p:nvSpPr>
          <p:cNvPr id="3" name="Содержимое 2"/>
          <p:cNvSpPr>
            <a:spLocks noGrp="1"/>
          </p:cNvSpPr>
          <p:nvPr>
            <p:ph idx="1"/>
          </p:nvPr>
        </p:nvSpPr>
        <p:spPr>
          <a:xfrm>
            <a:off x="0" y="188640"/>
            <a:ext cx="4716016" cy="6408712"/>
          </a:xfrm>
        </p:spPr>
        <p:txBody>
          <a:bodyPr>
            <a:normAutofit/>
          </a:bodyPr>
          <a:lstStyle/>
          <a:p>
            <a:r>
              <a:rPr lang="en-US" dirty="0" smtClean="0"/>
              <a:t>David Robert Joseph Beckham</a:t>
            </a:r>
            <a:r>
              <a:rPr lang="en-US" b="0" dirty="0" smtClean="0"/>
              <a:t>  is an English former footballer. He has played for Manchester United, Preston North End, Real Madrid, Milan, Los Angeles Galaxy, Paris Saint-</a:t>
            </a:r>
            <a:r>
              <a:rPr lang="en-US" b="0" dirty="0" err="1" smtClean="0"/>
              <a:t>Germain</a:t>
            </a:r>
            <a:r>
              <a:rPr lang="en-US" b="0" dirty="0" smtClean="0"/>
              <a:t>, and the England national team for which he holds the appearance record for an outfield player.</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rticle-0-15A51981000005DC-751_634x799.jpg"/>
          <p:cNvPicPr>
            <a:picLocks noChangeAspect="1"/>
          </p:cNvPicPr>
          <p:nvPr/>
        </p:nvPicPr>
        <p:blipFill>
          <a:blip r:embed="rId2" cstate="print"/>
          <a:srcRect b="4858"/>
          <a:stretch>
            <a:fillRect/>
          </a:stretch>
        </p:blipFill>
        <p:spPr>
          <a:xfrm>
            <a:off x="3424350" y="1"/>
            <a:ext cx="5719651" cy="6858000"/>
          </a:xfrm>
          <a:prstGeom prst="rect">
            <a:avLst/>
          </a:prstGeom>
        </p:spPr>
      </p:pic>
      <p:sp>
        <p:nvSpPr>
          <p:cNvPr id="3" name="Содержимое 2"/>
          <p:cNvSpPr>
            <a:spLocks noGrp="1"/>
          </p:cNvSpPr>
          <p:nvPr>
            <p:ph idx="1"/>
          </p:nvPr>
        </p:nvSpPr>
        <p:spPr>
          <a:xfrm>
            <a:off x="0" y="0"/>
            <a:ext cx="4427984" cy="6858000"/>
          </a:xfrm>
        </p:spPr>
        <p:txBody>
          <a:bodyPr/>
          <a:lstStyle/>
          <a:p>
            <a:r>
              <a:rPr lang="en-US" b="0" dirty="0" smtClean="0"/>
              <a:t> He was the first English player to win league titles in four countries (which were England, Spain, the United States and France). </a:t>
            </a:r>
            <a:endParaRPr lang="uk-UA" dirty="0"/>
          </a:p>
        </p:txBody>
      </p:sp>
      <p:pic>
        <p:nvPicPr>
          <p:cNvPr id="6" name="Рисунок 5" descr="завантаження.jpg"/>
          <p:cNvPicPr>
            <a:picLocks noChangeAspect="1"/>
          </p:cNvPicPr>
          <p:nvPr/>
        </p:nvPicPr>
        <p:blipFill>
          <a:blip r:embed="rId3" cstate="print"/>
          <a:stretch>
            <a:fillRect/>
          </a:stretch>
        </p:blipFill>
        <p:spPr>
          <a:xfrm>
            <a:off x="395536" y="2708920"/>
            <a:ext cx="2910548" cy="4149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4427984" cy="6336704"/>
          </a:xfrm>
        </p:spPr>
        <p:txBody>
          <a:bodyPr/>
          <a:lstStyle/>
          <a:p>
            <a:r>
              <a:rPr lang="en-US" b="0" dirty="0" smtClean="0"/>
              <a:t>He announced his intention to retire at the end of the 2012–13 </a:t>
            </a:r>
            <a:r>
              <a:rPr lang="en-US" b="0" dirty="0" err="1" smtClean="0"/>
              <a:t>Ligue</a:t>
            </a:r>
            <a:r>
              <a:rPr lang="en-US" b="0" dirty="0" smtClean="0"/>
              <a:t> 1 season on 16 May 2013 and, on 18 May 2013, played his final game of his storied 20-year career.</a:t>
            </a:r>
            <a:endParaRPr lang="uk-UA" dirty="0" smtClean="0"/>
          </a:p>
          <a:p>
            <a:endParaRPr lang="uk-UA" dirty="0"/>
          </a:p>
        </p:txBody>
      </p:sp>
      <p:pic>
        <p:nvPicPr>
          <p:cNvPr id="4" name="Рисунок 3" descr="wallpaper-David-Beckham-2013.jpg"/>
          <p:cNvPicPr>
            <a:picLocks noChangeAspect="1"/>
          </p:cNvPicPr>
          <p:nvPr/>
        </p:nvPicPr>
        <p:blipFill>
          <a:blip r:embed="rId2" cstate="print"/>
          <a:srcRect l="2406" t="1933" r="1363" b="9136"/>
          <a:stretch>
            <a:fillRect/>
          </a:stretch>
        </p:blipFill>
        <p:spPr>
          <a:xfrm>
            <a:off x="4572000" y="188640"/>
            <a:ext cx="4421899" cy="5229200"/>
          </a:xfrm>
          <a:prstGeom prst="rect">
            <a:avLst/>
          </a:prstGeom>
        </p:spPr>
      </p:pic>
      <p:pic>
        <p:nvPicPr>
          <p:cNvPr id="6" name="Рисунок 5" descr="posledniy-futbolnyy-match-devid-bekhema-_.jpg"/>
          <p:cNvPicPr>
            <a:picLocks noChangeAspect="1"/>
          </p:cNvPicPr>
          <p:nvPr/>
        </p:nvPicPr>
        <p:blipFill>
          <a:blip r:embed="rId3" cstate="print"/>
          <a:stretch>
            <a:fillRect/>
          </a:stretch>
        </p:blipFill>
        <p:spPr>
          <a:xfrm>
            <a:off x="0" y="3713989"/>
            <a:ext cx="4932040" cy="314401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76672"/>
            <a:ext cx="8229600" cy="850106"/>
          </a:xfrm>
        </p:spPr>
        <p:txBody>
          <a:bodyPr>
            <a:normAutofit fontScale="90000"/>
          </a:bodyPr>
          <a:lstStyle/>
          <a:p>
            <a:r>
              <a:rPr lang="en-US" b="0" dirty="0" smtClean="0"/>
              <a:t>Lionel </a:t>
            </a:r>
            <a:r>
              <a:rPr lang="en-US" b="0" dirty="0" err="1" smtClean="0"/>
              <a:t>Messi</a:t>
            </a:r>
            <a:r>
              <a:rPr lang="en-US" b="0" dirty="0" smtClean="0"/>
              <a:t/>
            </a:r>
            <a:br>
              <a:rPr lang="en-US" b="0" dirty="0" smtClean="0"/>
            </a:br>
            <a:endParaRPr lang="uk-UA" dirty="0"/>
          </a:p>
        </p:txBody>
      </p:sp>
      <p:sp>
        <p:nvSpPr>
          <p:cNvPr id="3" name="Содержимое 2"/>
          <p:cNvSpPr>
            <a:spLocks noGrp="1"/>
          </p:cNvSpPr>
          <p:nvPr>
            <p:ph idx="1"/>
          </p:nvPr>
        </p:nvSpPr>
        <p:spPr>
          <a:xfrm>
            <a:off x="251520" y="260648"/>
            <a:ext cx="4104456" cy="4032449"/>
          </a:xfrm>
        </p:spPr>
        <p:txBody>
          <a:bodyPr>
            <a:normAutofit fontScale="92500" lnSpcReduction="10000"/>
          </a:bodyPr>
          <a:lstStyle/>
          <a:p>
            <a:r>
              <a:rPr lang="en-US" dirty="0" smtClean="0"/>
              <a:t>Lionel Andrés </a:t>
            </a:r>
            <a:r>
              <a:rPr lang="en-US" dirty="0" err="1" smtClean="0"/>
              <a:t>Messi</a:t>
            </a:r>
            <a:r>
              <a:rPr lang="en-US" b="0" dirty="0" smtClean="0"/>
              <a:t> is an Argentine footballer who plays as a forward for Spanish club FC Barcelona and the </a:t>
            </a:r>
            <a:r>
              <a:rPr lang="en-US" b="0" u="sng" dirty="0" smtClean="0"/>
              <a:t>Argentina national team</a:t>
            </a:r>
            <a:r>
              <a:rPr lang="en-US" b="0" dirty="0" smtClean="0"/>
              <a:t>. He serves as the captain of his country's national football team.</a:t>
            </a:r>
          </a:p>
          <a:p>
            <a:endParaRPr lang="uk-UA" dirty="0"/>
          </a:p>
        </p:txBody>
      </p:sp>
      <p:pic>
        <p:nvPicPr>
          <p:cNvPr id="5" name="Рисунок 4" descr="Lionel-Messi-Casual-Short-Hairstyle.jpg"/>
          <p:cNvPicPr>
            <a:picLocks noChangeAspect="1"/>
          </p:cNvPicPr>
          <p:nvPr/>
        </p:nvPicPr>
        <p:blipFill>
          <a:blip r:embed="rId2" cstate="print"/>
          <a:stretch>
            <a:fillRect/>
          </a:stretch>
        </p:blipFill>
        <p:spPr>
          <a:xfrm>
            <a:off x="4297359" y="1484784"/>
            <a:ext cx="4846641" cy="5373216"/>
          </a:xfrm>
          <a:prstGeom prst="rect">
            <a:avLst/>
          </a:prstGeom>
        </p:spPr>
      </p:pic>
      <p:pic>
        <p:nvPicPr>
          <p:cNvPr id="6" name="Рисунок 5" descr="Barcelonas-Lionel-Messi-c-008.jpg"/>
          <p:cNvPicPr>
            <a:picLocks noChangeAspect="1"/>
          </p:cNvPicPr>
          <p:nvPr/>
        </p:nvPicPr>
        <p:blipFill>
          <a:blip r:embed="rId3" cstate="print"/>
          <a:stretch>
            <a:fillRect/>
          </a:stretch>
        </p:blipFill>
        <p:spPr>
          <a:xfrm>
            <a:off x="-1" y="3933056"/>
            <a:ext cx="4874907" cy="29249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102562594_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4E6CF7-D23B-4EC2-B09F-17B104655D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TP102562594_template</Template>
  <TotalTime>496</TotalTime>
  <Words>211</Words>
  <Application>Microsoft Office PowerPoint</Application>
  <PresentationFormat>Экран (4:3)</PresentationFormat>
  <Paragraphs>41</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TP102562594_template</vt:lpstr>
      <vt:lpstr>Football </vt:lpstr>
      <vt:lpstr>Слайд 2</vt:lpstr>
      <vt:lpstr>Слайд 3</vt:lpstr>
      <vt:lpstr>Слайд 4</vt:lpstr>
      <vt:lpstr>Famous footballer</vt:lpstr>
      <vt:lpstr>David Beckham </vt:lpstr>
      <vt:lpstr>Слайд 7</vt:lpstr>
      <vt:lpstr>Слайд 8</vt:lpstr>
      <vt:lpstr>Lionel Messi </vt:lpstr>
      <vt:lpstr>Слайд 10</vt:lpstr>
      <vt:lpstr>Cristiano Ronaldo</vt:lpstr>
      <vt:lpstr>Слайд 12</vt:lpstr>
      <vt:lpstr>Gerard Piqué </vt:lpstr>
      <vt:lpstr>Слайд 14</vt:lpstr>
      <vt:lpstr>Слайд 15</vt:lpstr>
      <vt:lpstr>Xabi Alonso </vt:lpstr>
      <vt:lpstr>Слайд 17</vt:lpstr>
      <vt:lpstr>Top 5 of  Ukrain’s footballers</vt:lpstr>
      <vt:lpstr>Andriy Shevchenko</vt:lpstr>
      <vt:lpstr>Слайд 20</vt:lpstr>
      <vt:lpstr>Слайд 21</vt:lpstr>
      <vt:lpstr>Oleksandr Shovkovskiy</vt:lpstr>
      <vt:lpstr>Yevhen Konoplyanka </vt:lpstr>
      <vt:lpstr>Style of play </vt:lpstr>
      <vt:lpstr>Anatoliy  Tymoshchuk</vt:lpstr>
      <vt:lpstr>Andriy Yarmolenko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dc:creator>Home</dc:creator>
  <cp:lastModifiedBy>Home</cp:lastModifiedBy>
  <cp:revision>27</cp:revision>
  <dcterms:created xsi:type="dcterms:W3CDTF">2014-04-23T12:48:09Z</dcterms:created>
  <dcterms:modified xsi:type="dcterms:W3CDTF">2014-04-24T12:00:21Z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TC025625959991</vt:lpwstr>
  </property>
</Properties>
</file>