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BAF7DC-C2C3-4BDF-9CBB-C59C1B44ACED}" type="datetimeFigureOut">
              <a:rPr lang="uk-UA" smtClean="0"/>
              <a:t>29.09.2013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F180964-BB5F-4B6E-817D-F2FFD61BAFBF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96%D0%B1_(%D0%BF%D0%BB%D1%96%D0%B4)" TargetMode="External"/><Relationship Id="rId7" Type="http://schemas.openxmlformats.org/officeDocument/2006/relationships/hyperlink" Target="http://uk.wikipedia.org/wiki/%D0%A1%D1%82%D0%B0%D1%82%D0%B8%D1%81%D1%82%D0%B8%D0%BA%D0%B0" TargetMode="External"/><Relationship Id="rId2" Type="http://schemas.openxmlformats.org/officeDocument/2006/relationships/hyperlink" Target="http://uk.wikipedia.org/wiki/%D0%A1%D1%96%D0%BC%27%D1%8F%D0%B4%D0%BE%D0%BB%D1%8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7%D0%B0%D0%BA%D0%BE%D0%BD%D0%B8_%D0%9C%D0%B5%D0%BD%D0%B4%D0%B5%D0%BB%D1%8F#cite_note-Tamarin.E2.80.942001.E2.80.94.E2.80.9418-10" TargetMode="External"/><Relationship Id="rId5" Type="http://schemas.openxmlformats.org/officeDocument/2006/relationships/hyperlink" Target="http://uk.wikipedia.org/wiki/%D0%A7%D0%B8%D1%81%D1%82%D0%B0_%D0%BB%D1%96%D0%BD%D1%96%D1%8F" TargetMode="External"/><Relationship Id="rId4" Type="http://schemas.openxmlformats.org/officeDocument/2006/relationships/hyperlink" Target="http://uk.wikipedia.org/wiki/%D0%97%D0%B0%D0%BA%D0%BE%D0%BD%D0%B8_%D0%9C%D0%B5%D0%BD%D0%B4%D0%B5%D0%BB%D1%8F#cite_note-Tamarin.E2.80.942001.E2.80.94.E2.80.9419-9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5%D0%BD%D0%BE%D1%82%D0%B8%D0%BF" TargetMode="External"/><Relationship Id="rId2" Type="http://schemas.openxmlformats.org/officeDocument/2006/relationships/hyperlink" Target="http://uk.wikipedia.org/wiki/%D0%9C%D0%BE%D0%BD%D0%BE%D0%B3%D1%96%D0%B1%D1%80%D0%B8%D0%B4%D0%BD%D0%B5_%D1%81%D1%85%D1%80%D0%B5%D1%89%D1%83%D0%B2%D0%B0%D0%BD%D0%BD%D1%8F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uk.wikipedia.org/wiki/%D0%A0%D0%B5%D1%86%D0%B5%D1%81%D0%B8%D0%B2%D0%BD%D0%B0_%D0%BE%D0%B7%D0%BD%D0%B0%D0%BA%D0%B0" TargetMode="External"/><Relationship Id="rId4" Type="http://schemas.openxmlformats.org/officeDocument/2006/relationships/hyperlink" Target="http://uk.wikipedia.org/wiki/%D0%94%D0%BE%D0%BC%D1%96%D0%BD%D0%B0%D0%BD%D1%82%D0%BD%D1%96%D1%81%D1%82%D1%8C_(%D0%B3%D0%B5%D0%BD%D0%B5%D1%82%D0%B8%D0%BA%D0%B0)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1%96%D0%BF%D0%BE%D1%82%D0%B5%D0%B7%D0%B0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5%D0%BD" TargetMode="External"/><Relationship Id="rId2" Type="http://schemas.openxmlformats.org/officeDocument/2006/relationships/hyperlink" Target="http://uk.wikipedia.org/w/index.php?title=%D0%9A%D0%BB%D0%B0%D1%81%D0%B8%D1%87%D0%BD%D0%B0_%D0%B3%D0%B5%D0%BD%D0%B5%D1%82%D0%B8%D0%BA%D0%B0&amp;action=edit&amp;redlink=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3%D0%B5%D1%82%D0%B5%D1%80%D0%BE%D0%B7%D0%B8%D0%B3%D0%BE%D1%82%D0%B0" TargetMode="External"/><Relationship Id="rId5" Type="http://schemas.openxmlformats.org/officeDocument/2006/relationships/hyperlink" Target="http://uk.wikipedia.org/wiki/%D0%93%D0%BE%D0%BC%D0%BE%D0%B7%D0%B8%D0%B3%D0%BE%D1%82%D0%B0" TargetMode="External"/><Relationship Id="rId4" Type="http://schemas.openxmlformats.org/officeDocument/2006/relationships/hyperlink" Target="http://uk.wikipedia.org/wiki/%D0%90%D0%BB%D0%B5%D0%BB%D1%8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7%D0%B0%D0%BF%D0%BB%D1%96%D0%B4%D0%BD%D0%B5%D0%BD%D0%BD%D1%8F" TargetMode="External"/><Relationship Id="rId2" Type="http://schemas.openxmlformats.org/officeDocument/2006/relationships/hyperlink" Target="http://uk.wikipedia.org/wiki/%D0%93%D0%B0%D0%BC%D0%B5%D1%82%D0%B0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96%D0%BE%D0%BB%D0%BE%D0%B3" TargetMode="External"/><Relationship Id="rId13" Type="http://schemas.openxmlformats.org/officeDocument/2006/relationships/hyperlink" Target="http://uk.wikipedia.org/wiki/20_%D1%81%D1%82%D0%BE%D1%80%D1%96%D1%87%D1%87%D1%8F" TargetMode="External"/><Relationship Id="rId3" Type="http://schemas.openxmlformats.org/officeDocument/2006/relationships/hyperlink" Target="http://uk.wikipedia.org/wiki/20_%D0%BB%D0%B8%D0%BF%D0%BD%D1%8F" TargetMode="External"/><Relationship Id="rId7" Type="http://schemas.openxmlformats.org/officeDocument/2006/relationships/hyperlink" Target="http://uk.wikipedia.org/wiki/%D0%9C%D0%BE%D1%80%D0%B0%D0%B2%D1%96%D1%8F" TargetMode="External"/><Relationship Id="rId12" Type="http://schemas.openxmlformats.org/officeDocument/2006/relationships/hyperlink" Target="http://uk.wikipedia.org/wiki/%D0%97%D0%B0%D0%BA%D0%BE%D0%BD%D0%B8_%D0%9C%D0%B5%D0%BD%D0%B4%D0%B5%D0%BB%D1%8F" TargetMode="External"/><Relationship Id="rId2" Type="http://schemas.openxmlformats.org/officeDocument/2006/relationships/hyperlink" Target="http://uk.wikipedia.org/wiki/%D0%9D%D1%96%D0%BC%D0%B5%D1%86%D1%8C%D0%BA%D0%B0_%D0%BC%D0%BE%D0%B2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884" TargetMode="External"/><Relationship Id="rId11" Type="http://schemas.openxmlformats.org/officeDocument/2006/relationships/hyperlink" Target="http://uk.wikipedia.org/wiki/%D0%A1%D0%BF%D0%B0%D0%B4%D0%BA%D0%BE%D0%B2%D1%96%D1%81%D1%82%D1%8C" TargetMode="External"/><Relationship Id="rId5" Type="http://schemas.openxmlformats.org/officeDocument/2006/relationships/hyperlink" Target="http://uk.wikipedia.org/wiki/6_%D1%81%D1%96%D1%87%D0%BD%D1%8F" TargetMode="External"/><Relationship Id="rId10" Type="http://schemas.openxmlformats.org/officeDocument/2006/relationships/hyperlink" Target="http://uk.wikipedia.org/wiki/%D0%93%D0%B5%D0%BD%D0%B5%D1%82%D0%B8%D0%BA%D0%B0" TargetMode="External"/><Relationship Id="rId4" Type="http://schemas.openxmlformats.org/officeDocument/2006/relationships/hyperlink" Target="http://uk.wikipedia.org/wiki/1822" TargetMode="External"/><Relationship Id="rId9" Type="http://schemas.openxmlformats.org/officeDocument/2006/relationships/hyperlink" Target="http://uk.wikipedia.org/wiki/%D0%91%D0%BE%D1%82%D0%B0%D0%BD%D1%96%D0%BA" TargetMode="External"/><Relationship Id="rId1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43" TargetMode="External"/><Relationship Id="rId13" Type="http://schemas.openxmlformats.org/officeDocument/2006/relationships/hyperlink" Target="http://uk.wikipedia.org/wiki/%D0%93%D0%B5%D0%BE%D0%BB%D0%BE%D0%B3%D1%96%D1%8F" TargetMode="External"/><Relationship Id="rId18" Type="http://schemas.openxmlformats.org/officeDocument/2006/relationships/hyperlink" Target="http://uk.wikipedia.org/wiki/%D0%9D%D0%B0%D0%B1%D1%80%D1%8F%D0%BA" TargetMode="External"/><Relationship Id="rId3" Type="http://schemas.openxmlformats.org/officeDocument/2006/relationships/hyperlink" Target="http://uk.wikipedia.org/wiki/1822" TargetMode="External"/><Relationship Id="rId7" Type="http://schemas.openxmlformats.org/officeDocument/2006/relationships/hyperlink" Target="http://uk.wikipedia.org/wiki/%D0%91%D1%80%D0%BD%D0%BE" TargetMode="External"/><Relationship Id="rId12" Type="http://schemas.openxmlformats.org/officeDocument/2006/relationships/hyperlink" Target="http://uk.wikipedia.org/wiki/%D0%91%D1%96%D0%BE%D0%BB%D0%BE%D0%B3%D1%96%D1%8F" TargetMode="External"/><Relationship Id="rId17" Type="http://schemas.openxmlformats.org/officeDocument/2006/relationships/hyperlink" Target="http://uk.wikipedia.org/wiki/%D0%90%D0%B1%D0%B0%D1%82" TargetMode="External"/><Relationship Id="rId2" Type="http://schemas.openxmlformats.org/officeDocument/2006/relationships/hyperlink" Target="http://uk.wikipedia.org/wiki/20_%D0%BB%D0%B8%D0%BF%D0%BD%D1%8F" TargetMode="External"/><Relationship Id="rId16" Type="http://schemas.openxmlformats.org/officeDocument/2006/relationships/hyperlink" Target="http://uk.wikipedia.org/wiki/%D0%92%D1%96%D0%B4%D0%B5%D0%BD%D1%81%D1%8C%D0%BA%D0%B8%D0%B9_%D1%83%D0%BD%D1%96%D0%B2%D0%B5%D1%80%D1%81%D0%B8%D1%82%D0%B5%D1%8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/index.php?title=%D0%A3%D0%BD%D0%B8%D0%B2%D0%B5%D1%80%D1%81%D0%B8%D1%82%D0%B5%D1%82_%D0%9F%D0%B0%D0%BB%D0%B0%D1%86%D0%BA%D0%BE%D0%B3%D0%BE&amp;action=edit&amp;redlink=1" TargetMode="External"/><Relationship Id="rId11" Type="http://schemas.openxmlformats.org/officeDocument/2006/relationships/hyperlink" Target="http://uk.wikipedia.org/wiki/%D0%9C%D0%B0%D1%82%D0%B5%D0%BC%D0%B0%D1%82%D0%B8%D0%BA%D0%B0" TargetMode="External"/><Relationship Id="rId5" Type="http://schemas.openxmlformats.org/officeDocument/2006/relationships/hyperlink" Target="http://uk.wikipedia.org/wiki/%D0%A7%D0%B5%D1%85%D1%96%D1%8F" TargetMode="External"/><Relationship Id="rId15" Type="http://schemas.openxmlformats.org/officeDocument/2006/relationships/hyperlink" Target="http://uk.wikipedia.org/wiki/1853" TargetMode="External"/><Relationship Id="rId10" Type="http://schemas.openxmlformats.org/officeDocument/2006/relationships/hyperlink" Target="http://uk.wikipedia.org/wiki/%D0%93%D1%80%D0%B5%D1%86%D1%8C%D0%BA%D0%B0_%D0%BC%D0%BE%D0%B2%D0%B0" TargetMode="External"/><Relationship Id="rId4" Type="http://schemas.openxmlformats.org/officeDocument/2006/relationships/hyperlink" Target="http://uk.wikipedia.org/wiki/%D0%90%D0%B2%D1%81%D1%82%D1%80%D0%BE-%D0%A3%D0%B3%D0%BE%D1%80%D1%89%D0%B8%D0%BD%D0%B0" TargetMode="External"/><Relationship Id="rId9" Type="http://schemas.openxmlformats.org/officeDocument/2006/relationships/hyperlink" Target="http://uk.wikipedia.org/wiki/1847" TargetMode="External"/><Relationship Id="rId14" Type="http://schemas.openxmlformats.org/officeDocument/2006/relationships/hyperlink" Target="http://uk.wikipedia.org/wiki/185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80%D0%B5%D0%B3%D0%BE%D1%80_%D0%9C%D0%B5%D0%BD%D0%B4%D0%B5%D0%BB%D1%8C" TargetMode="External"/><Relationship Id="rId7" Type="http://schemas.openxmlformats.org/officeDocument/2006/relationships/hyperlink" Target="http://uk.wikipedia.org/wiki/1900" TargetMode="External"/><Relationship Id="rId2" Type="http://schemas.openxmlformats.org/officeDocument/2006/relationships/hyperlink" Target="http://uk.wikipedia.org/wiki/%D0%93%D0%B5%D0%BD%D0%B5%D1%82%D0%B8%D0%BA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3%D0%B5%D0%BD" TargetMode="External"/><Relationship Id="rId5" Type="http://schemas.openxmlformats.org/officeDocument/2006/relationships/hyperlink" Target="http://uk.wikipedia.org/wiki/%D0%93%D0%BE%D0%BC%D0%BE%D0%B7%D0%B8%D0%B3%D0%BE%D1%82%D0%B8" TargetMode="External"/><Relationship Id="rId4" Type="http://schemas.openxmlformats.org/officeDocument/2006/relationships/hyperlink" Target="http://uk.wikipedia.org/wiki/%D0%93%D0%BE%D1%80%D0%BE%D1%8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5%D0%BD%D1%82%D0%B0%D0%B2%D1%80%D0%B8" TargetMode="External"/><Relationship Id="rId2" Type="http://schemas.openxmlformats.org/officeDocument/2006/relationships/hyperlink" Target="http://uk.wikipedia.org/wiki/%D0%9C%D1%96%D0%BD%D0%BE%D1%82%D0%B0%D0%B2%D1%8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7%D0%B0%D0%BA%D0%BE%D0%BD%D0%B8_%D0%9C%D0%B5%D0%BD%D0%B4%D0%B5%D0%BB%D1%8F#cite_note-Raven_et_al.E2.80.942007.E2.80.94.E2.80.94240.E2.80.94241-1" TargetMode="External"/><Relationship Id="rId5" Type="http://schemas.openxmlformats.org/officeDocument/2006/relationships/hyperlink" Target="http://uk.wikipedia.org/wiki/%D0%A1%D0%B5%D1%80%D0%B5%D0%B4%D0%BD%D1%8C%D0%BE%D0%B2%D1%96%D1%87%D1%87%D1%8F" TargetMode="External"/><Relationship Id="rId4" Type="http://schemas.openxmlformats.org/officeDocument/2006/relationships/hyperlink" Target="http://uk.wikipedia.org/w/index.php?title=%D0%9C%D0%B0%D0%BD%D1%82%D0%B8%D0%BA%D0%BE%D1%80%D0%B0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7%D0%B0%D1%80%D0%BB%D1%8C%D0%B7_%D0%94%D0%B0%D1%80%D0%B2%D1%96%D0%BD" TargetMode="External"/><Relationship Id="rId2" Type="http://schemas.openxmlformats.org/officeDocument/2006/relationships/hyperlink" Target="http://uk.wikipedia.org/wiki/%D0%93%D1%96%D0%BF%D0%BF%D0%BE%D0%BA%D1%80%D0%B0%D1%82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96%D0%BD%D0%BE%D1%87%D0%BE%D0%BA" TargetMode="External"/><Relationship Id="rId2" Type="http://schemas.openxmlformats.org/officeDocument/2006/relationships/hyperlink" Target="http://uk.wikipedia.org/wiki/%D0%A1%D0%BE%D1%80%D1%82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http://uk.wikipedia.org/wiki/%D0%9D%D0%B0%D1%81%D1%96%D0%BD%D0%BD%D1%8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5%D1%80%D0%B5%D1%85%D1%80%D0%B5%D1%81%D0%BD%D0%B5_%D0%B7%D0%B0%D0%BF%D0%B8%D0%BB%D0%B5%D0%BD%D0%BD%D1%8F" TargetMode="External"/><Relationship Id="rId7" Type="http://schemas.openxmlformats.org/officeDocument/2006/relationships/hyperlink" Target="http://uk.wikipedia.org/wiki/%D0%9F%D1%80%D0%B8%D0%B9%D0%BC%D0%BE%D1%87%D0%BA%D0%B0" TargetMode="External"/><Relationship Id="rId2" Type="http://schemas.openxmlformats.org/officeDocument/2006/relationships/hyperlink" Target="http://uk.wikipedia.org/wiki/%D0%A1%D0%B0%D0%BC%D0%BE%D0%B7%D0%B0%D0%BF%D0%B8%D0%BB%D0%B5%D0%BD%D0%BD%D1%8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F%D0%B8%D0%BB%D0%BE%D0%BA" TargetMode="External"/><Relationship Id="rId5" Type="http://schemas.openxmlformats.org/officeDocument/2006/relationships/hyperlink" Target="http://uk.wikipedia.org/wiki/%D0%9C%D0%B0%D1%82%D0%BE%D1%87%D0%BA%D0%B0" TargetMode="External"/><Relationship Id="rId4" Type="http://schemas.openxmlformats.org/officeDocument/2006/relationships/hyperlink" Target="http://uk.wikipedia.org/wiki/%D0%A2%D0%B8%D1%87%D0%B8%D0%BD%D0%BA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4419600" cy="1525888"/>
          </a:xfrm>
        </p:spPr>
        <p:txBody>
          <a:bodyPr>
            <a:normAutofit/>
          </a:bodyPr>
          <a:lstStyle/>
          <a:p>
            <a:r>
              <a:rPr lang="uk-UA" sz="4400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Грегор</a:t>
            </a:r>
            <a:r>
              <a:rPr lang="uk-UA" sz="4400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Мендель та його досліди</a:t>
            </a:r>
            <a:endParaRPr lang="uk-UA" sz="4400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4838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Особливості підходу</a:t>
            </a:r>
            <a:br>
              <a:rPr lang="uk-UA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988840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Причиною успіху дослідів Менделя порівняно із його попередниками було вдале планування експериментів. По-перше, він аналізував тільки сім ознак, що мають два чітко відмінні один від одного стани, такі як гладкість/зморшкуватість насіння, зелене/жовте забарвлення </a:t>
            </a:r>
            <a:r>
              <a:rPr lang="uk-UA" dirty="0">
                <a:hlinkClick r:id="rId2" tooltip="Сім'ядоля"/>
              </a:rPr>
              <a:t>сім'ядоль</a:t>
            </a:r>
            <a:r>
              <a:rPr lang="uk-UA" dirty="0"/>
              <a:t>, фіолетові/білі квіти (і, відповідно, сіра/біла шкірка насіння), повні/стягнуті </a:t>
            </a:r>
            <a:r>
              <a:rPr lang="uk-UA" dirty="0">
                <a:hlinkClick r:id="rId3" tooltip="Біб (плід)"/>
              </a:rPr>
              <a:t>боби</a:t>
            </a:r>
            <a:r>
              <a:rPr lang="uk-UA" dirty="0"/>
              <a:t>, зелене/жовте забарвлення бобів, осьове/термінальне розташування квітів і плодів, високий ріст (180—215 см)/карликовість (20—30 см)</a:t>
            </a:r>
            <a:r>
              <a:rPr lang="uk-UA" baseline="30000" dirty="0">
                <a:hlinkClick r:id="rId4"/>
              </a:rPr>
              <a:t>[9]</a:t>
            </a:r>
            <a:r>
              <a:rPr lang="uk-UA" dirty="0"/>
              <a:t>. Якби Мендель натомість віддав перевагу дослідженню ознак із неперервним розподілом, таких, як, наприклад, маса насінин, то не зміг би відкрити дискретної природи спадковості. По-друге, він почав свою роботу із того, що перевірив, чи вибрані ним сорти є справді </a:t>
            </a:r>
            <a:r>
              <a:rPr lang="uk-UA" dirty="0">
                <a:hlinkClick r:id="rId5" tooltip="Чиста лінія"/>
              </a:rPr>
              <a:t>чистими лініями</a:t>
            </a:r>
            <a:r>
              <a:rPr lang="uk-UA" dirty="0"/>
              <a:t>, тобто чи кожне покоління, отримане від самозапилення, буде зберігати всі батьківські ознаки. На виконання цієї перевірки він затратив два роки</a:t>
            </a:r>
            <a:r>
              <a:rPr lang="uk-UA" baseline="30000" dirty="0">
                <a:hlinkClick r:id="rId6"/>
              </a:rPr>
              <a:t>[10]</a:t>
            </a:r>
            <a:r>
              <a:rPr lang="uk-UA" dirty="0"/>
              <a:t>. По-третє, він вибрав математичний підхід до опису результатів і обробляв їх </a:t>
            </a:r>
            <a:r>
              <a:rPr lang="uk-UA" dirty="0">
                <a:hlinkClick r:id="rId7" tooltip="Статистика"/>
              </a:rPr>
              <a:t>статистично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999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653136"/>
            <a:ext cx="8305800" cy="1673512"/>
          </a:xfrm>
        </p:spPr>
        <p:txBody>
          <a:bodyPr>
            <a:normAutofit fontScale="90000"/>
          </a:bodyPr>
          <a:lstStyle/>
          <a:p>
            <a:r>
              <a:rPr lang="uk-UA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Закономірності спадковості, встановлені </a:t>
            </a:r>
            <a:r>
              <a:rPr lang="uk-UA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Менеделем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88778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Перший закон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425485" y="1700808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Схрещуючи рослини гороху, що </a:t>
            </a:r>
            <a:r>
              <a:rPr lang="uk-UA" dirty="0">
                <a:hlinkClick r:id="rId2" tooltip="Моногібридне схрещування"/>
              </a:rPr>
              <a:t>відрізнялись за станами однієї ознаки</a:t>
            </a:r>
            <a:r>
              <a:rPr lang="uk-UA" dirty="0"/>
              <a:t>, Мендель спостеріг, що </a:t>
            </a:r>
            <a:r>
              <a:rPr lang="uk-UA" dirty="0" err="1"/>
              <a:t>у </a:t>
            </a:r>
            <a:r>
              <a:rPr lang="uk-UA" dirty="0" err="1">
                <a:hlinkClick r:id="rId3" tooltip="Фенотип"/>
              </a:rPr>
              <a:t>фенотипі</a:t>
            </a:r>
            <a:r>
              <a:rPr lang="uk-UA" dirty="0" err="1"/>
              <a:t> вс</a:t>
            </a:r>
            <a:r>
              <a:rPr lang="uk-UA" dirty="0"/>
              <a:t>іх гібридів першого покоління (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) </a:t>
            </a:r>
            <a:r>
              <a:rPr lang="uk-UA" dirty="0"/>
              <a:t>проявлялась тільки один із двох станів. Наприклад, всі рослини, отримані внаслідок гібридизації між горохом із білими квітами і горохом із фіолетовими квітами, мали фіолетові квіти. Такі результати підтверджували роботи </a:t>
            </a:r>
            <a:r>
              <a:rPr lang="uk-UA" dirty="0" err="1"/>
              <a:t>Найта</a:t>
            </a:r>
            <a:r>
              <a:rPr lang="uk-UA" dirty="0"/>
              <a:t> та інших попередників Менделя і заперечували уявлення про «змішування» ознак батьків у потомства.</a:t>
            </a:r>
          </a:p>
          <a:p>
            <a:r>
              <a:rPr lang="uk-UA" dirty="0"/>
              <a:t>Стан ознаки, який проявлявся в 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uk-UA" dirty="0"/>
              <a:t>Мендель називав </a:t>
            </a:r>
            <a:r>
              <a:rPr lang="uk-UA" dirty="0">
                <a:hlinkClick r:id="rId4" tooltip="Домінантність (генетика)"/>
              </a:rPr>
              <a:t>домінантним</a:t>
            </a:r>
            <a:r>
              <a:rPr lang="uk-UA" dirty="0"/>
              <a:t>, а той, який не проявлявся —</a:t>
            </a:r>
            <a:r>
              <a:rPr lang="uk-UA" dirty="0">
                <a:hlinkClick r:id="rId5" tooltip="Рецесивна ознака"/>
              </a:rPr>
              <a:t>рецесивним</a:t>
            </a:r>
            <a:r>
              <a:rPr lang="uk-UA" dirty="0"/>
              <a:t>. Для всіх семи пар станів ознак, які аналізував Мендель, один із них виявився домінантним, інший — рецесивним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7413"/>
              </p:ext>
            </p:extLst>
          </p:nvPr>
        </p:nvGraphicFramePr>
        <p:xfrm>
          <a:off x="426833" y="4725144"/>
          <a:ext cx="8229600" cy="12877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Перший закон Менделя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закон </a:t>
                      </a:r>
                      <a:r>
                        <a:rPr lang="ru-RU" dirty="0" err="1"/>
                        <a:t>одноманітності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гібридів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першого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покоління</a:t>
                      </a:r>
                      <a:r>
                        <a:rPr lang="ru-RU" dirty="0"/>
                        <a:t> </a:t>
                      </a:r>
                      <a:r>
                        <a:rPr lang="ru-RU" dirty="0" err="1"/>
                        <a:t>формулюється</a:t>
                      </a:r>
                      <a:r>
                        <a:rPr lang="ru-RU" dirty="0"/>
                        <a:t> так:</a:t>
                      </a: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dirty="0">
                          <a:effectLst/>
                        </a:rPr>
                        <a:t>У першому поколінні від схрещування </a:t>
                      </a:r>
                      <a:r>
                        <a:rPr lang="uk-UA" dirty="0" err="1">
                          <a:effectLst/>
                        </a:rPr>
                        <a:t>гомозигот</a:t>
                      </a:r>
                      <a:r>
                        <a:rPr lang="uk-UA" dirty="0">
                          <a:effectLst/>
                        </a:rPr>
                        <a:t> із домінантною та рецесивною ознаками виявляється тільки домінантна ознака</a:t>
                      </a: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634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Другий закон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672526" y="2466103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Після самозапилення особин 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 </a:t>
            </a:r>
            <a:r>
              <a:rPr lang="uk-UA" dirty="0"/>
              <a:t>Мендель зібрав і висадив насіння із кожної рослини, щоб проаналізувати друге покоління. Цього разу серед рослин з'явились такі, що несли рецесивну ознаку (тобто ту, яка зовсім не виникала в 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). </a:t>
            </a:r>
            <a:r>
              <a:rPr lang="uk-UA" dirty="0"/>
              <a:t>Щоб краще зрозуміти, яким чином відбувається успадкування, Мендель порахував всі особини, у яких проявлялась певна ознака. Наприклад, при схрещуванні гороху із білими і фіолетовими квітами, в </a:t>
            </a:r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uk-UA" dirty="0"/>
              <a:t>було всього 929 рослини, із яких 705 мали фіолетові квіти, і 224 — білі. Результати всіх схрещувань наведені у </a:t>
            </a:r>
            <a:r>
              <a:rPr lang="uk-UA" dirty="0" smtClean="0"/>
              <a:t>таблиці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613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15760"/>
              </p:ext>
            </p:extLst>
          </p:nvPr>
        </p:nvGraphicFramePr>
        <p:xfrm>
          <a:off x="683568" y="1412776"/>
          <a:ext cx="7704855" cy="424955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87568"/>
                <a:gridCol w="1987568"/>
                <a:gridCol w="1987568"/>
                <a:gridCol w="1742151"/>
              </a:tblGrid>
              <a:tr h="57129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Фенотип </a:t>
                      </a:r>
                      <a:r>
                        <a:rPr lang="uk-UA" sz="1400" dirty="0" smtClean="0">
                          <a:effectLst/>
                        </a:rPr>
                        <a:t>батьків</a:t>
                      </a:r>
                      <a:endParaRPr lang="uk-UA" sz="1400" dirty="0">
                        <a:effectLst/>
                      </a:endParaRP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F</a:t>
                      </a:r>
                      <a:r>
                        <a:rPr lang="en-US" sz="1400" baseline="-25000">
                          <a:effectLst/>
                        </a:rPr>
                        <a:t>1</a:t>
                      </a:r>
                      <a:endParaRPr lang="en-US" sz="1400">
                        <a:effectLst/>
                      </a:endParaRP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F</a:t>
                      </a:r>
                      <a:r>
                        <a:rPr lang="en-US" sz="1400" baseline="-25000">
                          <a:effectLst/>
                        </a:rPr>
                        <a:t>2</a:t>
                      </a:r>
                      <a:endParaRPr lang="en-US" sz="1400">
                        <a:effectLst/>
                      </a:endParaRP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Співвідношення фенотипів у </a:t>
                      </a:r>
                      <a:r>
                        <a:rPr lang="en-US" sz="1400">
                          <a:effectLst/>
                        </a:rPr>
                        <a:t>F</a:t>
                      </a:r>
                      <a:r>
                        <a:rPr lang="en-US" sz="1400" baseline="-25000">
                          <a:effectLst/>
                        </a:rPr>
                        <a:t>2</a:t>
                      </a:r>
                      <a:endParaRPr lang="en-US" sz="1400">
                        <a:effectLst/>
                      </a:endParaRPr>
                    </a:p>
                  </a:txBody>
                  <a:tcPr marL="38033" marR="38033" marT="19017" marB="19017" anchor="ctr"/>
                </a:tc>
              </a:tr>
              <a:tr h="571290"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Кругле × зморшкувате насіння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Всі з круглим насінням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5474 круглі; 1850 зморшкуваті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2.96 : 1</a:t>
                      </a:r>
                    </a:p>
                  </a:txBody>
                  <a:tcPr marL="38033" marR="38033" marT="19017" marB="19017" anchor="ctr"/>
                </a:tc>
              </a:tr>
              <a:tr h="464174"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Зелене × жовте насіння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Усі із жовтим насінням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6022 жовті; 2001 зелені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3.01 : 1</a:t>
                      </a:r>
                    </a:p>
                  </a:txBody>
                  <a:tcPr marL="38033" marR="38033" marT="19017" marB="19017" anchor="ctr"/>
                </a:tc>
              </a:tr>
              <a:tr h="464174"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Фіолетові × білі квіти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Усі із фіолетовими квітами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705 фіолетові; 224 білі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3.15 : 1</a:t>
                      </a:r>
                    </a:p>
                  </a:txBody>
                  <a:tcPr marL="38033" marR="38033" marT="19017" marB="19017" anchor="ctr"/>
                </a:tc>
              </a:tr>
              <a:tr h="464174"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Стягнуті × повні боби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Усі з повними бобами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882 повні; 299 стягнуті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2.95 : 1</a:t>
                      </a:r>
                    </a:p>
                  </a:txBody>
                  <a:tcPr marL="38033" marR="38033" marT="19017" marB="19017" anchor="ctr"/>
                </a:tc>
              </a:tr>
              <a:tr h="464174"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Зелені × жовті боби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Усі із зеленими бобами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428 зелені; 152 жовті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2.82 : 1</a:t>
                      </a:r>
                    </a:p>
                  </a:txBody>
                  <a:tcPr marL="38033" marR="38033" marT="19017" marB="19017" anchor="ctr"/>
                </a:tc>
              </a:tr>
              <a:tr h="678408"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Верхівкове × осьове розташування квітів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Усі із осьовими квітами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651 осьові; 207 верхівкові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3.14 : 1</a:t>
                      </a:r>
                    </a:p>
                  </a:txBody>
                  <a:tcPr marL="38033" marR="38033" marT="19017" marB="19017" anchor="ctr"/>
                </a:tc>
              </a:tr>
              <a:tr h="571290"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Високі × низькі стебла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Усі із високими стеблами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787 високі; 277 низькі</a:t>
                      </a:r>
                    </a:p>
                  </a:txBody>
                  <a:tcPr marL="38033" marR="38033" marT="19017" marB="19017" anchor="ctr"/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2.84 : 1</a:t>
                      </a:r>
                    </a:p>
                  </a:txBody>
                  <a:tcPr marL="38033" marR="38033" marT="19017" marB="1901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708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47667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Таким чином в </a:t>
            </a:r>
            <a:r>
              <a:rPr lang="ru-RU" dirty="0" err="1"/>
              <a:t>середньому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фенотипових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у другому </a:t>
            </a:r>
            <a:r>
              <a:rPr lang="ru-RU" dirty="0" err="1"/>
              <a:t>поколінні</a:t>
            </a:r>
            <a:r>
              <a:rPr lang="ru-RU" dirty="0"/>
              <a:t> становило 3:1, 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четвертини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 проявлялась </a:t>
            </a:r>
            <a:r>
              <a:rPr lang="ru-RU" dirty="0" err="1"/>
              <a:t>рецесивна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536520"/>
              </p:ext>
            </p:extLst>
          </p:nvPr>
        </p:nvGraphicFramePr>
        <p:xfrm>
          <a:off x="539552" y="1700378"/>
          <a:ext cx="8229600" cy="115212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229600"/>
              </a:tblGrid>
              <a:tr h="420137">
                <a:tc>
                  <a:txBody>
                    <a:bodyPr/>
                    <a:lstStyle/>
                    <a:p>
                      <a:r>
                        <a:rPr lang="ru-RU" dirty="0" err="1"/>
                        <a:t>Другий</a:t>
                      </a:r>
                      <a:r>
                        <a:rPr lang="ru-RU" dirty="0"/>
                        <a:t> закон Менделя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закон </a:t>
                      </a:r>
                      <a:r>
                        <a:rPr lang="ru-RU" dirty="0" err="1"/>
                        <a:t>розщеплення</a:t>
                      </a:r>
                      <a:r>
                        <a:rPr lang="ru-RU" dirty="0"/>
                        <a:t> говорить:</a:t>
                      </a:r>
                    </a:p>
                  </a:txBody>
                  <a:tcPr marL="47625" marR="47625" marT="47625" marB="47625" anchor="ctr"/>
                </a:tc>
              </a:tr>
              <a:tr h="731991">
                <a:tc>
                  <a:txBody>
                    <a:bodyPr/>
                    <a:lstStyle/>
                    <a:p>
                      <a:r>
                        <a:rPr lang="uk-UA" dirty="0">
                          <a:effectLst/>
                        </a:rPr>
                        <a:t>При схрещуванні гібридів першого покоління у нащадків спостерігається розщеплення </a:t>
                      </a:r>
                      <a:r>
                        <a:rPr lang="uk-UA" dirty="0" err="1">
                          <a:effectLst/>
                        </a:rPr>
                        <a:t>фенотипових</a:t>
                      </a:r>
                      <a:r>
                        <a:rPr lang="uk-UA" dirty="0">
                          <a:effectLst/>
                        </a:rPr>
                        <a:t> класів у співвідношенні 3:1</a:t>
                      </a: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3284984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Провівши аналогічний аналіз особин </a:t>
            </a:r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uk-UA" dirty="0"/>
              <a:t>із зеленими сім'ядолями Мендель пересвідчився, що на відміну від рослин із домінантною ознакою, ці були чистою лінією. Таким чином стало зрозуміло, що за </a:t>
            </a:r>
            <a:r>
              <a:rPr lang="uk-UA" dirty="0" err="1"/>
              <a:t>фенотиповим</a:t>
            </a:r>
            <a:r>
              <a:rPr lang="uk-UA" dirty="0"/>
              <a:t> співвідношенням 3:1 криється більш фундаментальне </a:t>
            </a:r>
            <a:r>
              <a:rPr lang="uk-UA" dirty="0" err="1"/>
              <a:t>генотипове</a:t>
            </a:r>
            <a:r>
              <a:rPr lang="uk-UA" dirty="0"/>
              <a:t> співвідношення 1:2:1. Це підтвердилось і для інших ознак, які аналізував </a:t>
            </a:r>
            <a:r>
              <a:rPr lang="uk-UA" dirty="0" err="1"/>
              <a:t>Менедель</a:t>
            </a:r>
            <a:r>
              <a:rPr lang="uk-UA" dirty="0"/>
              <a:t>. Отже, його модель спадковості пояснювала не розщеплення у другому поколінні 3:1, а саме 1:2:1. Ця модель є прикладом вдалої побудови на основі експериментальних даних наукової </a:t>
            </a:r>
            <a:r>
              <a:rPr lang="uk-UA" dirty="0">
                <a:hlinkClick r:id="rId2" tooltip="Гіпотеза"/>
              </a:rPr>
              <a:t>гіпотези</a:t>
            </a:r>
            <a:r>
              <a:rPr lang="uk-UA" dirty="0"/>
              <a:t>, що підлягає подальшому дослідному </a:t>
            </a:r>
            <a:r>
              <a:rPr lang="uk-UA" dirty="0" smtClean="0"/>
              <a:t>тестуванню.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5071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305800" cy="1601504"/>
          </a:xfrm>
        </p:spPr>
        <p:txBody>
          <a:bodyPr>
            <a:normAutofit fontScale="90000"/>
          </a:bodyPr>
          <a:lstStyle/>
          <a:p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Менделева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модель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спадковості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і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її</a:t>
            </a:r>
            <a:r>
              <a:rPr lang="ru-RU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4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пояснення</a:t>
            </a:r>
            <a:r>
              <a:rPr lang="ru-RU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77537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1340768"/>
            <a:ext cx="79026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Мендель </a:t>
            </a:r>
            <a:r>
              <a:rPr lang="ru-RU" dirty="0" err="1"/>
              <a:t>запропонував</a:t>
            </a:r>
            <a:r>
              <a:rPr lang="ru-RU" dirty="0"/>
              <a:t> модель </a:t>
            </a:r>
            <a:r>
              <a:rPr lang="ru-RU" dirty="0" err="1"/>
              <a:t>спадковості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припущень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лягли</a:t>
            </a:r>
            <a:r>
              <a:rPr lang="ru-RU" dirty="0"/>
              <a:t> в основу </a:t>
            </a:r>
            <a:r>
              <a:rPr lang="ru-RU" dirty="0" err="1">
                <a:hlinkClick r:id="rId2" tooltip="Класична генетика (ще не написана)"/>
              </a:rPr>
              <a:t>класичної</a:t>
            </a:r>
            <a:r>
              <a:rPr lang="ru-RU" dirty="0">
                <a:hlinkClick r:id="rId2" tooltip="Класична генетика (ще не написана)"/>
              </a:rPr>
              <a:t> генетики</a:t>
            </a:r>
            <a:r>
              <a:rPr lang="ru-RU" dirty="0"/>
              <a:t>.</a:t>
            </a:r>
          </a:p>
          <a:p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ознаки</a:t>
            </a:r>
            <a:r>
              <a:rPr lang="ru-RU" dirty="0"/>
              <a:t> не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нащадкам</a:t>
            </a:r>
            <a:r>
              <a:rPr lang="ru-RU" dirty="0"/>
              <a:t>, </a:t>
            </a:r>
            <a:r>
              <a:rPr lang="ru-RU" dirty="0" err="1"/>
              <a:t>натомість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успадковують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дискретні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часточки</a:t>
            </a:r>
            <a:r>
              <a:rPr lang="ru-RU" dirty="0"/>
              <a:t> </a:t>
            </a:r>
            <a:r>
              <a:rPr lang="ru-RU" dirty="0" err="1"/>
              <a:t>спадковості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рис. Мендель </a:t>
            </a:r>
            <a:r>
              <a:rPr lang="ru-RU" dirty="0" err="1"/>
              <a:t>називав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«факторами», а в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генетиці</a:t>
            </a:r>
            <a:r>
              <a:rPr lang="ru-RU" dirty="0"/>
              <a:t> вони </a:t>
            </a:r>
            <a:r>
              <a:rPr lang="ru-RU" dirty="0" err="1"/>
              <a:t>позначаються</a:t>
            </a:r>
            <a:r>
              <a:rPr lang="ru-RU" dirty="0"/>
              <a:t> </a:t>
            </a:r>
            <a:r>
              <a:rPr lang="ru-RU" dirty="0" err="1"/>
              <a:t>терміном</a:t>
            </a:r>
            <a:r>
              <a:rPr lang="ru-RU" dirty="0" err="1">
                <a:hlinkClick r:id="rId3" tooltip="Ген"/>
              </a:rPr>
              <a:t>«ген</a:t>
            </a:r>
            <a:r>
              <a:rPr lang="ru-RU" dirty="0">
                <a:hlinkClick r:id="rId3" tooltip="Ген"/>
              </a:rPr>
              <a:t>»</a:t>
            </a:r>
            <a:r>
              <a:rPr lang="ru-RU" dirty="0"/>
              <a:t>.</a:t>
            </a:r>
          </a:p>
          <a:p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особина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по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кожного виду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часточок</a:t>
            </a:r>
            <a:r>
              <a:rPr lang="ru-RU" dirty="0"/>
              <a:t> </a:t>
            </a:r>
            <a:r>
              <a:rPr lang="ru-RU" dirty="0" err="1"/>
              <a:t>спадковості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. Вони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однаковими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відрізнятись</a:t>
            </a:r>
            <a:r>
              <a:rPr lang="ru-RU" dirty="0"/>
              <a:t>. </a:t>
            </a:r>
            <a:r>
              <a:rPr lang="ru-RU" dirty="0" err="1"/>
              <a:t>Варіанти</a:t>
            </a:r>
            <a:r>
              <a:rPr lang="ru-RU" dirty="0"/>
              <a:t> гену,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сучасною</a:t>
            </a:r>
            <a:r>
              <a:rPr lang="ru-RU" dirty="0"/>
              <a:t> </a:t>
            </a:r>
            <a:r>
              <a:rPr lang="ru-RU" dirty="0" err="1"/>
              <a:t>термінологією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 </a:t>
            </a:r>
            <a:r>
              <a:rPr lang="ru-RU" dirty="0" err="1">
                <a:hlinkClick r:id="rId4" tooltip="Алель"/>
              </a:rPr>
              <a:t>алеялями</a:t>
            </a:r>
            <a:r>
              <a:rPr lang="ru-RU" dirty="0"/>
              <a:t>, </a:t>
            </a:r>
            <a:r>
              <a:rPr lang="ru-RU" dirty="0" err="1"/>
              <a:t>організми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 два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алелі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гену </a:t>
            </a:r>
            <a:r>
              <a:rPr lang="ru-RU" dirty="0" err="1"/>
              <a:t>називають</a:t>
            </a:r>
            <a:r>
              <a:rPr lang="ru-RU" dirty="0" err="1">
                <a:hlinkClick r:id="rId5" tooltip="Гомозигота"/>
              </a:rPr>
              <a:t>гомозиготними</a:t>
            </a:r>
            <a:r>
              <a:rPr lang="ru-RU" dirty="0"/>
              <a:t> за </a:t>
            </a:r>
            <a:r>
              <a:rPr lang="ru-RU" dirty="0" err="1"/>
              <a:t>цим</a:t>
            </a:r>
            <a:r>
              <a:rPr lang="ru-RU" dirty="0"/>
              <a:t> геном, а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алелі</a:t>
            </a:r>
            <a:r>
              <a:rPr lang="ru-RU" dirty="0"/>
              <a:t>, — </a:t>
            </a:r>
            <a:r>
              <a:rPr lang="ru-RU" dirty="0" err="1">
                <a:hlinkClick r:id="rId6" tooltip="Гетерозигота"/>
              </a:rPr>
              <a:t>гетерозиготними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813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548680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Два </a:t>
            </a:r>
            <a:r>
              <a:rPr lang="ru-RU" dirty="0" err="1" smtClean="0"/>
              <a:t>алелі</a:t>
            </a:r>
            <a:r>
              <a:rPr lang="ru-RU" dirty="0" smtClean="0"/>
              <a:t> одного гену, </a:t>
            </a:r>
            <a:r>
              <a:rPr lang="ru-RU" dirty="0" err="1" smtClean="0"/>
              <a:t>наявні</a:t>
            </a:r>
            <a:r>
              <a:rPr lang="ru-RU" dirty="0" smtClean="0"/>
              <a:t> в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, не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на одного, вони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зливатись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модифікувати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одного. Через,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, як </a:t>
            </a:r>
            <a:r>
              <a:rPr lang="ru-RU" dirty="0" err="1" smtClean="0"/>
              <a:t>висловлюється</a:t>
            </a:r>
            <a:r>
              <a:rPr lang="ru-RU" dirty="0" smtClean="0"/>
              <a:t> Мендель, «</a:t>
            </a:r>
            <a:r>
              <a:rPr lang="ru-RU" dirty="0" err="1" smtClean="0"/>
              <a:t>незабрудненими</a:t>
            </a:r>
            <a:r>
              <a:rPr lang="ru-RU" dirty="0" smtClean="0"/>
              <a:t>».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(</a:t>
            </a:r>
            <a:r>
              <a:rPr lang="ru-RU" dirty="0" smtClean="0">
                <a:hlinkClick r:id="rId2" tooltip="Гамета"/>
              </a:rPr>
              <a:t>гамет</a:t>
            </a:r>
            <a:r>
              <a:rPr lang="ru-RU" dirty="0" smtClean="0"/>
              <a:t>),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одну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у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«</a:t>
            </a:r>
            <a:r>
              <a:rPr lang="ru-RU" dirty="0" err="1" smtClean="0"/>
              <a:t>чисту</a:t>
            </a:r>
            <a:r>
              <a:rPr lang="ru-RU" dirty="0" smtClean="0"/>
              <a:t>» </a:t>
            </a:r>
            <a:r>
              <a:rPr lang="ru-RU" dirty="0" err="1" smtClean="0"/>
              <a:t>копію</a:t>
            </a:r>
            <a:r>
              <a:rPr lang="ru-RU" dirty="0" smtClean="0"/>
              <a:t> кожного гену. При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порівну</a:t>
            </a:r>
            <a:r>
              <a:rPr lang="ru-RU" dirty="0" smtClean="0"/>
              <a:t>: </a:t>
            </a:r>
            <a:r>
              <a:rPr lang="ru-RU" dirty="0" err="1" smtClean="0"/>
              <a:t>тобто</a:t>
            </a:r>
            <a:r>
              <a:rPr lang="ru-RU" dirty="0" smtClean="0"/>
              <a:t> 50% гамет </a:t>
            </a:r>
            <a:r>
              <a:rPr lang="ru-RU" dirty="0" err="1" smtClean="0"/>
              <a:t>організму</a:t>
            </a:r>
            <a:r>
              <a:rPr lang="ru-RU" dirty="0" smtClean="0"/>
              <a:t> гетерозиготного за </a:t>
            </a:r>
            <a:r>
              <a:rPr lang="ru-RU" dirty="0" err="1" smtClean="0"/>
              <a:t>певним</a:t>
            </a:r>
            <a:r>
              <a:rPr lang="ru-RU" dirty="0" smtClean="0"/>
              <a:t> геном </a:t>
            </a:r>
            <a:r>
              <a:rPr lang="ru-RU" dirty="0" err="1" smtClean="0"/>
              <a:t>нестимуть</a:t>
            </a:r>
            <a:r>
              <a:rPr lang="ru-RU" dirty="0" smtClean="0"/>
              <a:t> один </a:t>
            </a:r>
            <a:r>
              <a:rPr lang="ru-RU" dirty="0" err="1" smtClean="0"/>
              <a:t>алель</a:t>
            </a:r>
            <a:r>
              <a:rPr lang="ru-RU" dirty="0" smtClean="0"/>
              <a:t>, а 50% — </a:t>
            </a:r>
            <a:r>
              <a:rPr lang="ru-RU" dirty="0" err="1" smtClean="0"/>
              <a:t>інший</a:t>
            </a:r>
            <a:r>
              <a:rPr lang="ru-RU" dirty="0" smtClean="0"/>
              <a:t>. </a:t>
            </a:r>
            <a:r>
              <a:rPr lang="ru-RU" dirty="0" err="1" smtClean="0"/>
              <a:t>Цей</a:t>
            </a:r>
            <a:r>
              <a:rPr lang="ru-RU" dirty="0" smtClean="0"/>
              <a:t> принцип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правилом (законом) </a:t>
            </a:r>
            <a:r>
              <a:rPr lang="ru-RU" dirty="0" err="1" smtClean="0"/>
              <a:t>чистоти</a:t>
            </a:r>
            <a:r>
              <a:rPr lang="ru-RU" dirty="0" smtClean="0"/>
              <a:t> гамет.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65239"/>
              </p:ext>
            </p:extLst>
          </p:nvPr>
        </p:nvGraphicFramePr>
        <p:xfrm>
          <a:off x="539552" y="3212976"/>
          <a:ext cx="8229600" cy="10134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Правило чистоти гамет:</a:t>
                      </a: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Кожна</a:t>
                      </a:r>
                      <a:r>
                        <a:rPr lang="ru-RU" dirty="0">
                          <a:effectLst/>
                        </a:rPr>
                        <a:t> гамета </a:t>
                      </a:r>
                      <a:r>
                        <a:rPr lang="ru-RU" dirty="0" err="1">
                          <a:effectLst/>
                        </a:rPr>
                        <a:t>диплоїдного</a:t>
                      </a:r>
                      <a:r>
                        <a:rPr lang="ru-RU" dirty="0">
                          <a:effectLst/>
                        </a:rPr>
                        <a:t> гетерозиготного </a:t>
                      </a:r>
                      <a:r>
                        <a:rPr lang="ru-RU" dirty="0" err="1">
                          <a:effectLst/>
                        </a:rPr>
                        <a:t>організму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несе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лише</a:t>
                      </a:r>
                      <a:r>
                        <a:rPr lang="ru-RU" dirty="0">
                          <a:effectLst/>
                        </a:rPr>
                        <a:t> один </a:t>
                      </a:r>
                      <a:r>
                        <a:rPr lang="ru-RU" dirty="0" err="1">
                          <a:effectLst/>
                        </a:rPr>
                        <a:t>алельний</a:t>
                      </a:r>
                      <a:r>
                        <a:rPr lang="ru-RU" dirty="0">
                          <a:effectLst/>
                        </a:rPr>
                        <a:t> ген і не </a:t>
                      </a:r>
                      <a:r>
                        <a:rPr lang="ru-RU" dirty="0" err="1">
                          <a:effectLst/>
                        </a:rPr>
                        <a:t>може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одночасно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містити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обидва</a:t>
                      </a:r>
                      <a:endParaRPr lang="ru-RU" dirty="0">
                        <a:effectLst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8754" y="4581128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hlinkClick r:id="rId3" tooltip="Запліднення"/>
              </a:rPr>
              <a:t>Запліднення</a:t>
            </a:r>
            <a:r>
              <a:rPr lang="uk-UA" dirty="0"/>
              <a:t> відбувається випадковим чином, тобто гамети комбінуються між собою не в залежності від того, які саме алелі вони несуть. І нарешті, наявність в організму певного алелю ще не гарантує, що він проявиться у фенотипі, у гетерозиготних організмів розвивається тільки один із двох альтернативних станів ознаки, який називають домінантним</a:t>
            </a:r>
          </a:p>
        </p:txBody>
      </p:sp>
    </p:spTree>
    <p:extLst>
      <p:ext uri="{BB962C8B-B14F-4D97-AF65-F5344CB8AC3E}">
        <p14:creationId xmlns:p14="http://schemas.microsoft.com/office/powerpoint/2010/main" val="29795252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041" y="260648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Висновок:</a:t>
            </a:r>
            <a:endParaRPr lang="uk-UA" sz="6000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636912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Отже, Мендель спочатку вивчив спадкову стійкість сортів гороху, потім виявив правило домінування, пізніше розщеплення, після цього проаналізував кількісні закономірності розщеплення для організмів, розрізнялися одним, двома і трьома ознаками, нарешті, дав формули для будь-яких схрещувань. </a:t>
            </a:r>
            <a:r>
              <a:rPr lang="uk-UA" dirty="0" smtClean="0"/>
              <a:t>Все </a:t>
            </a:r>
            <a:r>
              <a:rPr lang="uk-UA" dirty="0"/>
              <a:t>ускладнюючи і ускладнюючи свою роботу, він піднімався сходинка за сходинкою до вершини своєї теорії – передбачення принципів устрою генетичного матеріалу.</a:t>
            </a:r>
          </a:p>
        </p:txBody>
      </p:sp>
    </p:spTree>
    <p:extLst>
      <p:ext uri="{BB962C8B-B14F-4D97-AF65-F5344CB8AC3E}">
        <p14:creationId xmlns:p14="http://schemas.microsoft.com/office/powerpoint/2010/main" val="353107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4509120"/>
            <a:ext cx="8305800" cy="1656184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err="1"/>
              <a:t>Грегор</a:t>
            </a:r>
            <a:r>
              <a:rPr lang="uk-UA" b="1" dirty="0"/>
              <a:t> Йоганн Мендель</a:t>
            </a:r>
            <a:r>
              <a:rPr lang="uk-UA" dirty="0"/>
              <a:t> (</a:t>
            </a:r>
            <a:r>
              <a:rPr lang="uk-UA" dirty="0">
                <a:hlinkClick r:id="rId2" tooltip="Німецька мова"/>
              </a:rPr>
              <a:t>нім.</a:t>
            </a:r>
            <a:r>
              <a:rPr lang="uk-UA" dirty="0"/>
              <a:t> </a:t>
            </a:r>
            <a:r>
              <a:rPr lang="en-US" i="1" dirty="0" err="1"/>
              <a:t>Gregor</a:t>
            </a:r>
            <a:r>
              <a:rPr lang="en-US" i="1" dirty="0"/>
              <a:t> Johann Mendel</a:t>
            </a:r>
            <a:r>
              <a:rPr lang="en-US" dirty="0"/>
              <a:t>; * </a:t>
            </a:r>
            <a:r>
              <a:rPr lang="en-US" dirty="0">
                <a:solidFill>
                  <a:schemeClr val="bg1"/>
                </a:solidFill>
                <a:hlinkClick r:id="rId3" tooltip="20 липня"/>
              </a:rPr>
              <a:t>20 </a:t>
            </a:r>
            <a:r>
              <a:rPr lang="uk-UA" dirty="0">
                <a:solidFill>
                  <a:schemeClr val="bg1"/>
                </a:solidFill>
                <a:hlinkClick r:id="rId3" tooltip="20 липня"/>
              </a:rPr>
              <a:t>липня</a:t>
            </a:r>
            <a:r>
              <a:rPr lang="uk-UA" dirty="0">
                <a:solidFill>
                  <a:schemeClr val="bg1"/>
                </a:solidFill>
              </a:rPr>
              <a:t> </a:t>
            </a:r>
            <a:r>
              <a:rPr lang="uk-UA" dirty="0">
                <a:solidFill>
                  <a:schemeClr val="bg1"/>
                </a:solidFill>
                <a:hlinkClick r:id="rId4" tooltip="1822"/>
              </a:rPr>
              <a:t>1822</a:t>
            </a:r>
            <a:r>
              <a:rPr lang="uk-UA" dirty="0"/>
              <a:t> — † </a:t>
            </a:r>
            <a:r>
              <a:rPr lang="uk-UA" dirty="0">
                <a:hlinkClick r:id="rId5" tooltip="6 січня"/>
              </a:rPr>
              <a:t>6 </a:t>
            </a:r>
            <a:r>
              <a:rPr lang="uk-UA" dirty="0" err="1">
                <a:hlinkClick r:id="rId5" tooltip="6 січня"/>
              </a:rPr>
              <a:t>січн</a:t>
            </a:r>
            <a:r>
              <a:rPr lang="uk-UA" dirty="0">
                <a:hlinkClick r:id="rId5" tooltip="6 січня"/>
              </a:rPr>
              <a:t>я</a:t>
            </a:r>
            <a:r>
              <a:rPr lang="uk-UA" dirty="0"/>
              <a:t> </a:t>
            </a:r>
            <a:r>
              <a:rPr lang="uk-UA" dirty="0">
                <a:hlinkClick r:id="rId6" tooltip="1884"/>
              </a:rPr>
              <a:t>1884</a:t>
            </a:r>
            <a:r>
              <a:rPr lang="uk-UA" dirty="0"/>
              <a:t>) — католицький священник </a:t>
            </a:r>
            <a:r>
              <a:rPr lang="uk-UA" dirty="0" smtClean="0"/>
              <a:t>і </a:t>
            </a:r>
            <a:r>
              <a:rPr lang="uk-UA" dirty="0" smtClean="0">
                <a:solidFill>
                  <a:schemeClr val="bg1"/>
                </a:solidFill>
                <a:hlinkClick r:id="rId7" tooltip="Моравія"/>
              </a:rPr>
              <a:t>моравський</a:t>
            </a:r>
            <a:r>
              <a:rPr lang="uk-UA" dirty="0"/>
              <a:t> </a:t>
            </a:r>
            <a:r>
              <a:rPr lang="uk-UA" dirty="0">
                <a:hlinkClick r:id="rId8" tooltip="Біолог"/>
              </a:rPr>
              <a:t>біолог</a:t>
            </a:r>
            <a:r>
              <a:rPr lang="uk-UA" dirty="0"/>
              <a:t> та </a:t>
            </a:r>
            <a:r>
              <a:rPr lang="uk-UA" dirty="0">
                <a:hlinkClick r:id="rId9" tooltip="Ботанік"/>
              </a:rPr>
              <a:t>ботанік</a:t>
            </a:r>
            <a:r>
              <a:rPr lang="uk-UA" dirty="0"/>
              <a:t>, засновник сучасної </a:t>
            </a:r>
            <a:r>
              <a:rPr lang="uk-UA" dirty="0">
                <a:hlinkClick r:id="rId10" tooltip="Генетика"/>
              </a:rPr>
              <a:t>генетики</a:t>
            </a:r>
            <a:r>
              <a:rPr lang="uk-UA" dirty="0"/>
              <a:t>.</a:t>
            </a:r>
          </a:p>
          <a:p>
            <a:r>
              <a:rPr lang="uk-UA" dirty="0"/>
              <a:t>Відкрив закони </a:t>
            </a:r>
            <a:r>
              <a:rPr lang="uk-UA" dirty="0">
                <a:hlinkClick r:id="rId11" tooltip="Спадковість"/>
              </a:rPr>
              <a:t>спадковості</a:t>
            </a:r>
            <a:r>
              <a:rPr lang="uk-UA" dirty="0"/>
              <a:t>, названими пізніше його ім'ям. </a:t>
            </a:r>
            <a:r>
              <a:rPr lang="uk-UA" dirty="0">
                <a:hlinkClick r:id="rId12" tooltip="Закони Менделя"/>
              </a:rPr>
              <a:t>Закони Менделя</a:t>
            </a:r>
            <a:r>
              <a:rPr lang="uk-UA" dirty="0"/>
              <a:t> — одні із найважливіших у сучасній </a:t>
            </a:r>
            <a:r>
              <a:rPr lang="uk-UA" dirty="0">
                <a:hlinkClick r:id="rId10" tooltip="Генетика"/>
              </a:rPr>
              <a:t>генетиці</a:t>
            </a:r>
            <a:r>
              <a:rPr lang="uk-UA" dirty="0"/>
              <a:t>. Значущість робіт Менделя не було визнано аж до початку </a:t>
            </a:r>
            <a:r>
              <a:rPr lang="uk-UA" dirty="0">
                <a:hlinkClick r:id="rId13" tooltip="20 сторіччя"/>
              </a:rPr>
              <a:t>20-ого сторіччя</a:t>
            </a:r>
            <a:r>
              <a:rPr lang="uk-UA" dirty="0"/>
              <a:t>. Повторне відкриття законів Менделя на зламі століття спричинило початок бурхливого розвитку молодої генетичної науки.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305800" cy="1584176"/>
          </a:xfrm>
        </p:spPr>
        <p:txBody>
          <a:bodyPr>
            <a:noAutofit/>
          </a:bodyPr>
          <a:lstStyle/>
          <a:p>
            <a:r>
              <a:rPr lang="uk-UA" sz="4800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Грегор</a:t>
            </a:r>
            <a:r>
              <a:rPr lang="uk-UA" sz="48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Мендель</a:t>
            </a:r>
            <a:r>
              <a:rPr lang="uk-UA" sz="4800" b="0" dirty="0"/>
              <a:t/>
            </a:r>
            <a:br>
              <a:rPr lang="uk-UA" sz="4800" b="0" dirty="0"/>
            </a:br>
            <a:endParaRPr lang="uk-UA" sz="4800" dirty="0"/>
          </a:p>
        </p:txBody>
      </p:sp>
      <p:pic>
        <p:nvPicPr>
          <p:cNvPr id="1026" name="Picture 2" descr="http://upload.wikimedia.org/wikipedia/commons/thumb/8/87/Gregor_Mendel_portrait.jpg/220px-Gregor_Mendel_portrait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836712"/>
            <a:ext cx="2736304" cy="32089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784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839" y="125760"/>
            <a:ext cx="8229600" cy="1575048"/>
          </a:xfrm>
        </p:spPr>
        <p:txBody>
          <a:bodyPr>
            <a:noAutofit/>
          </a:bodyPr>
          <a:lstStyle/>
          <a:p>
            <a:r>
              <a:rPr lang="uk-UA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Біографія</a:t>
            </a:r>
            <a:br>
              <a:rPr lang="uk-UA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sz="4400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16832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Йоганн Мендель </a:t>
            </a:r>
            <a:r>
              <a:rPr lang="uk-UA" dirty="0" err="1"/>
              <a:t>на</a:t>
            </a:r>
            <a:r>
              <a:rPr lang="uk-UA" dirty="0"/>
              <a:t>родився </a:t>
            </a:r>
            <a:r>
              <a:rPr lang="uk-UA" dirty="0">
                <a:hlinkClick r:id="rId2" tooltip="20 липня"/>
              </a:rPr>
              <a:t>20 липня</a:t>
            </a:r>
            <a:r>
              <a:rPr lang="uk-UA" dirty="0"/>
              <a:t> </a:t>
            </a:r>
            <a:r>
              <a:rPr lang="uk-UA" dirty="0">
                <a:hlinkClick r:id="rId3" tooltip="1822"/>
              </a:rPr>
              <a:t>1822</a:t>
            </a:r>
            <a:r>
              <a:rPr lang="uk-UA" dirty="0"/>
              <a:t> у селянській родині Антона та Розини Мендель у маленькому містечку Гайнцендорф (</a:t>
            </a:r>
            <a:r>
              <a:rPr lang="uk-UA" dirty="0">
                <a:hlinkClick r:id="rId4" tooltip="Австро-Угорщина"/>
              </a:rPr>
              <a:t>Австрія</a:t>
            </a:r>
            <a:r>
              <a:rPr lang="uk-UA" dirty="0"/>
              <a:t>, тепер Гинчице (частина села Вражне) у Новому Їчині,</a:t>
            </a:r>
            <a:r>
              <a:rPr lang="uk-UA" dirty="0">
                <a:hlinkClick r:id="rId5" tooltip="Чехія"/>
              </a:rPr>
              <a:t>Чехія</a:t>
            </a:r>
            <a:r>
              <a:rPr lang="uk-UA" dirty="0"/>
              <a:t>). Змалку цікавився природою, працював садівником. Два роки вивчав філософію у </a:t>
            </a:r>
            <a:r>
              <a:rPr lang="uk-UA" dirty="0">
                <a:hlinkClick r:id="rId6" tooltip="Университет Палацкого (ще не написана)"/>
              </a:rPr>
              <a:t>інституті </a:t>
            </a:r>
            <a:r>
              <a:rPr lang="uk-UA" dirty="0" err="1">
                <a:hlinkClick r:id="rId6" tooltip="Университет Палацкого (ще не написана)"/>
              </a:rPr>
              <a:t>Ольмюца</a:t>
            </a:r>
            <a:r>
              <a:rPr lang="uk-UA" dirty="0"/>
              <a:t>. Після цього подався у монахи </a:t>
            </a:r>
            <a:r>
              <a:rPr lang="uk-UA" dirty="0" err="1"/>
              <a:t>Августинського</a:t>
            </a:r>
            <a:r>
              <a:rPr lang="uk-UA" dirty="0"/>
              <a:t> монастиря </a:t>
            </a:r>
            <a:r>
              <a:rPr lang="uk-UA" dirty="0" err="1"/>
              <a:t>у </a:t>
            </a:r>
            <a:r>
              <a:rPr lang="uk-UA" dirty="0" err="1">
                <a:hlinkClick r:id="rId7" tooltip="Брно"/>
              </a:rPr>
              <a:t>Бр</a:t>
            </a:r>
            <a:r>
              <a:rPr lang="uk-UA" dirty="0">
                <a:hlinkClick r:id="rId7" tooltip="Брно"/>
              </a:rPr>
              <a:t>ні</a:t>
            </a:r>
            <a:r>
              <a:rPr lang="uk-UA" dirty="0"/>
              <a:t>, </a:t>
            </a:r>
            <a:r>
              <a:rPr lang="uk-UA" dirty="0">
                <a:hlinkClick r:id="rId5" tooltip="Чехія"/>
              </a:rPr>
              <a:t>Чехія</a:t>
            </a:r>
            <a:r>
              <a:rPr lang="uk-UA" dirty="0"/>
              <a:t>. У </a:t>
            </a:r>
            <a:r>
              <a:rPr lang="uk-UA" dirty="0">
                <a:hlinkClick r:id="rId8" tooltip="1843"/>
              </a:rPr>
              <a:t>1843</a:t>
            </a:r>
            <a:r>
              <a:rPr lang="uk-UA" dirty="0"/>
              <a:t> році узяв ім'я </a:t>
            </a:r>
            <a:r>
              <a:rPr lang="uk-UA" dirty="0" err="1"/>
              <a:t>Грегор</a:t>
            </a:r>
            <a:r>
              <a:rPr lang="uk-UA" dirty="0"/>
              <a:t>. У </a:t>
            </a:r>
            <a:r>
              <a:rPr lang="uk-UA" dirty="0">
                <a:hlinkClick r:id="rId9" tooltip="1847"/>
              </a:rPr>
              <a:t>1847</a:t>
            </a:r>
            <a:r>
              <a:rPr lang="uk-UA" dirty="0"/>
              <a:t> році став священиком. Самостійно вивчав різноманітні науки, підмінював відсутніх </a:t>
            </a:r>
            <a:r>
              <a:rPr lang="uk-UA" dirty="0" err="1"/>
              <a:t>викладачів</a:t>
            </a:r>
            <a:r>
              <a:rPr lang="uk-UA" dirty="0" err="1">
                <a:hlinkClick r:id="rId10" tooltip="Грецька мова"/>
              </a:rPr>
              <a:t>грецької</a:t>
            </a:r>
            <a:r>
              <a:rPr lang="uk-UA" dirty="0">
                <a:hlinkClick r:id="rId10" tooltip="Грецька мова"/>
              </a:rPr>
              <a:t> </a:t>
            </a:r>
            <a:r>
              <a:rPr lang="uk-UA" dirty="0" err="1">
                <a:hlinkClick r:id="rId10" tooltip="Грецька мова"/>
              </a:rPr>
              <a:t>мови</a:t>
            </a:r>
            <a:r>
              <a:rPr lang="uk-UA" dirty="0" err="1"/>
              <a:t> та </a:t>
            </a:r>
            <a:r>
              <a:rPr lang="uk-UA" dirty="0" err="1">
                <a:hlinkClick r:id="rId11" tooltip="Математика"/>
              </a:rPr>
              <a:t>математ</a:t>
            </a:r>
            <a:r>
              <a:rPr lang="uk-UA" dirty="0">
                <a:hlinkClick r:id="rId11" tooltip="Математика"/>
              </a:rPr>
              <a:t>ики</a:t>
            </a:r>
            <a:r>
              <a:rPr lang="uk-UA" dirty="0"/>
              <a:t> у одній зі шкіл. Отримав звання викладача, але мав незадовільні оцінки </a:t>
            </a:r>
            <a:r>
              <a:rPr lang="uk-UA" dirty="0" err="1"/>
              <a:t>з </a:t>
            </a:r>
            <a:r>
              <a:rPr lang="uk-UA" dirty="0" err="1">
                <a:hlinkClick r:id="rId12" tooltip="Біологія"/>
              </a:rPr>
              <a:t>біології</a:t>
            </a:r>
            <a:r>
              <a:rPr lang="uk-UA" dirty="0" err="1"/>
              <a:t> та </a:t>
            </a:r>
            <a:r>
              <a:rPr lang="uk-UA" dirty="0" err="1">
                <a:hlinkClick r:id="rId13" tooltip="Геологія"/>
              </a:rPr>
              <a:t>геолог</a:t>
            </a:r>
            <a:r>
              <a:rPr lang="uk-UA" dirty="0">
                <a:hlinkClick r:id="rId13" tooltip="Геологія"/>
              </a:rPr>
              <a:t>ії</a:t>
            </a:r>
            <a:r>
              <a:rPr lang="uk-UA" dirty="0"/>
              <a:t>. У період із </a:t>
            </a:r>
            <a:r>
              <a:rPr lang="uk-UA" dirty="0">
                <a:hlinkClick r:id="rId14" tooltip="1851"/>
              </a:rPr>
              <a:t>1851</a:t>
            </a:r>
            <a:r>
              <a:rPr lang="uk-UA" dirty="0"/>
              <a:t> по </a:t>
            </a:r>
            <a:r>
              <a:rPr lang="uk-UA" dirty="0">
                <a:hlinkClick r:id="rId15" tooltip="1853"/>
              </a:rPr>
              <a:t>1853</a:t>
            </a:r>
            <a:r>
              <a:rPr lang="uk-UA" dirty="0"/>
              <a:t> рік навчається у </a:t>
            </a:r>
            <a:r>
              <a:rPr lang="uk-UA" dirty="0">
                <a:hlinkClick r:id="rId16" tooltip="Віденський університет"/>
              </a:rPr>
              <a:t>Віденському університеті</a:t>
            </a:r>
            <a:r>
              <a:rPr lang="uk-UA" dirty="0"/>
              <a:t>. З 1868 року він </a:t>
            </a:r>
            <a:r>
              <a:rPr lang="uk-UA" dirty="0" err="1"/>
              <a:t>стає </a:t>
            </a:r>
            <a:r>
              <a:rPr lang="uk-UA" dirty="0" err="1">
                <a:hlinkClick r:id="rId17" tooltip="Абат"/>
              </a:rPr>
              <a:t>аба</a:t>
            </a:r>
            <a:r>
              <a:rPr lang="uk-UA" dirty="0">
                <a:hlinkClick r:id="rId17" tooltip="Абат"/>
              </a:rPr>
              <a:t>том</a:t>
            </a:r>
            <a:r>
              <a:rPr lang="uk-UA" dirty="0"/>
              <a:t> у абатстві старого Брно. На початку 1883 року Мендель захворів на ниркову недостатність, що привело до </a:t>
            </a:r>
            <a:r>
              <a:rPr lang="uk-UA" dirty="0">
                <a:hlinkClick r:id="rId18" tooltip="Набряк"/>
              </a:rPr>
              <a:t>едеми</a:t>
            </a:r>
            <a:r>
              <a:rPr lang="uk-UA" dirty="0"/>
              <a:t>. Він помер 6 січня 1884 року у Брно.</a:t>
            </a:r>
          </a:p>
        </p:txBody>
      </p:sp>
    </p:spTree>
    <p:extLst>
      <p:ext uri="{BB962C8B-B14F-4D97-AF65-F5344CB8AC3E}">
        <p14:creationId xmlns:p14="http://schemas.microsoft.com/office/powerpoint/2010/main" val="1594401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4509120"/>
            <a:ext cx="8305800" cy="1526893"/>
          </a:xfrm>
        </p:spPr>
        <p:txBody>
          <a:bodyPr>
            <a:normAutofit fontScale="77500" lnSpcReduction="20000"/>
          </a:bodyPr>
          <a:lstStyle/>
          <a:p>
            <a:r>
              <a:rPr lang="vi-VN" b="1" dirty="0"/>
              <a:t>Зако́ни Ме́нделя</a:t>
            </a:r>
            <a:r>
              <a:rPr lang="vi-VN" dirty="0"/>
              <a:t> — закони, що становлять основу класичної </a:t>
            </a:r>
            <a:r>
              <a:rPr lang="vi-VN" dirty="0">
                <a:hlinkClick r:id="rId2" tooltip="Генетика"/>
              </a:rPr>
              <a:t>генетики</a:t>
            </a:r>
            <a:r>
              <a:rPr lang="vi-VN" dirty="0"/>
              <a:t>. У своїх працях </a:t>
            </a:r>
            <a:r>
              <a:rPr lang="vi-VN" dirty="0">
                <a:hlinkClick r:id="rId3" tooltip="Грегор Мендель"/>
              </a:rPr>
              <a:t>Грегор Мендель</a:t>
            </a:r>
            <a:r>
              <a:rPr lang="vi-VN" dirty="0"/>
              <a:t> ґрунтувався на дослідженнях, проведених на </a:t>
            </a:r>
            <a:r>
              <a:rPr lang="vi-VN" dirty="0">
                <a:hlinkClick r:id="rId4" tooltip="Горох"/>
              </a:rPr>
              <a:t>горосі</a:t>
            </a:r>
            <a:r>
              <a:rPr lang="vi-VN" dirty="0"/>
              <a:t> посівному (рід </a:t>
            </a:r>
            <a:r>
              <a:rPr lang="en-US" dirty="0" err="1">
                <a:hlinkClick r:id="rId4" tooltip="Горох"/>
              </a:rPr>
              <a:t>Pisum</a:t>
            </a:r>
            <a:r>
              <a:rPr lang="en-US" dirty="0"/>
              <a:t>). </a:t>
            </a:r>
            <a:r>
              <a:rPr lang="vi-VN" dirty="0"/>
              <a:t>Цей об'єкт виявився вдалим, тому що для нього характерне самозапилення, яке уможливлює одержання </a:t>
            </a:r>
            <a:r>
              <a:rPr lang="vi-VN" b="1" i="1" dirty="0"/>
              <a:t>чистих ліній</a:t>
            </a:r>
            <a:r>
              <a:rPr lang="vi-VN" dirty="0"/>
              <a:t>, тобто особин </a:t>
            </a:r>
            <a:r>
              <a:rPr lang="vi-VN" b="1" i="1" dirty="0">
                <a:hlinkClick r:id="rId5" tooltip="Гомозиготи"/>
              </a:rPr>
              <a:t>гомозиготних</a:t>
            </a:r>
            <a:r>
              <a:rPr lang="vi-VN" dirty="0"/>
              <a:t> за більшістю </a:t>
            </a:r>
            <a:r>
              <a:rPr lang="vi-VN" dirty="0">
                <a:hlinkClick r:id="rId6" tooltip="Ген"/>
              </a:rPr>
              <a:t>генів</a:t>
            </a:r>
            <a:r>
              <a:rPr lang="vi-VN" dirty="0"/>
              <a:t>. У своїх роботах Мендель не виділяв окремих законів, їх виділили й назвали інші дослідники, вже після їхнього перевідкриття в </a:t>
            </a:r>
            <a:r>
              <a:rPr lang="vi-VN" dirty="0">
                <a:hlinkClick r:id="rId7" tooltip="1900"/>
              </a:rPr>
              <a:t>1900</a:t>
            </a:r>
            <a:r>
              <a:rPr lang="vi-VN" dirty="0"/>
              <a:t> році.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305800" cy="1791072"/>
          </a:xfrm>
        </p:spPr>
        <p:txBody>
          <a:bodyPr>
            <a:noAutofit/>
          </a:bodyPr>
          <a:lstStyle/>
          <a:p>
            <a:r>
              <a:rPr lang="uk-UA" sz="44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Закони Менделя</a:t>
            </a:r>
            <a:r>
              <a:rPr lang="uk-UA" sz="4400" b="0" dirty="0"/>
              <a:t/>
            </a:r>
            <a:br>
              <a:rPr lang="uk-UA" sz="4400" b="0" dirty="0"/>
            </a:b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70466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7685" y="908720"/>
            <a:ext cx="8229600" cy="1035496"/>
          </a:xfrm>
        </p:spPr>
        <p:txBody>
          <a:bodyPr>
            <a:normAutofit fontScale="90000"/>
          </a:bodyPr>
          <a:lstStyle/>
          <a:p>
            <a:r>
              <a:rPr lang="ru-RU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Уявлення</a:t>
            </a:r>
            <a:r>
              <a:rPr lang="ru-RU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про </a:t>
            </a:r>
            <a:r>
              <a:rPr lang="ru-RU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спадковість</a:t>
            </a:r>
            <a:r>
              <a:rPr lang="ru-RU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до </a:t>
            </a:r>
            <a:r>
              <a:rPr lang="ru-RU" spc="0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робіт</a:t>
            </a:r>
            <a:r>
              <a:rPr lang="ru-RU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Менделя</a:t>
            </a:r>
            <a:br>
              <a:rPr lang="ru-RU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674" y="2420888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Навіть у найдавніших писемних пам'ятках, що дійшли до наших днів, згадуються деякі особливості спадковості, такі як схожість між членами однієї сім'ї. Основні уявлення про спадковість, поширені до початку </a:t>
            </a:r>
            <a:r>
              <a:rPr lang="en-US" dirty="0"/>
              <a:t>XX </a:t>
            </a:r>
            <a:r>
              <a:rPr lang="uk-UA" dirty="0"/>
              <a:t>століття, базувались на двох принципах. По-перше, вважалось, що спадковість працює тільки в межах одного виду. Хоч у міфології багатьох народів стрічаються такі гібридні тварини як </a:t>
            </a:r>
            <a:r>
              <a:rPr lang="uk-UA" dirty="0">
                <a:hlinkClick r:id="rId2" tooltip="Мінотавр"/>
              </a:rPr>
              <a:t>мінотаври</a:t>
            </a:r>
            <a:r>
              <a:rPr lang="uk-UA" dirty="0"/>
              <a:t>, </a:t>
            </a:r>
            <a:r>
              <a:rPr lang="uk-UA" dirty="0">
                <a:hlinkClick r:id="rId3" tooltip="Кентаври"/>
              </a:rPr>
              <a:t>кентаври</a:t>
            </a:r>
            <a:r>
              <a:rPr lang="uk-UA" dirty="0"/>
              <a:t>, </a:t>
            </a:r>
            <a:r>
              <a:rPr lang="uk-UA" dirty="0">
                <a:hlinkClick r:id="rId4" tooltip="Мантикора (ще не написана)"/>
              </a:rPr>
              <a:t>мантикори</a:t>
            </a:r>
            <a:r>
              <a:rPr lang="uk-UA" dirty="0"/>
              <a:t> тощо, а жирафи вважались наслідком схрещення верблюда і леопарда (це відображено у видовій назві </a:t>
            </a:r>
            <a:r>
              <a:rPr lang="en-US" i="1" dirty="0" err="1"/>
              <a:t>Giraffa</a:t>
            </a:r>
            <a:r>
              <a:rPr lang="en-US" i="1" dirty="0"/>
              <a:t> </a:t>
            </a:r>
            <a:r>
              <a:rPr lang="en-US" i="1" dirty="0" err="1"/>
              <a:t>camelopardalis</a:t>
            </a:r>
            <a:r>
              <a:rPr lang="en-US" dirty="0"/>
              <a:t>), </a:t>
            </a:r>
            <a:r>
              <a:rPr lang="uk-UA" dirty="0"/>
              <a:t>починаючи </a:t>
            </a:r>
            <a:r>
              <a:rPr lang="uk-UA" dirty="0" err="1"/>
              <a:t>із </a:t>
            </a:r>
            <a:r>
              <a:rPr lang="uk-UA" dirty="0" err="1">
                <a:hlinkClick r:id="rId5" tooltip="Середньовіччя"/>
              </a:rPr>
              <a:t>Середньовіччя</a:t>
            </a:r>
            <a:r>
              <a:rPr lang="uk-UA" dirty="0" err="1"/>
              <a:t> лю</a:t>
            </a:r>
            <a:r>
              <a:rPr lang="uk-UA" dirty="0"/>
              <a:t>дям стало відомо, що гібридизація між такими далекими видами переважно є неможливою. Таким чином сформувалось поняття про те, що спадковість і мінливість діє тільки всередині кожного виду, а самі види залишились незмінними від часу їхнього створення</a:t>
            </a:r>
            <a:r>
              <a:rPr lang="uk-UA" baseline="30000" dirty="0">
                <a:hlinkClick r:id="rId6"/>
              </a:rPr>
              <a:t>[1]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816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988840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Інше «</a:t>
            </a:r>
            <a:r>
              <a:rPr lang="uk-UA" dirty="0" err="1" smtClean="0"/>
              <a:t>доменделівське</a:t>
            </a:r>
            <a:r>
              <a:rPr lang="uk-UA" dirty="0" smtClean="0"/>
              <a:t>» уявлення про спадковість полягало у тому, що риси успадковуються безпосередньо. Так </a:t>
            </a:r>
            <a:r>
              <a:rPr lang="uk-UA" dirty="0" err="1" smtClean="0"/>
              <a:t>і </a:t>
            </a:r>
            <a:r>
              <a:rPr lang="uk-UA" dirty="0" err="1" smtClean="0">
                <a:hlinkClick r:id="rId2" tooltip="Гіппократ"/>
              </a:rPr>
              <a:t>Гіппократ</a:t>
            </a:r>
            <a:r>
              <a:rPr lang="uk-UA" dirty="0" err="1" smtClean="0"/>
              <a:t> пис</a:t>
            </a:r>
            <a:r>
              <a:rPr lang="uk-UA" dirty="0" smtClean="0"/>
              <a:t>ав, що репродуктивний матеріал, який він називав «</a:t>
            </a:r>
            <a:r>
              <a:rPr lang="uk-UA" i="1" dirty="0" smtClean="0"/>
              <a:t>ґонос</a:t>
            </a:r>
            <a:r>
              <a:rPr lang="uk-UA" dirty="0" smtClean="0"/>
              <a:t>», від кожної частини тіла батьків незалежно передається відповідній частині тіла дитини, і визначають її розвиток. Схожі теорії спадковості були поширені ще до кінця </a:t>
            </a:r>
            <a:r>
              <a:rPr lang="en-US" dirty="0" smtClean="0"/>
              <a:t>XIX </a:t>
            </a:r>
            <a:r>
              <a:rPr lang="uk-UA" dirty="0" smtClean="0"/>
              <a:t>ст., </a:t>
            </a:r>
            <a:r>
              <a:rPr lang="uk-UA" dirty="0" err="1" smtClean="0"/>
              <a:t>так </a:t>
            </a:r>
            <a:r>
              <a:rPr lang="uk-UA" dirty="0" err="1" smtClean="0">
                <a:hlinkClick r:id="rId3" tooltip="Чарльз Дарвін"/>
              </a:rPr>
              <a:t>Дарвін</a:t>
            </a:r>
            <a:r>
              <a:rPr lang="uk-UA" dirty="0" err="1" smtClean="0"/>
              <a:t> 1868</a:t>
            </a:r>
            <a:r>
              <a:rPr lang="uk-UA" dirty="0" smtClean="0"/>
              <a:t> року припускав, що тканини тіла батьків продукують мікроскопічні гранули (</a:t>
            </a:r>
            <a:r>
              <a:rPr lang="en-US" i="1" dirty="0" err="1" smtClean="0"/>
              <a:t>gemmules</a:t>
            </a:r>
            <a:r>
              <a:rPr lang="en-US" dirty="0" smtClean="0"/>
              <a:t>), </a:t>
            </a:r>
            <a:r>
              <a:rPr lang="uk-UA" dirty="0" smtClean="0"/>
              <a:t>які передаються дитині і забезпечують формування відповідних структур в ембріона. Уявлення про пряме успадкування переважно поєднувалось із ідеєю про змішування ознак матері і батька. Наприклад, якщо в одного з батьків чорне волосся, а в іншого — біле, діти повинні бути русявими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993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653136"/>
            <a:ext cx="8305800" cy="1359024"/>
          </a:xfrm>
        </p:spPr>
        <p:txBody>
          <a:bodyPr>
            <a:normAutofit fontScale="90000"/>
          </a:bodyPr>
          <a:lstStyle/>
          <a:p>
            <a:r>
              <a:rPr lang="uk-UA" sz="60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Вибір </a:t>
            </a:r>
            <a:r>
              <a:rPr lang="uk-UA" sz="6000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об'єкта досліджень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7699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268760"/>
            <a:ext cx="45365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Як модель для своїх досліджень </a:t>
            </a:r>
            <a:r>
              <a:rPr lang="uk-UA" dirty="0" err="1"/>
              <a:t>Грегор</a:t>
            </a:r>
            <a:r>
              <a:rPr lang="uk-UA" dirty="0"/>
              <a:t> Мендель вибрав горох посівний (</a:t>
            </a:r>
            <a:r>
              <a:rPr lang="en-US" i="1" dirty="0" err="1"/>
              <a:t>Pisum</a:t>
            </a:r>
            <a:r>
              <a:rPr lang="en-US" i="1" dirty="0"/>
              <a:t> </a:t>
            </a:r>
            <a:r>
              <a:rPr lang="en-US" i="1" dirty="0" err="1"/>
              <a:t>sativum</a:t>
            </a:r>
            <a:r>
              <a:rPr lang="en-US" dirty="0"/>
              <a:t>), </a:t>
            </a:r>
            <a:r>
              <a:rPr lang="uk-UA" dirty="0"/>
              <a:t>той же об'єкт, на якому проводили експерименти </a:t>
            </a:r>
            <a:r>
              <a:rPr lang="uk-UA" dirty="0" err="1"/>
              <a:t>Найт</a:t>
            </a:r>
            <a:r>
              <a:rPr lang="uk-UA" dirty="0"/>
              <a:t> та багато інших дослідників. Для цього було кілька причин. По-перше, попередні дані, отримані у працях із цією рослиною, свідчили про те, що можна очікувати розщеплення ознак у потомства. По-друге, у торговців насінням можна було купити </a:t>
            </a:r>
            <a:r>
              <a:rPr lang="uk-UA" dirty="0" err="1"/>
              <a:t>різні </a:t>
            </a:r>
            <a:r>
              <a:rPr lang="uk-UA" dirty="0" err="1">
                <a:hlinkClick r:id="rId2" tooltip="Сорт"/>
              </a:rPr>
              <a:t>сорт</a:t>
            </a:r>
            <a:r>
              <a:rPr lang="uk-UA" dirty="0">
                <a:hlinkClick r:id="rId2" tooltip="Сорт"/>
              </a:rPr>
              <a:t>и</a:t>
            </a:r>
            <a:r>
              <a:rPr lang="uk-UA" dirty="0"/>
              <a:t> цієї рослини, що відрізнялись між собою чіткими ознаками, такими як забарвлення </a:t>
            </a:r>
            <a:r>
              <a:rPr lang="uk-UA" dirty="0">
                <a:hlinkClick r:id="rId3" tooltip="Віночок"/>
              </a:rPr>
              <a:t>віночка</a:t>
            </a:r>
            <a:r>
              <a:rPr lang="uk-UA" dirty="0"/>
              <a:t> або </a:t>
            </a:r>
            <a:r>
              <a:rPr lang="uk-UA" dirty="0">
                <a:hlinkClick r:id="rId4" tooltip="Насіння"/>
              </a:rPr>
              <a:t>насіння</a:t>
            </a:r>
            <a:r>
              <a:rPr lang="uk-UA" dirty="0"/>
              <a:t>. Мендель почав свій аналіз і ретельного вивчення 32-ох чистих ліній горошку, і вибрав ті, що відрізнялись за сімома ознаками</a:t>
            </a:r>
          </a:p>
        </p:txBody>
      </p:sp>
      <p:pic>
        <p:nvPicPr>
          <p:cNvPr id="2050" name="Picture 2" descr="Файл:Pisum sativum flow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12776"/>
            <a:ext cx="3546662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30430" y="3791079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/>
              <a:t>Квітка гороху посівного</a:t>
            </a:r>
          </a:p>
        </p:txBody>
      </p:sp>
    </p:spTree>
    <p:extLst>
      <p:ext uri="{BB962C8B-B14F-4D97-AF65-F5344CB8AC3E}">
        <p14:creationId xmlns:p14="http://schemas.microsoft.com/office/powerpoint/2010/main" val="2068611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556792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По-третє, горошок здатний як </a:t>
            </a:r>
            <a:r>
              <a:rPr lang="uk-UA" dirty="0" err="1"/>
              <a:t>до </a:t>
            </a:r>
            <a:r>
              <a:rPr lang="uk-UA" dirty="0" err="1">
                <a:hlinkClick r:id="rId2" tooltip="Самозапилення"/>
              </a:rPr>
              <a:t>самозапилення</a:t>
            </a:r>
            <a:r>
              <a:rPr lang="uk-UA" dirty="0" err="1"/>
              <a:t> </a:t>
            </a:r>
            <a:r>
              <a:rPr lang="uk-UA" dirty="0"/>
              <a:t>так і до </a:t>
            </a:r>
            <a:r>
              <a:rPr lang="uk-UA" dirty="0">
                <a:hlinkClick r:id="rId3" tooltip="Перехресне запилення"/>
              </a:rPr>
              <a:t>перехресного запилення</a:t>
            </a:r>
            <a:r>
              <a:rPr lang="uk-UA" dirty="0"/>
              <a:t>. Через те, </a:t>
            </a:r>
            <a:r>
              <a:rPr lang="uk-UA" dirty="0" err="1"/>
              <a:t>що </a:t>
            </a:r>
            <a:r>
              <a:rPr lang="uk-UA" dirty="0" err="1">
                <a:hlinkClick r:id="rId4" tooltip="Тичинки"/>
              </a:rPr>
              <a:t>тичинки</a:t>
            </a:r>
            <a:r>
              <a:rPr lang="uk-UA" dirty="0" err="1"/>
              <a:t> і </a:t>
            </a:r>
            <a:r>
              <a:rPr lang="uk-UA" dirty="0" err="1">
                <a:hlinkClick r:id="rId5" tooltip="Маточка"/>
              </a:rPr>
              <a:t>маточк</a:t>
            </a:r>
            <a:r>
              <a:rPr lang="uk-UA" dirty="0">
                <a:hlinkClick r:id="rId5" tooltip="Маточка"/>
              </a:rPr>
              <a:t>а</a:t>
            </a:r>
            <a:r>
              <a:rPr lang="uk-UA" dirty="0"/>
              <a:t> у квітах цієї рослини оточені двома зрослими пелюстками (так званий </a:t>
            </a:r>
            <a:r>
              <a:rPr lang="uk-UA" i="1" dirty="0"/>
              <a:t>човен</a:t>
            </a:r>
            <a:r>
              <a:rPr lang="uk-UA" dirty="0"/>
              <a:t>), то </a:t>
            </a:r>
            <a:r>
              <a:rPr lang="uk-UA" dirty="0">
                <a:hlinkClick r:id="rId6" tooltip="Пилок"/>
              </a:rPr>
              <a:t>пилок</a:t>
            </a:r>
            <a:r>
              <a:rPr lang="uk-UA" dirty="0"/>
              <a:t> із перших переноситься на </a:t>
            </a:r>
            <a:r>
              <a:rPr lang="uk-UA" dirty="0">
                <a:hlinkClick r:id="rId7" tooltip="Приймочка"/>
              </a:rPr>
              <a:t>приймочку</a:t>
            </a:r>
            <a:r>
              <a:rPr lang="uk-UA" dirty="0"/>
              <a:t> останньої. Таким чином відбувається самозапилення, якщо ж дослідник хоче здійснити перехресне запилення, то у квітах «материнської» рослини тичинки вирізаються до того, як вони дозріють, після чого пилок переносять із «батьківської» рослини пензликом або безпосередньо </a:t>
            </a:r>
            <a:r>
              <a:rPr lang="uk-UA" dirty="0" smtClean="0"/>
              <a:t>тичинками. </a:t>
            </a:r>
          </a:p>
          <a:p>
            <a:r>
              <a:rPr lang="uk-UA" dirty="0" smtClean="0"/>
              <a:t>Окрім </a:t>
            </a:r>
            <a:r>
              <a:rPr lang="uk-UA" dirty="0"/>
              <a:t>того, горошок вигідний із практичних міркувань: він дешевий, невибагливий, не займає багато місця, має відносно короткий цикл розвитку і дає достатньо велику кількість потомства. Таким чином можна аналізувати </a:t>
            </a:r>
            <a:r>
              <a:rPr lang="uk-UA" dirty="0" smtClean="0"/>
              <a:t>одночасно </a:t>
            </a:r>
            <a:r>
              <a:rPr lang="uk-UA" dirty="0"/>
              <a:t>велику кількість рослин і вирощувати кілька поколінь впродовж одного року, що прискорює отримання </a:t>
            </a:r>
            <a:r>
              <a:rPr lang="uk-UA" dirty="0" smtClean="0"/>
              <a:t>результатів.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786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178</TotalTime>
  <Words>594</Words>
  <Application>Microsoft Office PowerPoint</Application>
  <PresentationFormat>Экран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Паркет</vt:lpstr>
      <vt:lpstr>Грегор Мендель та його досліди</vt:lpstr>
      <vt:lpstr>Грегор Мендель </vt:lpstr>
      <vt:lpstr>Біографія </vt:lpstr>
      <vt:lpstr>Закони Менделя </vt:lpstr>
      <vt:lpstr>Уявлення про спадковість до робіт Менделя </vt:lpstr>
      <vt:lpstr>Презентация PowerPoint</vt:lpstr>
      <vt:lpstr>Вибір об'єкта досліджень </vt:lpstr>
      <vt:lpstr>Презентация PowerPoint</vt:lpstr>
      <vt:lpstr>Презентация PowerPoint</vt:lpstr>
      <vt:lpstr>Особливості підходу </vt:lpstr>
      <vt:lpstr>Закономірності спадковості, встановлені Менеделем </vt:lpstr>
      <vt:lpstr>Перший закон </vt:lpstr>
      <vt:lpstr>Другий закон </vt:lpstr>
      <vt:lpstr>Презентация PowerPoint</vt:lpstr>
      <vt:lpstr>Презентация PowerPoint</vt:lpstr>
      <vt:lpstr>Менделева модель спадковості і її пояснення </vt:lpstr>
      <vt:lpstr>Презентация PowerPoint</vt:lpstr>
      <vt:lpstr>Презентация PowerPoint</vt:lpstr>
      <vt:lpstr>Висновок: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Грегор Мендель та його досліди</dc:title>
  <dc:creator>Алексей</dc:creator>
  <cp:lastModifiedBy>Алексей</cp:lastModifiedBy>
  <cp:revision>13</cp:revision>
  <dcterms:created xsi:type="dcterms:W3CDTF">2013-09-29T08:25:48Z</dcterms:created>
  <dcterms:modified xsi:type="dcterms:W3CDTF">2013-09-29T11:23:51Z</dcterms:modified>
</cp:coreProperties>
</file>