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60" r:id="rId5"/>
    <p:sldId id="265" r:id="rId6"/>
    <p:sldId id="266" r:id="rId7"/>
    <p:sldId id="268" r:id="rId8"/>
    <p:sldId id="267" r:id="rId9"/>
    <p:sldId id="258" r:id="rId10"/>
    <p:sldId id="259" r:id="rId11"/>
    <p:sldId id="263" r:id="rId12"/>
    <p:sldId id="261"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011D7EF8-32FF-4A62-BA6D-20BAED1E4F84}" type="datetimeFigureOut">
              <a:rPr lang="ru-RU" smtClean="0"/>
              <a:t>31.03.2013</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6695E16-0B85-4056-B427-15AC60ED00B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11D7EF8-32FF-4A62-BA6D-20BAED1E4F84}" type="datetimeFigureOut">
              <a:rPr lang="ru-RU" smtClean="0"/>
              <a:t>31.03.2013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695E16-0B85-4056-B427-15AC60ED00B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11D7EF8-32FF-4A62-BA6D-20BAED1E4F84}" type="datetimeFigureOut">
              <a:rPr lang="ru-RU" smtClean="0"/>
              <a:t>31.03.2013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695E16-0B85-4056-B427-15AC60ED00B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11D7EF8-32FF-4A62-BA6D-20BAED1E4F84}" type="datetimeFigureOut">
              <a:rPr lang="ru-RU" smtClean="0"/>
              <a:t>31.03.2013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695E16-0B85-4056-B427-15AC60ED00B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11D7EF8-32FF-4A62-BA6D-20BAED1E4F84}" type="datetimeFigureOut">
              <a:rPr lang="ru-RU" smtClean="0"/>
              <a:t>31.03.2013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6695E16-0B85-4056-B427-15AC60ED00B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011D7EF8-32FF-4A62-BA6D-20BAED1E4F84}" type="datetimeFigureOut">
              <a:rPr lang="ru-RU" smtClean="0"/>
              <a:t>31.03.2013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6695E16-0B85-4056-B427-15AC60ED00B2}" type="slidenum">
              <a:rPr lang="ru-RU" smtClean="0"/>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011D7EF8-32FF-4A62-BA6D-20BAED1E4F84}" type="datetimeFigureOut">
              <a:rPr lang="ru-RU" smtClean="0"/>
              <a:t>31.03.2013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6695E16-0B85-4056-B427-15AC60ED00B2}" type="slidenum">
              <a:rPr lang="ru-RU" smtClean="0"/>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011D7EF8-32FF-4A62-BA6D-20BAED1E4F84}" type="datetimeFigureOut">
              <a:rPr lang="ru-RU" smtClean="0"/>
              <a:t>31.03.2013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6695E16-0B85-4056-B427-15AC60ED00B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1D7EF8-32FF-4A62-BA6D-20BAED1E4F84}" type="datetimeFigureOut">
              <a:rPr lang="ru-RU" smtClean="0"/>
              <a:t>31.03.2013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6695E16-0B85-4056-B427-15AC60ED00B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011D7EF8-32FF-4A62-BA6D-20BAED1E4F84}" type="datetimeFigureOut">
              <a:rPr lang="ru-RU" smtClean="0"/>
              <a:t>31.03.2013</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26695E16-0B85-4056-B427-15AC60ED00B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011D7EF8-32FF-4A62-BA6D-20BAED1E4F84}" type="datetimeFigureOut">
              <a:rPr lang="ru-RU" smtClean="0"/>
              <a:t>31.03.2013</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26695E16-0B85-4056-B427-15AC60ED00B2}"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011D7EF8-32FF-4A62-BA6D-20BAED1E4F84}" type="datetimeFigureOut">
              <a:rPr lang="ru-RU" smtClean="0"/>
              <a:t>31.03.2013</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6695E16-0B85-4056-B427-15AC60ED00B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51720" y="2276872"/>
            <a:ext cx="5082460" cy="1754326"/>
          </a:xfrm>
          <a:prstGeom prst="rect">
            <a:avLst/>
          </a:prstGeom>
          <a:noFill/>
        </p:spPr>
        <p:txBody>
          <a:bodyPr wrap="square" lIns="91440" tIns="45720" rIns="91440" bIns="45720">
            <a:spAutoFit/>
          </a:bodyPr>
          <a:lstStyle/>
          <a:p>
            <a:pPr algn="ctr"/>
            <a:r>
              <a:rPr lang="ru-RU"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Приёмы мнемотехники</a:t>
            </a:r>
            <a:endParaRPr lang="ru-RU"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2" name="TextBox 1"/>
          <p:cNvSpPr txBox="1"/>
          <p:nvPr/>
        </p:nvSpPr>
        <p:spPr>
          <a:xfrm>
            <a:off x="3577287" y="5589240"/>
            <a:ext cx="2031325" cy="215444"/>
          </a:xfrm>
          <a:prstGeom prst="rect">
            <a:avLst/>
          </a:prstGeom>
          <a:noFill/>
        </p:spPr>
        <p:txBody>
          <a:bodyPr wrap="none" rtlCol="0">
            <a:spAutoFit/>
          </a:bodyPr>
          <a:lstStyle/>
          <a:p>
            <a:r>
              <a:rPr lang="ru-RU" sz="800" dirty="0" smtClean="0"/>
              <a:t>Автор: Ксенофонтова Юлия 9-а класс </a:t>
            </a:r>
            <a:endParaRPr lang="ru-RU" sz="800" dirty="0"/>
          </a:p>
        </p:txBody>
      </p:sp>
    </p:spTree>
    <p:extLst>
      <p:ext uri="{BB962C8B-B14F-4D97-AF65-F5344CB8AC3E}">
        <p14:creationId xmlns:p14="http://schemas.microsoft.com/office/powerpoint/2010/main" val="2270216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743193"/>
            <a:ext cx="7056784" cy="830997"/>
          </a:xfrm>
          <a:prstGeom prst="rect">
            <a:avLst/>
          </a:prstGeom>
          <a:solidFill>
            <a:schemeClr val="accent2">
              <a:lumMod val="60000"/>
              <a:lumOff val="40000"/>
            </a:schemeClr>
          </a:solidFill>
        </p:spPr>
        <p:txBody>
          <a:bodyPr wrap="square" rtlCol="0">
            <a:spAutoFit/>
          </a:bodyPr>
          <a:lstStyle/>
          <a:p>
            <a:r>
              <a:rPr lang="ru-RU" sz="2400" dirty="0"/>
              <a:t>Приемы мнемотехники для запоминания правил русского языка </a:t>
            </a:r>
            <a:r>
              <a:rPr lang="ru-RU" dirty="0"/>
              <a:t>:</a:t>
            </a:r>
          </a:p>
        </p:txBody>
      </p:sp>
      <p:sp>
        <p:nvSpPr>
          <p:cNvPr id="3" name="TextBox 2"/>
          <p:cNvSpPr txBox="1"/>
          <p:nvPr/>
        </p:nvSpPr>
        <p:spPr>
          <a:xfrm>
            <a:off x="899592" y="1898297"/>
            <a:ext cx="7654211" cy="369332"/>
          </a:xfrm>
          <a:prstGeom prst="rect">
            <a:avLst/>
          </a:prstGeom>
          <a:noFill/>
        </p:spPr>
        <p:txBody>
          <a:bodyPr wrap="none" rtlCol="0">
            <a:spAutoFit/>
          </a:bodyPr>
          <a:lstStyle/>
          <a:p>
            <a:r>
              <a:rPr lang="ru-RU" dirty="0"/>
              <a:t>Мнемотехника для запоминания наречий без ь : Уж замуж невтерпеж</a:t>
            </a:r>
          </a:p>
        </p:txBody>
      </p:sp>
      <p:sp>
        <p:nvSpPr>
          <p:cNvPr id="4" name="TextBox 3"/>
          <p:cNvSpPr txBox="1"/>
          <p:nvPr/>
        </p:nvSpPr>
        <p:spPr>
          <a:xfrm>
            <a:off x="959074" y="2343196"/>
            <a:ext cx="7438187" cy="646331"/>
          </a:xfrm>
          <a:prstGeom prst="rect">
            <a:avLst/>
          </a:prstGeom>
          <a:noFill/>
        </p:spPr>
        <p:txBody>
          <a:bodyPr wrap="square" rtlCol="0">
            <a:spAutoFit/>
          </a:bodyPr>
          <a:lstStyle/>
          <a:p>
            <a:r>
              <a:rPr lang="ru-RU" dirty="0"/>
              <a:t>Мнемотехника для запоминания слов с ы после ц : Цыган на цыпочках цыкнул цыплёнку: «Цыц»</a:t>
            </a:r>
          </a:p>
        </p:txBody>
      </p:sp>
      <p:sp>
        <p:nvSpPr>
          <p:cNvPr id="5" name="Равнобедренный треугольник 4"/>
          <p:cNvSpPr/>
          <p:nvPr/>
        </p:nvSpPr>
        <p:spPr>
          <a:xfrm>
            <a:off x="824767" y="2032234"/>
            <a:ext cx="134308" cy="101458"/>
          </a:xfrm>
          <a:prstGeom prst="triangl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B0F0"/>
              </a:solidFill>
            </a:endParaRPr>
          </a:p>
        </p:txBody>
      </p:sp>
      <p:sp>
        <p:nvSpPr>
          <p:cNvPr id="6" name="Равнобедренный треугольник 5"/>
          <p:cNvSpPr/>
          <p:nvPr/>
        </p:nvSpPr>
        <p:spPr>
          <a:xfrm>
            <a:off x="832438" y="2472065"/>
            <a:ext cx="134308" cy="101458"/>
          </a:xfrm>
          <a:prstGeom prst="triangl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B0F0"/>
              </a:solidFill>
            </a:endParaRPr>
          </a:p>
        </p:txBody>
      </p:sp>
      <p:sp>
        <p:nvSpPr>
          <p:cNvPr id="7" name="Равнобедренный треугольник 6"/>
          <p:cNvSpPr/>
          <p:nvPr/>
        </p:nvSpPr>
        <p:spPr>
          <a:xfrm>
            <a:off x="834722" y="3218082"/>
            <a:ext cx="134308" cy="101458"/>
          </a:xfrm>
          <a:prstGeom prst="triangl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B0F0"/>
              </a:solidFill>
            </a:endParaRPr>
          </a:p>
        </p:txBody>
      </p:sp>
      <p:sp>
        <p:nvSpPr>
          <p:cNvPr id="8" name="Равнобедренный треугольник 7"/>
          <p:cNvSpPr/>
          <p:nvPr/>
        </p:nvSpPr>
        <p:spPr>
          <a:xfrm>
            <a:off x="824766" y="3975614"/>
            <a:ext cx="134308" cy="101458"/>
          </a:xfrm>
          <a:prstGeom prst="triangl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B0F0"/>
              </a:solidFill>
            </a:endParaRPr>
          </a:p>
        </p:txBody>
      </p:sp>
      <p:sp>
        <p:nvSpPr>
          <p:cNvPr id="10" name="Равнобедренный треугольник 9"/>
          <p:cNvSpPr/>
          <p:nvPr/>
        </p:nvSpPr>
        <p:spPr>
          <a:xfrm>
            <a:off x="846425" y="5041629"/>
            <a:ext cx="134308" cy="101458"/>
          </a:xfrm>
          <a:prstGeom prst="triangl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B0F0"/>
              </a:solidFill>
            </a:endParaRPr>
          </a:p>
        </p:txBody>
      </p:sp>
      <p:sp>
        <p:nvSpPr>
          <p:cNvPr id="11" name="TextBox 10"/>
          <p:cNvSpPr txBox="1"/>
          <p:nvPr/>
        </p:nvSpPr>
        <p:spPr>
          <a:xfrm>
            <a:off x="1091533" y="3068960"/>
            <a:ext cx="7281645" cy="646331"/>
          </a:xfrm>
          <a:prstGeom prst="rect">
            <a:avLst/>
          </a:prstGeom>
          <a:noFill/>
        </p:spPr>
        <p:txBody>
          <a:bodyPr wrap="square" rtlCol="0">
            <a:spAutoFit/>
          </a:bodyPr>
          <a:lstStyle/>
          <a:p>
            <a:r>
              <a:rPr lang="ru-RU" dirty="0"/>
              <a:t>Мнемотехника для запоминания слов, у которых приставки пишутся слитно : </a:t>
            </a:r>
            <a:r>
              <a:rPr lang="ru-RU" dirty="0" err="1"/>
              <a:t>автомотовелофототелерадиомонтер</a:t>
            </a:r>
            <a:endParaRPr lang="ru-RU" dirty="0"/>
          </a:p>
        </p:txBody>
      </p:sp>
      <p:sp>
        <p:nvSpPr>
          <p:cNvPr id="12" name="TextBox 11"/>
          <p:cNvSpPr txBox="1"/>
          <p:nvPr/>
        </p:nvSpPr>
        <p:spPr>
          <a:xfrm>
            <a:off x="1115617" y="3861048"/>
            <a:ext cx="7257562" cy="923330"/>
          </a:xfrm>
          <a:prstGeom prst="rect">
            <a:avLst/>
          </a:prstGeom>
          <a:noFill/>
        </p:spPr>
        <p:txBody>
          <a:bodyPr wrap="square" rtlCol="0">
            <a:spAutoFit/>
          </a:bodyPr>
          <a:lstStyle/>
          <a:p>
            <a:r>
              <a:rPr lang="ru-RU" dirty="0"/>
              <a:t>Не чудесно, не прекрасно, а ужасно и опасно букву «Т» писать напрасно - В этой фразе собраны 5 слов, где не пишется «Т» между «С и Н».</a:t>
            </a:r>
          </a:p>
        </p:txBody>
      </p:sp>
      <p:sp>
        <p:nvSpPr>
          <p:cNvPr id="13" name="TextBox 12"/>
          <p:cNvSpPr txBox="1"/>
          <p:nvPr/>
        </p:nvSpPr>
        <p:spPr>
          <a:xfrm>
            <a:off x="1157882" y="4935484"/>
            <a:ext cx="7137629" cy="646331"/>
          </a:xfrm>
          <a:prstGeom prst="rect">
            <a:avLst/>
          </a:prstGeom>
          <a:noFill/>
        </p:spPr>
        <p:txBody>
          <a:bodyPr wrap="square" rtlCol="0">
            <a:spAutoFit/>
          </a:bodyPr>
          <a:lstStyle/>
          <a:p>
            <a:r>
              <a:rPr lang="ru-RU" dirty="0"/>
              <a:t>Мнемотехника для запоминания употребления «одевать» и «надевать» : надеваю одежду, одеваю — Надежду</a:t>
            </a:r>
          </a:p>
        </p:txBody>
      </p:sp>
    </p:spTree>
    <p:extLst>
      <p:ext uri="{BB962C8B-B14F-4D97-AF65-F5344CB8AC3E}">
        <p14:creationId xmlns:p14="http://schemas.microsoft.com/office/powerpoint/2010/main" val="646073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764704"/>
            <a:ext cx="6984776" cy="1569660"/>
          </a:xfrm>
          <a:prstGeom prst="rect">
            <a:avLst/>
          </a:prstGeom>
          <a:solidFill>
            <a:schemeClr val="bg1"/>
          </a:solidFill>
        </p:spPr>
        <p:txBody>
          <a:bodyPr wrap="square" rtlCol="0">
            <a:spAutoFit/>
          </a:bodyPr>
          <a:lstStyle/>
          <a:p>
            <a:r>
              <a:rPr lang="ru-RU" sz="2400" dirty="0">
                <a:solidFill>
                  <a:srgbClr val="7030A0"/>
                </a:solidFill>
              </a:rPr>
              <a:t>Приемы мнемотехники для запоминания порядка планет солнечной системы: </a:t>
            </a:r>
            <a:r>
              <a:rPr lang="ru-RU" sz="2400" dirty="0"/>
              <a:t>1-Меркурий, 2-Венера, 3-Земля, 4-Марс, 5-Юпитер, 6-Сатурн, 7-Уран, 8-Нептун, 9-Плутон</a:t>
            </a:r>
          </a:p>
        </p:txBody>
      </p:sp>
      <p:sp>
        <p:nvSpPr>
          <p:cNvPr id="3" name="TextBox 2"/>
          <p:cNvSpPr txBox="1"/>
          <p:nvPr/>
        </p:nvSpPr>
        <p:spPr>
          <a:xfrm>
            <a:off x="1547664" y="2902405"/>
            <a:ext cx="6408712" cy="830997"/>
          </a:xfrm>
          <a:prstGeom prst="rect">
            <a:avLst/>
          </a:prstGeom>
          <a:noFill/>
        </p:spPr>
        <p:txBody>
          <a:bodyPr wrap="square" rtlCol="0">
            <a:spAutoFit/>
          </a:bodyPr>
          <a:lstStyle/>
          <a:p>
            <a:r>
              <a:rPr lang="ru-RU" sz="2400" dirty="0"/>
              <a:t>Морозным Вечером Залез на Мачту Юнга Стремясь Увидеть Незнакомый Порт</a:t>
            </a:r>
          </a:p>
        </p:txBody>
      </p:sp>
      <p:sp>
        <p:nvSpPr>
          <p:cNvPr id="4" name="TextBox 3"/>
          <p:cNvSpPr txBox="1"/>
          <p:nvPr/>
        </p:nvSpPr>
        <p:spPr>
          <a:xfrm>
            <a:off x="1547665" y="4149080"/>
            <a:ext cx="6696744" cy="1569660"/>
          </a:xfrm>
          <a:prstGeom prst="rect">
            <a:avLst/>
          </a:prstGeom>
          <a:noFill/>
        </p:spPr>
        <p:txBody>
          <a:bodyPr wrap="square" rtlCol="0">
            <a:spAutoFit/>
          </a:bodyPr>
          <a:lstStyle/>
          <a:p>
            <a:r>
              <a:rPr lang="ru-RU" sz="2400" dirty="0"/>
              <a:t>Меркурий — раз, Венера — два-с, Три — Земля, четыре — Марс, Пять — Юпитер, шесть — Сатурн, Семь — Уран, восьмой — Нептун</a:t>
            </a:r>
          </a:p>
        </p:txBody>
      </p:sp>
      <p:sp>
        <p:nvSpPr>
          <p:cNvPr id="5" name="Вертикальный свиток 4"/>
          <p:cNvSpPr/>
          <p:nvPr/>
        </p:nvSpPr>
        <p:spPr>
          <a:xfrm>
            <a:off x="827584" y="2977236"/>
            <a:ext cx="576064" cy="571500"/>
          </a:xfrm>
          <a:prstGeom prst="verticalScroll">
            <a:avLst/>
          </a:prstGeom>
          <a:solidFill>
            <a:schemeClr val="tx2">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Вертикальный свиток 6"/>
          <p:cNvSpPr/>
          <p:nvPr/>
        </p:nvSpPr>
        <p:spPr>
          <a:xfrm>
            <a:off x="827584" y="4194040"/>
            <a:ext cx="576064" cy="571500"/>
          </a:xfrm>
          <a:prstGeom prst="verticalScroll">
            <a:avLst/>
          </a:prstGeom>
          <a:solidFill>
            <a:schemeClr val="tx2">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71944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6632" y="2636912"/>
            <a:ext cx="5990743" cy="1569660"/>
          </a:xfrm>
          <a:prstGeom prst="rect">
            <a:avLst/>
          </a:prstGeom>
          <a:noFill/>
        </p:spPr>
        <p:txBody>
          <a:bodyPr wrap="none" lIns="91440" tIns="45720" rIns="91440" bIns="45720">
            <a:spAutoFit/>
          </a:bodyPr>
          <a:lstStyle/>
          <a:p>
            <a:pPr algn="ctr"/>
            <a:r>
              <a:rPr lang="ru-RU" sz="9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К о н е ц !</a:t>
            </a:r>
            <a:endParaRPr lang="ru-RU"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3495751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1700808"/>
            <a:ext cx="7272808" cy="4524315"/>
          </a:xfrm>
          <a:prstGeom prst="rect">
            <a:avLst/>
          </a:prstGeom>
          <a:noFill/>
        </p:spPr>
        <p:txBody>
          <a:bodyPr wrap="square" rtlCol="0">
            <a:spAutoFit/>
          </a:bodyPr>
          <a:lstStyle/>
          <a:p>
            <a:r>
              <a:rPr lang="ru-RU" sz="2400" dirty="0" err="1" smtClean="0">
                <a:solidFill>
                  <a:srgbClr val="FF0000"/>
                </a:solidFill>
              </a:rPr>
              <a:t>Мнемо́ника</a:t>
            </a:r>
            <a:r>
              <a:rPr lang="ru-RU" sz="2400" dirty="0" smtClean="0"/>
              <a:t> (греч. </a:t>
            </a:r>
            <a:r>
              <a:rPr lang="ru-RU" sz="2400" dirty="0" err="1" smtClean="0"/>
              <a:t>τὰ</a:t>
            </a:r>
            <a:r>
              <a:rPr lang="ru-RU" sz="2400" dirty="0" smtClean="0"/>
              <a:t> </a:t>
            </a:r>
            <a:r>
              <a:rPr lang="ru-RU" sz="2400" dirty="0" err="1" smtClean="0"/>
              <a:t>μνημονικά</a:t>
            </a:r>
            <a:r>
              <a:rPr lang="ru-RU" sz="2400" dirty="0" smtClean="0"/>
              <a:t> — искусство запоминания), </a:t>
            </a:r>
            <a:r>
              <a:rPr lang="ru-RU" sz="2400" dirty="0" err="1" smtClean="0">
                <a:solidFill>
                  <a:srgbClr val="FF0000"/>
                </a:solidFill>
              </a:rPr>
              <a:t>мнемоте́хника</a:t>
            </a:r>
            <a:r>
              <a:rPr lang="ru-RU" sz="2400" dirty="0" smtClean="0">
                <a:solidFill>
                  <a:srgbClr val="FF0000"/>
                </a:solidFill>
              </a:rPr>
              <a:t> </a:t>
            </a:r>
            <a:r>
              <a:rPr lang="ru-RU" sz="2400" dirty="0" smtClean="0"/>
              <a:t>— совокупность специальных приёмов и способов, облегчающих запоминание нужной информации и увеличивающих объём памяти путём образования ассоциаций (связей). Замена абстрактных объектов и фактов на понятия и представления, имеющие визуальное, аудиальное или кинестетическое представление, связывание объектов с уже имеющейся информацией в памяти различных типов для упрощения запоминания.</a:t>
            </a:r>
            <a:endParaRPr lang="ru-RU" sz="2400" dirty="0"/>
          </a:p>
        </p:txBody>
      </p:sp>
      <p:sp>
        <p:nvSpPr>
          <p:cNvPr id="3" name="TextBox 2"/>
          <p:cNvSpPr txBox="1"/>
          <p:nvPr/>
        </p:nvSpPr>
        <p:spPr>
          <a:xfrm>
            <a:off x="1907704" y="980728"/>
            <a:ext cx="5181418" cy="646331"/>
          </a:xfrm>
          <a:prstGeom prst="rect">
            <a:avLst/>
          </a:prstGeom>
          <a:solidFill>
            <a:schemeClr val="accent5">
              <a:lumMod val="60000"/>
              <a:lumOff val="40000"/>
            </a:schemeClr>
          </a:solidFill>
        </p:spPr>
        <p:txBody>
          <a:bodyPr wrap="none" rtlCol="0">
            <a:spAutoFit/>
          </a:bodyPr>
          <a:lstStyle/>
          <a:p>
            <a:r>
              <a:rPr lang="ru-RU" sz="3600" dirty="0" smtClean="0">
                <a:solidFill>
                  <a:srgbClr val="0070C0"/>
                </a:solidFill>
              </a:rPr>
              <a:t>Понятие мнемотехники</a:t>
            </a:r>
            <a:endParaRPr lang="ru-RU" sz="3600" dirty="0">
              <a:solidFill>
                <a:srgbClr val="0070C0"/>
              </a:solidFill>
            </a:endParaRPr>
          </a:p>
        </p:txBody>
      </p:sp>
    </p:spTree>
    <p:extLst>
      <p:ext uri="{BB962C8B-B14F-4D97-AF65-F5344CB8AC3E}">
        <p14:creationId xmlns:p14="http://schemas.microsoft.com/office/powerpoint/2010/main" val="330363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2204864"/>
            <a:ext cx="7344816" cy="1569660"/>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9600" b="1" cap="none" spc="0" dirty="0" smtClean="0">
                <a:ln/>
                <a:solidFill>
                  <a:schemeClr val="accent5">
                    <a:tint val="50000"/>
                    <a:satMod val="180000"/>
                  </a:schemeClr>
                </a:solidFill>
                <a:effectLst/>
              </a:rPr>
              <a:t>История</a:t>
            </a:r>
          </a:p>
        </p:txBody>
      </p:sp>
    </p:spTree>
    <p:extLst>
      <p:ext uri="{BB962C8B-B14F-4D97-AF65-F5344CB8AC3E}">
        <p14:creationId xmlns:p14="http://schemas.microsoft.com/office/powerpoint/2010/main" val="823859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00343" y="1484784"/>
            <a:ext cx="7632848" cy="4893647"/>
          </a:xfrm>
          <a:prstGeom prst="rect">
            <a:avLst/>
          </a:prstGeom>
          <a:noFill/>
        </p:spPr>
        <p:txBody>
          <a:bodyPr wrap="square" rtlCol="0">
            <a:spAutoFit/>
          </a:bodyPr>
          <a:lstStyle/>
          <a:p>
            <a:r>
              <a:rPr lang="ru-RU" sz="2400" dirty="0"/>
              <a:t>Искусство запоминания было особенно важным в дописьменные периоды человеческой истории. Так жрецы, шаманы, сказители должны были запоминать огромные объёмы информации. Даже после появления письменности искусство запоминания не утратило своей актуальности. Очень малое количество книг, дороговизна материалов для письма, большие масса и объём написанной книги — всё это побуждало запоминать текст. Сказывалось также и длительное время нахождения в дороге во время путешествий, когда читать и писать было невозможно и приходилось пользоваться тем, что есть в памяти.</a:t>
            </a:r>
          </a:p>
        </p:txBody>
      </p:sp>
      <p:sp>
        <p:nvSpPr>
          <p:cNvPr id="11" name="Прямоугольник 10"/>
          <p:cNvSpPr/>
          <p:nvPr/>
        </p:nvSpPr>
        <p:spPr>
          <a:xfrm>
            <a:off x="980387" y="548680"/>
            <a:ext cx="7272760" cy="830997"/>
          </a:xfrm>
          <a:prstGeom prst="rect">
            <a:avLst/>
          </a:prstGeom>
          <a:solidFill>
            <a:schemeClr val="tx2">
              <a:lumMod val="60000"/>
              <a:lumOff val="40000"/>
            </a:schemeClr>
          </a:solidFill>
        </p:spPr>
        <p:txBody>
          <a:bodyPr wrap="none" lIns="91440" tIns="45720" rIns="91440" bIns="45720">
            <a:spAutoFit/>
          </a:bodyPr>
          <a:lstStyle/>
          <a:p>
            <a:pPr algn="ctr"/>
            <a:r>
              <a:rPr lang="ru-RU" sz="4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Предпосылки появления</a:t>
            </a:r>
            <a:endParaRPr lang="ru-RU" sz="4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117401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5696" y="764704"/>
            <a:ext cx="5064207" cy="923330"/>
          </a:xfrm>
          <a:prstGeom prst="rect">
            <a:avLst/>
          </a:prstGeom>
          <a:solidFill>
            <a:schemeClr val="tx2">
              <a:lumMod val="60000"/>
              <a:lumOff val="40000"/>
            </a:schemeClr>
          </a:solidFill>
          <a:ln>
            <a:solidFill>
              <a:srgbClr val="00B0F0"/>
            </a:solidFill>
          </a:ln>
        </p:spPr>
        <p:txBody>
          <a:bodyPr wrap="none" rtlCol="0">
            <a:spAutoFit/>
          </a:bodyPr>
          <a:lstStyle/>
          <a:p>
            <a:r>
              <a:rPr lang="ru-RU" sz="5400" dirty="0"/>
              <a:t>Первые тексты</a:t>
            </a:r>
          </a:p>
        </p:txBody>
      </p:sp>
      <p:sp>
        <p:nvSpPr>
          <p:cNvPr id="3" name="TextBox 2"/>
          <p:cNvSpPr txBox="1"/>
          <p:nvPr/>
        </p:nvSpPr>
        <p:spPr>
          <a:xfrm>
            <a:off x="1115616" y="2132856"/>
            <a:ext cx="6984775" cy="4154984"/>
          </a:xfrm>
          <a:prstGeom prst="rect">
            <a:avLst/>
          </a:prstGeom>
          <a:noFill/>
        </p:spPr>
        <p:txBody>
          <a:bodyPr wrap="square" rtlCol="0">
            <a:spAutoFit/>
          </a:bodyPr>
          <a:lstStyle/>
          <a:p>
            <a:r>
              <a:rPr lang="ru-RU" sz="2400" dirty="0"/>
              <a:t>Первые известные нам тексты по мнемонике создавали древние греки. Искусство запоминания также развивалось средневековыми монахами, которым нужно было помнить огромное количество богослужебных текстов. В эпоху Возрождения, когда знания стали считаться силой (Френсис Бэкон: «</a:t>
            </a:r>
            <a:r>
              <a:rPr lang="ru-RU" sz="2400" dirty="0" err="1"/>
              <a:t>Knowledge</a:t>
            </a:r>
            <a:r>
              <a:rPr lang="ru-RU" sz="2400" dirty="0"/>
              <a:t> </a:t>
            </a:r>
            <a:r>
              <a:rPr lang="ru-RU" sz="2400" dirty="0" err="1"/>
              <a:t>itself</a:t>
            </a:r>
            <a:r>
              <a:rPr lang="ru-RU" sz="2400" dirty="0"/>
              <a:t> </a:t>
            </a:r>
            <a:r>
              <a:rPr lang="ru-RU" sz="2400" dirty="0" err="1"/>
              <a:t>is</a:t>
            </a:r>
            <a:r>
              <a:rPr lang="ru-RU" sz="2400" dirty="0"/>
              <a:t> </a:t>
            </a:r>
            <a:r>
              <a:rPr lang="ru-RU" sz="2400" dirty="0" err="1"/>
              <a:t>power</a:t>
            </a:r>
            <a:r>
              <a:rPr lang="ru-RU" sz="2400" dirty="0"/>
              <a:t>», «Знание само по себе — сила»), способность держать знания в голове также ценилась очень и очень высоко. </a:t>
            </a:r>
          </a:p>
        </p:txBody>
      </p:sp>
    </p:spTree>
    <p:extLst>
      <p:ext uri="{BB962C8B-B14F-4D97-AF65-F5344CB8AC3E}">
        <p14:creationId xmlns:p14="http://schemas.microsoft.com/office/powerpoint/2010/main" val="864317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1196752"/>
            <a:ext cx="6768752" cy="5109091"/>
          </a:xfrm>
          <a:prstGeom prst="rect">
            <a:avLst/>
          </a:prstGeom>
          <a:noFill/>
        </p:spPr>
        <p:txBody>
          <a:bodyPr wrap="square" rtlCol="0">
            <a:spAutoFit/>
          </a:bodyPr>
          <a:lstStyle/>
          <a:p>
            <a:r>
              <a:rPr lang="ru-RU" sz="2800" dirty="0"/>
              <a:t>Например, книги по мнемонике писал Джордано Бруно. В своих показаниях трибуналу инквизиции он сообщает, что напечатал во Франции книгу о памяти под названием «О тенях идей». Учитывая то, что Бруно приглашал к себе король Генрих III (король Франции), желая выяснить — откуда у него столько знаний, следует предположить, что Бруно хорошо владел искусством запоминания.</a:t>
            </a:r>
          </a:p>
          <a:p>
            <a:endParaRPr lang="ru-RU" dirty="0"/>
          </a:p>
        </p:txBody>
      </p:sp>
    </p:spTree>
    <p:extLst>
      <p:ext uri="{BB962C8B-B14F-4D97-AF65-F5344CB8AC3E}">
        <p14:creationId xmlns:p14="http://schemas.microsoft.com/office/powerpoint/2010/main" val="3889002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617945"/>
            <a:ext cx="7560840" cy="5670630"/>
          </a:xfrm>
          <a:prstGeom prst="rect">
            <a:avLst/>
          </a:prstGeom>
        </p:spPr>
      </p:pic>
    </p:spTree>
    <p:extLst>
      <p:ext uri="{BB962C8B-B14F-4D97-AF65-F5344CB8AC3E}">
        <p14:creationId xmlns:p14="http://schemas.microsoft.com/office/powerpoint/2010/main" val="999421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2060848"/>
            <a:ext cx="6696744" cy="2308324"/>
          </a:xfrm>
          <a:prstGeom prst="rect">
            <a:avLst/>
          </a:prstGeom>
          <a:noFill/>
        </p:spPr>
        <p:txBody>
          <a:bodyPr wrap="square" lIns="91440" tIns="45720" rIns="91440" bIns="45720">
            <a:spAutoFit/>
          </a:bodyPr>
          <a:lstStyle/>
          <a:p>
            <a:pPr algn="ctr"/>
            <a:r>
              <a:rPr lang="ru-RU"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Приёмы мнемотехники</a:t>
            </a:r>
            <a:endParaRPr lang="ru-RU" sz="7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251144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799282"/>
            <a:ext cx="5616624" cy="1077218"/>
          </a:xfrm>
          <a:prstGeom prst="rect">
            <a:avLst/>
          </a:prstGeom>
          <a:solidFill>
            <a:schemeClr val="bg2">
              <a:lumMod val="90000"/>
            </a:schemeClr>
          </a:solidFill>
        </p:spPr>
        <p:txBody>
          <a:bodyPr wrap="square" rtlCol="0">
            <a:spAutoFit/>
          </a:bodyPr>
          <a:lstStyle/>
          <a:p>
            <a:r>
              <a:rPr lang="ru-RU" sz="3200" dirty="0" smtClean="0"/>
              <a:t>Приемы мнемотехники для запоминания цветов радуги:</a:t>
            </a:r>
            <a:endParaRPr lang="ru-RU" sz="3200" dirty="0"/>
          </a:p>
        </p:txBody>
      </p:sp>
      <p:sp>
        <p:nvSpPr>
          <p:cNvPr id="3" name="TextBox 2"/>
          <p:cNvSpPr txBox="1"/>
          <p:nvPr/>
        </p:nvSpPr>
        <p:spPr>
          <a:xfrm>
            <a:off x="849923" y="2092206"/>
            <a:ext cx="7893216" cy="369332"/>
          </a:xfrm>
          <a:prstGeom prst="rect">
            <a:avLst/>
          </a:prstGeom>
          <a:noFill/>
        </p:spPr>
        <p:txBody>
          <a:bodyPr wrap="square" rtlCol="0">
            <a:spAutoFit/>
          </a:bodyPr>
          <a:lstStyle/>
          <a:p>
            <a:r>
              <a:rPr lang="ru-RU" dirty="0" smtClean="0">
                <a:solidFill>
                  <a:srgbClr val="FF0000"/>
                </a:solidFill>
              </a:rPr>
              <a:t>красный</a:t>
            </a:r>
            <a:r>
              <a:rPr lang="ru-RU" dirty="0" smtClean="0"/>
              <a:t>, </a:t>
            </a:r>
            <a:r>
              <a:rPr lang="ru-RU" dirty="0" smtClean="0">
                <a:solidFill>
                  <a:srgbClr val="FFC000"/>
                </a:solidFill>
              </a:rPr>
              <a:t>оранжевый</a:t>
            </a:r>
            <a:r>
              <a:rPr lang="ru-RU" dirty="0" smtClean="0"/>
              <a:t>, </a:t>
            </a:r>
            <a:r>
              <a:rPr lang="ru-RU" dirty="0" smtClean="0">
                <a:solidFill>
                  <a:srgbClr val="FFFF00"/>
                </a:solidFill>
              </a:rPr>
              <a:t>жёлтый</a:t>
            </a:r>
            <a:r>
              <a:rPr lang="ru-RU" dirty="0" smtClean="0"/>
              <a:t>, </a:t>
            </a:r>
            <a:r>
              <a:rPr lang="ru-RU" dirty="0" smtClean="0">
                <a:solidFill>
                  <a:srgbClr val="00B050"/>
                </a:solidFill>
              </a:rPr>
              <a:t>зелёный</a:t>
            </a:r>
            <a:r>
              <a:rPr lang="ru-RU" dirty="0" smtClean="0"/>
              <a:t>, </a:t>
            </a:r>
            <a:r>
              <a:rPr lang="ru-RU" dirty="0" smtClean="0">
                <a:solidFill>
                  <a:srgbClr val="00B0F0"/>
                </a:solidFill>
              </a:rPr>
              <a:t>голубой</a:t>
            </a:r>
            <a:r>
              <a:rPr lang="ru-RU" dirty="0" smtClean="0"/>
              <a:t>, </a:t>
            </a:r>
            <a:r>
              <a:rPr lang="ru-RU" dirty="0" smtClean="0">
                <a:solidFill>
                  <a:srgbClr val="0070C0"/>
                </a:solidFill>
              </a:rPr>
              <a:t>синий</a:t>
            </a:r>
            <a:r>
              <a:rPr lang="ru-RU" dirty="0" smtClean="0"/>
              <a:t>, </a:t>
            </a:r>
            <a:r>
              <a:rPr lang="ru-RU" dirty="0" smtClean="0">
                <a:solidFill>
                  <a:srgbClr val="7030A0"/>
                </a:solidFill>
              </a:rPr>
              <a:t>фиолетовый</a:t>
            </a:r>
            <a:endParaRPr lang="ru-RU" dirty="0">
              <a:solidFill>
                <a:srgbClr val="7030A0"/>
              </a:solidFill>
            </a:endParaRPr>
          </a:p>
        </p:txBody>
      </p:sp>
      <p:sp>
        <p:nvSpPr>
          <p:cNvPr id="4" name="TextBox 3"/>
          <p:cNvSpPr txBox="1"/>
          <p:nvPr/>
        </p:nvSpPr>
        <p:spPr>
          <a:xfrm>
            <a:off x="1187624" y="2780928"/>
            <a:ext cx="7040197" cy="2554545"/>
          </a:xfrm>
          <a:prstGeom prst="rect">
            <a:avLst/>
          </a:prstGeom>
          <a:noFill/>
        </p:spPr>
        <p:txBody>
          <a:bodyPr wrap="none" rtlCol="0">
            <a:spAutoFit/>
          </a:bodyPr>
          <a:lstStyle/>
          <a:p>
            <a:r>
              <a:rPr lang="ru-RU" dirty="0" smtClean="0"/>
              <a:t> </a:t>
            </a:r>
            <a:r>
              <a:rPr lang="ru-RU" sz="2000" dirty="0" smtClean="0"/>
              <a:t>Существует несколько поговорок мнемотехники: </a:t>
            </a:r>
          </a:p>
          <a:p>
            <a:endParaRPr lang="ru-RU" sz="2000" dirty="0"/>
          </a:p>
          <a:p>
            <a:endParaRPr lang="ru-RU" sz="2000" dirty="0" smtClean="0"/>
          </a:p>
          <a:p>
            <a:r>
              <a:rPr lang="ru-RU" sz="2000" dirty="0" smtClean="0"/>
              <a:t>Каждый охотник желает знать, где сидит фазан;</a:t>
            </a:r>
          </a:p>
          <a:p>
            <a:endParaRPr lang="ru-RU" sz="2000" dirty="0" smtClean="0"/>
          </a:p>
          <a:p>
            <a:r>
              <a:rPr lang="ru-RU" sz="2000" dirty="0" smtClean="0"/>
              <a:t>Как однажды Жак-звонарь городской сломал фонарь;</a:t>
            </a:r>
          </a:p>
          <a:p>
            <a:endParaRPr lang="ru-RU" sz="2000" dirty="0" smtClean="0"/>
          </a:p>
          <a:p>
            <a:r>
              <a:rPr lang="ru-RU" sz="2000" dirty="0" smtClean="0"/>
              <a:t>Каждый оформитель желает знать, где скачать </a:t>
            </a:r>
            <a:r>
              <a:rPr lang="ru-RU" sz="2000" dirty="0" err="1" smtClean="0"/>
              <a:t>фотошоп</a:t>
            </a:r>
            <a:r>
              <a:rPr lang="ru-RU" sz="2000" dirty="0" smtClean="0"/>
              <a:t>;</a:t>
            </a:r>
            <a:endParaRPr lang="ru-RU" sz="2000" dirty="0"/>
          </a:p>
        </p:txBody>
      </p:sp>
      <p:sp>
        <p:nvSpPr>
          <p:cNvPr id="5" name="5-конечная звезда 4"/>
          <p:cNvSpPr/>
          <p:nvPr/>
        </p:nvSpPr>
        <p:spPr>
          <a:xfrm>
            <a:off x="903094" y="3740511"/>
            <a:ext cx="284530" cy="289056"/>
          </a:xfrm>
          <a:prstGeom prst="star5">
            <a:avLst>
              <a:gd name="adj" fmla="val 50000"/>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5-конечная звезда 5"/>
          <p:cNvSpPr/>
          <p:nvPr/>
        </p:nvSpPr>
        <p:spPr>
          <a:xfrm>
            <a:off x="886017" y="4320613"/>
            <a:ext cx="284530" cy="289056"/>
          </a:xfrm>
          <a:prstGeom prst="star5">
            <a:avLst>
              <a:gd name="adj" fmla="val 50000"/>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5-конечная звезда 6"/>
          <p:cNvSpPr/>
          <p:nvPr/>
        </p:nvSpPr>
        <p:spPr>
          <a:xfrm>
            <a:off x="903094" y="4969290"/>
            <a:ext cx="284530" cy="289056"/>
          </a:xfrm>
          <a:prstGeom prst="star5">
            <a:avLst>
              <a:gd name="adj" fmla="val 50000"/>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817702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82</TotalTime>
  <Words>523</Words>
  <Application>Microsoft Office PowerPoint</Application>
  <PresentationFormat>Экран (4:3)</PresentationFormat>
  <Paragraphs>31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Кнопка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Юлия</dc:creator>
  <cp:lastModifiedBy>Юлия</cp:lastModifiedBy>
  <cp:revision>8</cp:revision>
  <dcterms:created xsi:type="dcterms:W3CDTF">2013-03-27T10:55:45Z</dcterms:created>
  <dcterms:modified xsi:type="dcterms:W3CDTF">2013-03-31T18:00:48Z</dcterms:modified>
</cp:coreProperties>
</file>