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7" r:id="rId8"/>
    <p:sldId id="258" r:id="rId9"/>
    <p:sldId id="268" r:id="rId10"/>
    <p:sldId id="263" r:id="rId11"/>
    <p:sldId id="261" r:id="rId12"/>
    <p:sldId id="265" r:id="rId13"/>
    <p:sldId id="264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C9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948856"/>
          </a:xfrm>
        </p:spPr>
        <p:txBody>
          <a:bodyPr>
            <a:noAutofit/>
          </a:bodyPr>
          <a:lstStyle/>
          <a:p>
            <a:pPr algn="ctr"/>
            <a:r>
              <a:rPr lang="uk-UA" sz="9600" b="1" dirty="0" smtClean="0">
                <a:solidFill>
                  <a:schemeClr val="accent2">
                    <a:lumMod val="75000"/>
                  </a:schemeClr>
                </a:solidFill>
              </a:rPr>
              <a:t>Соціальна мобільність</a:t>
            </a:r>
            <a:endParaRPr lang="ru-RU" sz="9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Сорокін виділяв 7 основних інститутів: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Армія</a:t>
            </a:r>
          </a:p>
          <a:p>
            <a:r>
              <a:rPr lang="uk-UA" sz="3600" dirty="0" smtClean="0"/>
              <a:t>Школа</a:t>
            </a:r>
          </a:p>
          <a:p>
            <a:r>
              <a:rPr lang="uk-UA" sz="3600" dirty="0" smtClean="0"/>
              <a:t>Церква</a:t>
            </a:r>
          </a:p>
          <a:p>
            <a:r>
              <a:rPr lang="uk-UA" sz="3600" dirty="0" smtClean="0"/>
              <a:t>Сім’я</a:t>
            </a:r>
          </a:p>
          <a:p>
            <a:r>
              <a:rPr lang="uk-UA" sz="3600" dirty="0" smtClean="0"/>
              <a:t>Політичні</a:t>
            </a:r>
          </a:p>
          <a:p>
            <a:r>
              <a:rPr lang="uk-UA" sz="3600" dirty="0" smtClean="0"/>
              <a:t>Економічні           організації</a:t>
            </a:r>
          </a:p>
          <a:p>
            <a:r>
              <a:rPr lang="uk-UA" sz="3600" dirty="0" smtClean="0"/>
              <a:t>Професійні</a:t>
            </a:r>
            <a:endParaRPr lang="ru-RU" sz="36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067944" y="4653136"/>
            <a:ext cx="648072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</a:rPr>
              <a:t>Види соціальної мобільності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 </a:t>
            </a:r>
            <a:r>
              <a:rPr lang="uk-UA" sz="4000" b="1" dirty="0" err="1" smtClean="0">
                <a:solidFill>
                  <a:schemeClr val="accent5">
                    <a:lumMod val="75000"/>
                  </a:schemeClr>
                </a:solidFill>
              </a:rPr>
              <a:t>міжгенераційна</a:t>
            </a:r>
            <a:endParaRPr lang="uk-UA" sz="4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sz="4000" b="1" dirty="0" smtClean="0">
                <a:solidFill>
                  <a:srgbClr val="008000"/>
                </a:solidFill>
              </a:rPr>
              <a:t> </a:t>
            </a:r>
            <a:r>
              <a:rPr lang="uk-UA" sz="4000" b="1" dirty="0" err="1" smtClean="0">
                <a:solidFill>
                  <a:srgbClr val="008000"/>
                </a:solidFill>
              </a:rPr>
              <a:t>внутрішньогенераційна</a:t>
            </a:r>
            <a:endParaRPr lang="ru-RU" sz="40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r>
              <a:rPr lang="uk-UA" sz="4000" b="1" dirty="0" err="1" smtClean="0">
                <a:solidFill>
                  <a:schemeClr val="accent1">
                    <a:lumMod val="75000"/>
                  </a:schemeClr>
                </a:solidFill>
              </a:rPr>
              <a:t>Внутрішньогенераційна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 мобільність </a:t>
            </a:r>
            <a:r>
              <a:rPr lang="uk-UA" sz="4000" dirty="0" smtClean="0">
                <a:solidFill>
                  <a:schemeClr val="accent5">
                    <a:lumMod val="75000"/>
                  </a:schemeClr>
                </a:solidFill>
              </a:rPr>
              <a:t> — це висхідна чи спадна мобільність окремої людини протягом її життя. </a:t>
            </a:r>
          </a:p>
          <a:p>
            <a:r>
              <a:rPr lang="uk-UA" sz="4000" b="1" dirty="0" err="1" smtClean="0">
                <a:solidFill>
                  <a:srgbClr val="008000"/>
                </a:solidFill>
              </a:rPr>
              <a:t>Міжгенераційна</a:t>
            </a:r>
            <a:r>
              <a:rPr lang="uk-UA" sz="4000" b="1" dirty="0" smtClean="0">
                <a:solidFill>
                  <a:srgbClr val="008000"/>
                </a:solidFill>
              </a:rPr>
              <a:t> мобільність </a:t>
            </a:r>
            <a:r>
              <a:rPr lang="uk-UA" sz="4000" dirty="0" smtClean="0">
                <a:solidFill>
                  <a:schemeClr val="accent5">
                    <a:lumMod val="75000"/>
                  </a:schemeClr>
                </a:solidFill>
              </a:rPr>
              <a:t>— це рух індивіда соціальною драбиною між різними поколіннями.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Соціальний портрет молоді: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srgbClr val="008000"/>
                </a:solidFill>
              </a:rPr>
              <a:t>Життєві плани покоління та його цінності</a:t>
            </a:r>
          </a:p>
          <a:p>
            <a:r>
              <a:rPr lang="uk-UA" dirty="0" smtClean="0">
                <a:solidFill>
                  <a:srgbClr val="008000"/>
                </a:solidFill>
              </a:rPr>
              <a:t>Рівень освіти;</a:t>
            </a:r>
          </a:p>
          <a:p>
            <a:r>
              <a:rPr lang="uk-UA" dirty="0" smtClean="0">
                <a:solidFill>
                  <a:srgbClr val="008000"/>
                </a:solidFill>
              </a:rPr>
              <a:t>Професійна підготовка молоді;</a:t>
            </a:r>
          </a:p>
          <a:p>
            <a:r>
              <a:rPr lang="uk-UA" dirty="0" smtClean="0">
                <a:solidFill>
                  <a:srgbClr val="008000"/>
                </a:solidFill>
              </a:rPr>
              <a:t>Рівень зайнятості молоді;</a:t>
            </a:r>
          </a:p>
          <a:p>
            <a:r>
              <a:rPr lang="uk-UA" dirty="0" smtClean="0">
                <a:solidFill>
                  <a:srgbClr val="008000"/>
                </a:solidFill>
              </a:rPr>
              <a:t>Її місце на ринку праці.</a:t>
            </a:r>
            <a:endParaRPr lang="ru-RU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Обираючи професію, молодь бажає мати: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Високий прибуток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Працювати за здобутою професією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Орієнтована на цікаву роботу, що забезпечить престиж і кар’єру.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Тенденції соціальної мобільності в Україні: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масова примусова, недобровільна 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міжпрофесійна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 мобільність зумовлена кризовим станом суспільства в період інституціональних змін, який знижує попит на деякі професії, наявність безробіття  тощо;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спадні соціальні переміщення як домінантні тенденції у процесах соціальної мобільності для абсолютної більшості населення;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висхідні соціальні переміщення характерні для порівняно невеликих соціальних груп (переважно для правлячої еліти;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зміна професії як складова стратегії виживання;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примус до 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самозайнятості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 без професійної перекваліфікації;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рух у спадному напрямку суттєво переважає рух у висхідному напрямку;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стратегії  успіху  властиві переважно молоді у той час, як для середнього та старшого покоління характерні стратегії виживання.</a:t>
            </a:r>
            <a:endParaRPr lang="ru-RU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Соціальна мобільність -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процес переміщення особи між ієрархічно й функціонально організованими елементами соціальної структури(класами , верствами, групами та категоріями населення, позиціями).</a:t>
            </a:r>
          </a:p>
          <a:p>
            <a:r>
              <a:rPr lang="uk-UA" b="1" dirty="0" smtClean="0">
                <a:solidFill>
                  <a:srgbClr val="008000"/>
                </a:solidFill>
              </a:rPr>
              <a:t>перехід індивіда, соціального об'єкта або цінності, створеної або модифікованої завдяки людській діяльності, від однієї соціальної позиції до іншої.</a:t>
            </a: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4114800" cy="4609984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0070C0"/>
                </a:solidFill>
              </a:rPr>
              <a:t>Поняття було введено П. Сорокіним у 1927 р.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Питирим_Сорок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74435" y="0"/>
            <a:ext cx="496956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Здійснити соціальну мобільність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збільшити чи зменшити прибуток,владу, престиж у результаті переходу на іншу позицію, до іншої групи .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accent1">
                    <a:lumMod val="75000"/>
                  </a:schemeClr>
                </a:solidFill>
              </a:rPr>
              <a:t>Типи соціальної мобільності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</a:rPr>
              <a:t>вертикальна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</a:rPr>
              <a:t>горизонтальна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08104" y="1916832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555776" y="1916832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" name="Рисунок 1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98800" y="3429000"/>
            <a:ext cx="60452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r>
              <a:rPr lang="uk-UA" sz="4400" b="1" dirty="0" smtClean="0">
                <a:solidFill>
                  <a:schemeClr val="accent5">
                    <a:lumMod val="75000"/>
                  </a:schemeClr>
                </a:solidFill>
              </a:rPr>
              <a:t> Вертикальна </a:t>
            </a:r>
            <a:r>
              <a:rPr lang="uk-UA" dirty="0" smtClean="0"/>
              <a:t>- </a:t>
            </a:r>
            <a:r>
              <a:rPr lang="uk-UA" sz="4000" dirty="0" smtClean="0">
                <a:solidFill>
                  <a:srgbClr val="008000"/>
                </a:solidFill>
              </a:rPr>
              <a:t>відносини , що виникають внаслідок переміщення індивіда або соціального об’єкта з одного соціального прошарку в інший</a:t>
            </a:r>
            <a:endParaRPr lang="ru-RU" sz="4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Горизонтальна </a:t>
            </a:r>
            <a:r>
              <a:rPr lang="uk-UA" sz="4000" dirty="0" smtClean="0">
                <a:solidFill>
                  <a:schemeClr val="accent5">
                    <a:lumMod val="75000"/>
                  </a:schemeClr>
                </a:solidFill>
              </a:rPr>
              <a:t>– та ,що передбачає перехід індивіда з однієї соціальної групи і іншу, яка розміщена на тому ж рівні.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111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949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“ Канали вертикальної циркуляції 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dirty="0" smtClean="0">
                <a:solidFill>
                  <a:schemeClr val="accent5">
                    <a:lumMod val="75000"/>
                  </a:schemeClr>
                </a:solidFill>
              </a:rPr>
              <a:t>деякі «ліфти» або «шляхи», якими дозволено індивідам переміщуватись вгору чи вниз, з одного прошарку в інший.</a:t>
            </a:r>
            <a:endParaRPr lang="ru-RU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</TotalTime>
  <Words>329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Соціальна мобільність</vt:lpstr>
      <vt:lpstr>Соціальна мобільність -</vt:lpstr>
      <vt:lpstr>Презентация PowerPoint</vt:lpstr>
      <vt:lpstr>Здійснити соціальну мобільність</vt:lpstr>
      <vt:lpstr>Типи соціальної мобільності</vt:lpstr>
      <vt:lpstr>Презентация PowerPoint</vt:lpstr>
      <vt:lpstr>Презентация PowerPoint</vt:lpstr>
      <vt:lpstr>Презентация PowerPoint</vt:lpstr>
      <vt:lpstr>“ Канали вертикальної циркуляції ”</vt:lpstr>
      <vt:lpstr>Сорокін виділяв 7 основних інститутів:</vt:lpstr>
      <vt:lpstr>Види соціальної мобільності</vt:lpstr>
      <vt:lpstr>Презентация PowerPoint</vt:lpstr>
      <vt:lpstr>Соціальний портрет молоді:</vt:lpstr>
      <vt:lpstr>Обираючи професію, молодь бажає мати:</vt:lpstr>
      <vt:lpstr>Тенденції соціальної мобільності в Україні: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Соціальна мобільність</dc:title>
  <dc:creator>Tanya</dc:creator>
  <cp:lastModifiedBy>comp</cp:lastModifiedBy>
  <cp:revision>23</cp:revision>
  <dcterms:created xsi:type="dcterms:W3CDTF">2013-12-10T07:56:14Z</dcterms:created>
  <dcterms:modified xsi:type="dcterms:W3CDTF">2014-03-04T13:26:47Z</dcterms:modified>
</cp:coreProperties>
</file>