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6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03A1DDE1-8718-46AB-BFAA-41B96730D037}" type="datetimeFigureOut">
              <a:rPr lang="uk-UA" smtClean="0"/>
              <a:t>10.11.2014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16797-5639-48D8-B373-F14CD3EC8940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1DDE1-8718-46AB-BFAA-41B96730D037}" type="datetimeFigureOut">
              <a:rPr lang="uk-UA" smtClean="0"/>
              <a:t>10.11.2014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16797-5639-48D8-B373-F14CD3EC8940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1DDE1-8718-46AB-BFAA-41B96730D037}" type="datetimeFigureOut">
              <a:rPr lang="uk-UA" smtClean="0"/>
              <a:t>10.11.2014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16797-5639-48D8-B373-F14CD3EC8940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1DDE1-8718-46AB-BFAA-41B96730D037}" type="datetimeFigureOut">
              <a:rPr lang="uk-UA" smtClean="0"/>
              <a:t>10.11.2014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16797-5639-48D8-B373-F14CD3EC8940}" type="slidenum">
              <a:rPr lang="uk-UA" smtClean="0"/>
              <a:t>‹#›</a:t>
            </a:fld>
            <a:endParaRPr lang="uk-UA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1DDE1-8718-46AB-BFAA-41B96730D037}" type="datetimeFigureOut">
              <a:rPr lang="uk-UA" smtClean="0"/>
              <a:t>10.11.2014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16797-5639-48D8-B373-F14CD3EC8940}" type="slidenum">
              <a:rPr lang="uk-UA" smtClean="0"/>
              <a:t>‹#›</a:t>
            </a:fld>
            <a:endParaRPr lang="uk-UA" dirty="0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1DDE1-8718-46AB-BFAA-41B96730D037}" type="datetimeFigureOut">
              <a:rPr lang="uk-UA" smtClean="0"/>
              <a:t>10.11.2014</a:t>
            </a:fld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16797-5639-48D8-B373-F14CD3EC8940}" type="slidenum">
              <a:rPr lang="uk-UA" smtClean="0"/>
              <a:t>‹#›</a:t>
            </a:fld>
            <a:endParaRPr lang="uk-UA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1DDE1-8718-46AB-BFAA-41B96730D037}" type="datetimeFigureOut">
              <a:rPr lang="uk-UA" smtClean="0"/>
              <a:t>10.11.2014</a:t>
            </a:fld>
            <a:endParaRPr lang="uk-U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16797-5639-48D8-B373-F14CD3EC8940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1DDE1-8718-46AB-BFAA-41B96730D037}" type="datetimeFigureOut">
              <a:rPr lang="uk-UA" smtClean="0"/>
              <a:t>10.11.2014</a:t>
            </a:fld>
            <a:endParaRPr lang="uk-U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16797-5639-48D8-B373-F14CD3EC8940}" type="slidenum">
              <a:rPr lang="uk-UA" smtClean="0"/>
              <a:t>‹#›</a:t>
            </a:fld>
            <a:endParaRPr lang="uk-UA" dirty="0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1DDE1-8718-46AB-BFAA-41B96730D037}" type="datetimeFigureOut">
              <a:rPr lang="uk-UA" smtClean="0"/>
              <a:t>10.11.2014</a:t>
            </a:fld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16797-5639-48D8-B373-F14CD3EC8940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1DDE1-8718-46AB-BFAA-41B96730D037}" type="datetimeFigureOut">
              <a:rPr lang="uk-UA" smtClean="0"/>
              <a:t>10.11.2014</a:t>
            </a:fld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16797-5639-48D8-B373-F14CD3EC8940}" type="slidenum">
              <a:rPr lang="uk-UA" smtClean="0"/>
              <a:t>‹#›</a:t>
            </a:fld>
            <a:endParaRPr lang="uk-UA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1DDE1-8718-46AB-BFAA-41B96730D037}" type="datetimeFigureOut">
              <a:rPr lang="uk-UA" smtClean="0"/>
              <a:t>10.11.2014</a:t>
            </a:fld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16797-5639-48D8-B373-F14CD3EC8940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03A1DDE1-8718-46AB-BFAA-41B96730D037}" type="datetimeFigureOut">
              <a:rPr lang="uk-UA" smtClean="0"/>
              <a:t>10.11.2014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90A16797-5639-48D8-B373-F14CD3EC8940}" type="slidenum">
              <a:rPr lang="uk-UA" smtClean="0"/>
              <a:t>‹#›</a:t>
            </a:fld>
            <a:endParaRPr lang="uk-U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vi-VN" sz="6600" dirty="0"/>
              <a:t>Ель Гре́ко</a:t>
            </a:r>
            <a:endParaRPr lang="uk-UA" sz="6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1944216"/>
          </a:xfrm>
        </p:spPr>
        <p:txBody>
          <a:bodyPr>
            <a:normAutofit/>
          </a:bodyPr>
          <a:lstStyle/>
          <a:p>
            <a:r>
              <a:rPr lang="ru-RU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справжнє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ім'я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</a:t>
            </a:r>
            <a:r>
              <a:rPr lang="ru-RU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Доменікос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Теотокопулос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(1541 — 7квітня 1614)  — </a:t>
            </a:r>
            <a:r>
              <a:rPr lang="ru-RU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іспанський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художник </a:t>
            </a:r>
            <a:r>
              <a:rPr lang="ru-RU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грецького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походження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Один </a:t>
            </a:r>
            <a:r>
              <a:rPr lang="ru-RU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із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представників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</a:t>
            </a:r>
            <a:r>
              <a:rPr lang="ru-RU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Критської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школи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10891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/>
              <a:t>Портрети Ель </a:t>
            </a:r>
            <a:r>
              <a:rPr lang="uk-UA" dirty="0" err="1" smtClean="0"/>
              <a:t>Греко</a:t>
            </a:r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27584" y="2438400"/>
            <a:ext cx="7272808" cy="3150840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 err="1"/>
              <a:t>Постійне</a:t>
            </a:r>
            <a:r>
              <a:rPr lang="ru-RU" dirty="0"/>
              <a:t> </a:t>
            </a:r>
            <a:r>
              <a:rPr lang="ru-RU" dirty="0" err="1"/>
              <a:t>виживання</a:t>
            </a:r>
            <a:r>
              <a:rPr lang="ru-RU" dirty="0"/>
              <a:t> </a:t>
            </a:r>
            <a:r>
              <a:rPr lang="ru-RU" dirty="0" err="1"/>
              <a:t>серед</a:t>
            </a:r>
            <a:r>
              <a:rPr lang="ru-RU" dirty="0"/>
              <a:t> чужих, </a:t>
            </a:r>
            <a:r>
              <a:rPr lang="ru-RU" dirty="0" err="1"/>
              <a:t>недоброзичливих</a:t>
            </a:r>
            <a:r>
              <a:rPr lang="ru-RU" dirty="0"/>
              <a:t> і </a:t>
            </a:r>
            <a:r>
              <a:rPr lang="ru-RU" dirty="0" err="1"/>
              <a:t>небезпечних</a:t>
            </a:r>
            <a:r>
              <a:rPr lang="ru-RU" dirty="0"/>
              <a:t> людей </a:t>
            </a:r>
            <a:r>
              <a:rPr lang="ru-RU" dirty="0" err="1"/>
              <a:t>навчило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розпізнавати</a:t>
            </a:r>
            <a:r>
              <a:rPr lang="ru-RU" dirty="0"/>
              <a:t> особи </a:t>
            </a:r>
            <a:r>
              <a:rPr lang="ru-RU" dirty="0" err="1"/>
              <a:t>портретованих</a:t>
            </a:r>
            <a:r>
              <a:rPr lang="ru-RU" dirty="0"/>
              <a:t>. Тому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портрети</a:t>
            </a:r>
            <a:r>
              <a:rPr lang="ru-RU" dirty="0"/>
              <a:t>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різні</a:t>
            </a:r>
            <a:r>
              <a:rPr lang="ru-RU" dirty="0"/>
              <a:t>,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психологічно</a:t>
            </a:r>
            <a:r>
              <a:rPr lang="ru-RU" dirty="0"/>
              <a:t> </a:t>
            </a:r>
            <a:r>
              <a:rPr lang="ru-RU" dirty="0" err="1"/>
              <a:t>насичені</a:t>
            </a:r>
            <a:r>
              <a:rPr lang="ru-RU" dirty="0"/>
              <a:t>, і таки </a:t>
            </a:r>
            <a:r>
              <a:rPr lang="ru-RU" dirty="0" err="1"/>
              <a:t>майстерні</a:t>
            </a:r>
            <a:r>
              <a:rPr lang="ru-RU" dirty="0" smtClean="0"/>
              <a:t>.</a:t>
            </a:r>
          </a:p>
          <a:p>
            <a:pPr algn="ctr"/>
            <a:r>
              <a:rPr lang="ru-RU" dirty="0" err="1"/>
              <a:t>Маньєрист</a:t>
            </a:r>
            <a:r>
              <a:rPr lang="ru-RU" dirty="0"/>
              <a:t> Ель Греко ставав </a:t>
            </a:r>
            <a:r>
              <a:rPr lang="ru-RU" dirty="0" err="1"/>
              <a:t>суворим</a:t>
            </a:r>
            <a:r>
              <a:rPr lang="ru-RU" dirty="0"/>
              <a:t> і </a:t>
            </a:r>
            <a:r>
              <a:rPr lang="ru-RU" dirty="0" err="1"/>
              <a:t>непідкупно</a:t>
            </a:r>
            <a:r>
              <a:rPr lang="ru-RU" dirty="0"/>
              <a:t> </a:t>
            </a:r>
            <a:r>
              <a:rPr lang="ru-RU" dirty="0" err="1"/>
              <a:t>правдивим</a:t>
            </a:r>
            <a:r>
              <a:rPr lang="ru-RU" dirty="0"/>
              <a:t> у портретах, як </a:t>
            </a:r>
            <a:r>
              <a:rPr lang="ru-RU" dirty="0" err="1"/>
              <a:t>корифеї</a:t>
            </a:r>
            <a:r>
              <a:rPr lang="ru-RU" dirty="0"/>
              <a:t> </a:t>
            </a:r>
            <a:r>
              <a:rPr lang="ru-RU" dirty="0" err="1"/>
              <a:t>Антоніс</a:t>
            </a:r>
            <a:r>
              <a:rPr lang="ru-RU" dirty="0"/>
              <a:t> Мор (бл.1520-1577 ) </a:t>
            </a:r>
            <a:r>
              <a:rPr lang="ru-RU" dirty="0" err="1"/>
              <a:t>або</a:t>
            </a:r>
            <a:r>
              <a:rPr lang="ru-RU" dirty="0"/>
              <a:t> </a:t>
            </a:r>
            <a:r>
              <a:rPr lang="ru-RU" dirty="0" err="1"/>
              <a:t>Тиціан</a:t>
            </a:r>
            <a:r>
              <a:rPr lang="ru-RU" dirty="0"/>
              <a:t> (</a:t>
            </a:r>
            <a:r>
              <a:rPr lang="ru-RU" dirty="0" err="1"/>
              <a:t>бл</a:t>
            </a:r>
            <a:r>
              <a:rPr lang="ru-RU" dirty="0"/>
              <a:t>. 1485-1576). </a:t>
            </a:r>
            <a:r>
              <a:rPr lang="ru-RU" dirty="0" err="1"/>
              <a:t>Аби</a:t>
            </a:r>
            <a:r>
              <a:rPr lang="ru-RU" dirty="0"/>
              <a:t> </a:t>
            </a:r>
            <a:r>
              <a:rPr lang="ru-RU" dirty="0" err="1"/>
              <a:t>написати</a:t>
            </a:r>
            <a:r>
              <a:rPr lang="ru-RU" dirty="0"/>
              <a:t> </a:t>
            </a:r>
            <a:r>
              <a:rPr lang="ru-RU" dirty="0" err="1"/>
              <a:t>вдалий</a:t>
            </a:r>
            <a:r>
              <a:rPr lang="ru-RU" dirty="0"/>
              <a:t> портрет, </a:t>
            </a:r>
            <a:r>
              <a:rPr lang="ru-RU" dirty="0" err="1"/>
              <a:t>йому</a:t>
            </a:r>
            <a:r>
              <a:rPr lang="ru-RU" dirty="0"/>
              <a:t> </a:t>
            </a:r>
            <a:r>
              <a:rPr lang="ru-RU" dirty="0" err="1"/>
              <a:t>неважливо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добре знати модель.</a:t>
            </a:r>
          </a:p>
          <a:p>
            <a:endParaRPr lang="ru-RU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99069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1052736"/>
            <a:ext cx="74888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/>
              <a:t>Смерть</a:t>
            </a:r>
          </a:p>
          <a:p>
            <a:pPr algn="ctr"/>
            <a:endParaRPr lang="uk-UA" dirty="0" smtClean="0"/>
          </a:p>
          <a:p>
            <a:pPr algn="ctr"/>
            <a:r>
              <a:rPr lang="uk-UA" dirty="0" smtClean="0"/>
              <a:t>Ель </a:t>
            </a:r>
            <a:r>
              <a:rPr lang="uk-UA" dirty="0" err="1" smtClean="0"/>
              <a:t>Греко</a:t>
            </a:r>
            <a:r>
              <a:rPr lang="uk-UA" dirty="0" smtClean="0"/>
              <a:t> помер у Толедо 7 квітня 1614 року. Надгробок з порфіру і прах щезли. Зруйновано й будинок в Толедо, де жив художник. Митця забули на три століття.</a:t>
            </a:r>
          </a:p>
          <a:p>
            <a:pPr algn="ctr"/>
            <a:r>
              <a:rPr lang="uk-UA" dirty="0" smtClean="0"/>
              <a:t>Гучна посмертна слава у 20 столітті</a:t>
            </a:r>
          </a:p>
          <a:p>
            <a:pPr algn="ctr"/>
            <a:r>
              <a:rPr lang="uk-UA" dirty="0" smtClean="0"/>
              <a:t>Кожне відкриття документа про нього чи нового оригіналу ставало сенсацією. Але тихим та релігійним творам Ель </a:t>
            </a:r>
            <a:r>
              <a:rPr lang="uk-UA" dirty="0" err="1" smtClean="0"/>
              <a:t>Греко</a:t>
            </a:r>
            <a:r>
              <a:rPr lang="uk-UA" dirty="0" smtClean="0"/>
              <a:t> не заважає марнота марнот цього світу. Як не заважає і захоплення </a:t>
            </a:r>
            <a:r>
              <a:rPr lang="uk-UA" dirty="0" err="1" smtClean="0"/>
              <a:t>перед портретам</a:t>
            </a:r>
            <a:r>
              <a:rPr lang="uk-UA" dirty="0" smtClean="0"/>
              <a:t>и його пензля мільонів глядачів в музеях світу. Адже вони давно і </a:t>
            </a:r>
            <a:r>
              <a:rPr lang="uk-UA" dirty="0" err="1" smtClean="0"/>
              <a:t>напостійно</a:t>
            </a:r>
            <a:r>
              <a:rPr lang="uk-UA" dirty="0" smtClean="0"/>
              <a:t> увійшли у вічність.</a:t>
            </a:r>
          </a:p>
          <a:p>
            <a:pPr algn="ctr"/>
            <a:r>
              <a:rPr lang="uk-UA" dirty="0" smtClean="0"/>
              <a:t>Про твори Ель </a:t>
            </a:r>
            <a:r>
              <a:rPr lang="uk-UA" dirty="0" err="1" smtClean="0"/>
              <a:t>Греко</a:t>
            </a:r>
            <a:r>
              <a:rPr lang="uk-UA" dirty="0" smtClean="0"/>
              <a:t> видано багато книжок і альбомів. І ще більше їх надрукують. Є багато листівок і репродукцій. </a:t>
            </a:r>
            <a:r>
              <a:rPr lang="uk-UA" dirty="0" err="1" smtClean="0"/>
              <a:t>В Толедо створе</a:t>
            </a:r>
            <a:r>
              <a:rPr lang="uk-UA" dirty="0" smtClean="0"/>
              <a:t>но музей митця в одному з палаців тої доби, бо дім майстра не зберегли.</a:t>
            </a:r>
          </a:p>
          <a:p>
            <a:endParaRPr lang="uk-UA" dirty="0" smtClean="0"/>
          </a:p>
        </p:txBody>
      </p:sp>
    </p:spTree>
    <p:extLst>
      <p:ext uri="{BB962C8B-B14F-4D97-AF65-F5344CB8AC3E}">
        <p14:creationId xmlns:p14="http://schemas.microsoft.com/office/powerpoint/2010/main" val="2839106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422880"/>
            <a:ext cx="381642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Про Ель Греко </a:t>
            </a:r>
            <a:r>
              <a:rPr lang="ru-RU" sz="2400" b="1" dirty="0" err="1" smtClean="0"/>
              <a:t>знято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художні</a:t>
            </a:r>
            <a:r>
              <a:rPr lang="ru-RU" sz="2400" b="1" dirty="0" smtClean="0"/>
              <a:t> </a:t>
            </a:r>
            <a:r>
              <a:rPr lang="ru-RU" sz="2400" b="1" dirty="0" err="1" smtClean="0"/>
              <a:t>фільми</a:t>
            </a:r>
            <a:r>
              <a:rPr lang="ru-RU" sz="2400" b="1" dirty="0" smtClean="0"/>
              <a:t> :</a:t>
            </a:r>
          </a:p>
          <a:p>
            <a:r>
              <a:rPr lang="ru-RU" sz="2400" dirty="0" smtClean="0"/>
              <a:t>У США «Ель Греко» з Мелом </a:t>
            </a:r>
            <a:r>
              <a:rPr lang="ru-RU" sz="2400" dirty="0" err="1" smtClean="0"/>
              <a:t>Фаррелом</a:t>
            </a:r>
            <a:r>
              <a:rPr lang="ru-RU" sz="2400" dirty="0" smtClean="0"/>
              <a:t> у </a:t>
            </a:r>
            <a:r>
              <a:rPr lang="ru-RU" sz="2400" dirty="0" err="1" smtClean="0"/>
              <a:t>головній</a:t>
            </a:r>
            <a:r>
              <a:rPr lang="ru-RU" sz="2400" dirty="0" smtClean="0"/>
              <a:t> </a:t>
            </a:r>
            <a:r>
              <a:rPr lang="ru-RU" sz="2400" dirty="0" err="1" smtClean="0"/>
              <a:t>ролі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У 1966 </a:t>
            </a:r>
            <a:r>
              <a:rPr lang="ru-RU" sz="2400" dirty="0" err="1" smtClean="0"/>
              <a:t>р.«Ель</a:t>
            </a:r>
            <a:r>
              <a:rPr lang="ru-RU" sz="2400" dirty="0" smtClean="0"/>
              <a:t> Греко» </a:t>
            </a:r>
            <a:r>
              <a:rPr lang="ru-RU" sz="2400" dirty="0" err="1" smtClean="0"/>
              <a:t>режисер</a:t>
            </a:r>
            <a:r>
              <a:rPr lang="ru-RU" sz="2400" dirty="0" smtClean="0"/>
              <a:t> Лучано </a:t>
            </a:r>
            <a:r>
              <a:rPr lang="ru-RU" sz="2400" dirty="0" err="1" smtClean="0"/>
              <a:t>Сальс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У 2007 - </a:t>
            </a:r>
            <a:r>
              <a:rPr lang="ru-RU" sz="2400" dirty="0" err="1" smtClean="0"/>
              <a:t>режисер</a:t>
            </a:r>
            <a:r>
              <a:rPr lang="ru-RU" sz="2400" dirty="0" smtClean="0"/>
              <a:t> </a:t>
            </a:r>
            <a:r>
              <a:rPr lang="ru-RU" sz="2400" dirty="0" err="1" smtClean="0"/>
              <a:t>Янніс</a:t>
            </a:r>
            <a:r>
              <a:rPr lang="ru-RU" sz="2400" dirty="0" smtClean="0"/>
              <a:t> </a:t>
            </a:r>
            <a:r>
              <a:rPr lang="ru-RU" sz="2400" dirty="0" err="1" smtClean="0"/>
              <a:t>Смарагдіс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У 21 </a:t>
            </a:r>
            <a:r>
              <a:rPr lang="ru-RU" sz="2400" dirty="0" err="1" smtClean="0"/>
              <a:t>столітті</a:t>
            </a:r>
            <a:r>
              <a:rPr lang="ru-RU" sz="2400" dirty="0" smtClean="0"/>
              <a:t> славу Ель Греко множить </a:t>
            </a:r>
            <a:r>
              <a:rPr lang="ru-RU" sz="2400" dirty="0" err="1" smtClean="0"/>
              <a:t>інтернет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093" y="1268760"/>
            <a:ext cx="178117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132856"/>
            <a:ext cx="1869460" cy="2628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40510"/>
            <a:ext cx="2719945" cy="1520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2557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309447"/>
            <a:ext cx="3384376" cy="3315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98435" y="4797151"/>
            <a:ext cx="3816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/>
              <a:t>«Портрет старого»</a:t>
            </a:r>
          </a:p>
          <a:p>
            <a:pPr algn="ctr"/>
            <a:r>
              <a:rPr lang="uk-UA" sz="2400" dirty="0" smtClean="0"/>
              <a:t>(імовірно автопортрет)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551998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412776"/>
            <a:ext cx="7920880" cy="685800"/>
          </a:xfrm>
        </p:spPr>
        <p:txBody>
          <a:bodyPr>
            <a:normAutofit/>
          </a:bodyPr>
          <a:lstStyle/>
          <a:p>
            <a:r>
              <a:rPr lang="uk-UA" sz="3200" dirty="0"/>
              <a:t>Походження і навчання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2564904"/>
            <a:ext cx="6696744" cy="2705473"/>
          </a:xfrm>
        </p:spPr>
        <p:txBody>
          <a:bodyPr>
            <a:normAutofit/>
          </a:bodyPr>
          <a:lstStyle/>
          <a:p>
            <a:pPr marL="285750" indent="-285750" algn="ctr">
              <a:buBlip>
                <a:blip r:embed="rId2"/>
              </a:buBlip>
            </a:pPr>
            <a:r>
              <a:rPr lang="uk-UA" dirty="0" smtClean="0"/>
              <a:t>Народився </a:t>
            </a:r>
            <a:r>
              <a:rPr lang="uk-UA" dirty="0"/>
              <a:t>на Кіпрі. </a:t>
            </a:r>
            <a:r>
              <a:rPr lang="uk-UA" dirty="0" err="1"/>
              <a:t>Зберіглися</a:t>
            </a:r>
            <a:r>
              <a:rPr lang="uk-UA" dirty="0"/>
              <a:t> дані про гороскоп Ель </a:t>
            </a:r>
            <a:r>
              <a:rPr lang="uk-UA" dirty="0" err="1"/>
              <a:t>Греко</a:t>
            </a:r>
            <a:r>
              <a:rPr lang="uk-UA" dirty="0"/>
              <a:t>, за яким він Рак. Отже він народився </a:t>
            </a:r>
            <a:r>
              <a:rPr lang="uk-UA" dirty="0" err="1"/>
              <a:t>мі</a:t>
            </a:r>
            <a:r>
              <a:rPr lang="uk-UA" dirty="0"/>
              <a:t>ж 21 червня і 21 липня. Родина була досить заможна. Батько </a:t>
            </a:r>
            <a:r>
              <a:rPr lang="uk-UA" dirty="0" err="1"/>
              <a:t>Георгіос</a:t>
            </a:r>
            <a:r>
              <a:rPr lang="uk-UA" dirty="0"/>
              <a:t> </a:t>
            </a:r>
            <a:r>
              <a:rPr lang="uk-UA" dirty="0" err="1"/>
              <a:t>Теотокопулос</a:t>
            </a:r>
            <a:r>
              <a:rPr lang="uk-UA" dirty="0"/>
              <a:t> був збирачем податків. Імовірно, родина належала до католицтва. </a:t>
            </a:r>
            <a:r>
              <a:rPr lang="uk-UA" dirty="0"/>
              <a:t>Доменіко</a:t>
            </a:r>
            <a:r>
              <a:rPr lang="uk-UA" dirty="0"/>
              <a:t> мав брата, що доживав віку з ним в Іспанії.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9607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1912">
            <a:off x="1329660" y="1067938"/>
            <a:ext cx="3604831" cy="4517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 rot="16200000">
            <a:off x="-530987" y="3064951"/>
            <a:ext cx="41044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 smtClean="0"/>
              <a:t>Мадонна милосердя</a:t>
            </a:r>
            <a:endParaRPr lang="uk-UA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716016" y="1268760"/>
            <a:ext cx="324036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/>
              <a:t>Перші витвори мистецтва, що побачив хлопець, — це ікони. Свідчення про навчання в іконописця потребують уточнень, але впливи іконописних схем православ'я мають деякі твори </a:t>
            </a:r>
            <a:r>
              <a:rPr lang="uk-UA" sz="2000" dirty="0" err="1" smtClean="0"/>
              <a:t>Доменіко</a:t>
            </a:r>
            <a:r>
              <a:rPr lang="uk-UA" sz="2000" dirty="0" smtClean="0"/>
              <a:t> </a:t>
            </a:r>
            <a:r>
              <a:rPr lang="uk-UA" sz="2000" dirty="0" err="1" smtClean="0"/>
              <a:t>Теотокопулоса</a:t>
            </a:r>
            <a:r>
              <a:rPr lang="uk-UA" sz="2000" dirty="0" smtClean="0"/>
              <a:t>. Особливо це помітно у церковному образі «Мадонна милосердя»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527219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Італійський період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2420888"/>
            <a:ext cx="6656784" cy="3366864"/>
          </a:xfrm>
        </p:spPr>
        <p:txBody>
          <a:bodyPr>
            <a:normAutofit/>
          </a:bodyPr>
          <a:lstStyle/>
          <a:p>
            <a:pPr indent="0" algn="ctr">
              <a:buNone/>
            </a:pPr>
            <a:r>
              <a:rPr lang="uk-UA" sz="2000" dirty="0"/>
              <a:t>Ще більший вплив на художню особистість Ель </a:t>
            </a:r>
            <a:r>
              <a:rPr lang="uk-UA" sz="2000" dirty="0" err="1"/>
              <a:t>Греко</a:t>
            </a:r>
            <a:r>
              <a:rPr lang="uk-UA" sz="2000" dirty="0"/>
              <a:t> мали твори  генія з Венеції — </a:t>
            </a:r>
            <a:r>
              <a:rPr lang="uk-UA" sz="2000" dirty="0" err="1"/>
              <a:t>Якопо Тінт</a:t>
            </a:r>
            <a:r>
              <a:rPr lang="uk-UA" sz="2000" dirty="0"/>
              <a:t>оретто(1518-1594). Відомостей про навчання у майстерні в </a:t>
            </a:r>
            <a:r>
              <a:rPr lang="uk-UA" sz="2000" dirty="0" err="1"/>
              <a:t>Тінторетто</a:t>
            </a:r>
            <a:r>
              <a:rPr lang="uk-UA" sz="2000" dirty="0"/>
              <a:t> наразі не маємо. Навчатися </a:t>
            </a:r>
            <a:r>
              <a:rPr lang="uk-UA" sz="2000" dirty="0" err="1"/>
              <a:t>Доменіко</a:t>
            </a:r>
            <a:r>
              <a:rPr lang="uk-UA" sz="2000" dirty="0"/>
              <a:t> міг на творах </a:t>
            </a:r>
            <a:r>
              <a:rPr lang="uk-UA" sz="2000" dirty="0" err="1"/>
              <a:t>Тінторетто</a:t>
            </a:r>
            <a:r>
              <a:rPr lang="uk-UA" sz="2000" dirty="0"/>
              <a:t> і самотужки, бо їх було вдосталь у церквах і братствах Венеції.</a:t>
            </a:r>
          </a:p>
          <a:p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03530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Ель </a:t>
            </a:r>
            <a:r>
              <a:rPr lang="uk-UA" dirty="0" err="1"/>
              <a:t>Греко</a:t>
            </a:r>
            <a:r>
              <a:rPr lang="uk-UA" dirty="0"/>
              <a:t> в Римі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2276872"/>
            <a:ext cx="4104456" cy="3528392"/>
          </a:xfrm>
        </p:spPr>
        <p:txBody>
          <a:bodyPr>
            <a:normAutofit fontScale="85000" lnSpcReduction="20000"/>
          </a:bodyPr>
          <a:lstStyle/>
          <a:p>
            <a:r>
              <a:rPr lang="uk-UA" dirty="0"/>
              <a:t>За записами </a:t>
            </a:r>
            <a:r>
              <a:rPr lang="uk-UA" dirty="0" err="1"/>
              <a:t>Джуліо</a:t>
            </a:r>
            <a:r>
              <a:rPr lang="uk-UA" dirty="0"/>
              <a:t> </a:t>
            </a:r>
            <a:r>
              <a:rPr lang="uk-UA" dirty="0" err="1"/>
              <a:t>Кловіо</a:t>
            </a:r>
            <a:r>
              <a:rPr lang="uk-UA" dirty="0"/>
              <a:t>, земляка Ель </a:t>
            </a:r>
            <a:r>
              <a:rPr lang="uk-UA" dirty="0" err="1"/>
              <a:t>Греко</a:t>
            </a:r>
            <a:r>
              <a:rPr lang="uk-UA" dirty="0"/>
              <a:t>, можна досить точно </a:t>
            </a:r>
            <a:r>
              <a:rPr lang="uk-UA" dirty="0" err="1"/>
              <a:t>взначити</a:t>
            </a:r>
            <a:r>
              <a:rPr lang="uk-UA" dirty="0"/>
              <a:t>, коли він переїхав </a:t>
            </a:r>
            <a:r>
              <a:rPr lang="uk-UA" dirty="0" err="1"/>
              <a:t>до Рим</a:t>
            </a:r>
            <a:r>
              <a:rPr lang="uk-UA" dirty="0"/>
              <a:t>у — у жовтні-листопаді 1570 Римський період митця досить плідний і за власними творами, і за знайомством із життям і творами митців Риму. Написав </a:t>
            </a:r>
            <a:r>
              <a:rPr lang="uk-UA" dirty="0" err="1"/>
              <a:t>Доменікос</a:t>
            </a:r>
            <a:r>
              <a:rPr lang="uk-UA" dirty="0"/>
              <a:t> і </a:t>
            </a:r>
            <a:r>
              <a:rPr lang="uk-UA" dirty="0" err="1"/>
              <a:t>портре</a:t>
            </a:r>
            <a:r>
              <a:rPr lang="uk-UA" dirty="0"/>
              <a:t>т Джуліо Кловіо (1572, музей Проте він давно набув індивідуальності і так переробляє чужі композиційні схеми, що їх здатні впізнати лише справжні фахівці.</a:t>
            </a:r>
          </a:p>
          <a:p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9498">
            <a:off x="4968562" y="2696216"/>
            <a:ext cx="3348208" cy="260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690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484784"/>
            <a:ext cx="6400800" cy="6858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Образний світ картин ель </a:t>
            </a:r>
            <a:r>
              <a:rPr lang="uk-UA" dirty="0" err="1" smtClean="0"/>
              <a:t>грего</a:t>
            </a:r>
            <a:endParaRPr lang="uk-UA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24331"/>
            <a:ext cx="2808312" cy="3419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32040" y="2276872"/>
            <a:ext cx="263963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/>
          </a:p>
          <a:p>
            <a:r>
              <a:rPr lang="ru-RU" sz="2000" dirty="0" err="1" smtClean="0"/>
              <a:t>Поховання</a:t>
            </a:r>
            <a:r>
              <a:rPr lang="ru-RU" sz="2000" dirty="0" smtClean="0"/>
              <a:t> графа</a:t>
            </a:r>
          </a:p>
          <a:p>
            <a:r>
              <a:rPr lang="ru-RU" sz="2000" dirty="0" err="1" smtClean="0"/>
              <a:t>Оргаса</a:t>
            </a:r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r>
              <a:rPr lang="ru-RU" sz="2000" dirty="0" smtClean="0"/>
              <a:t>1586-1588. полотно,</a:t>
            </a:r>
          </a:p>
          <a:p>
            <a:r>
              <a:rPr lang="ru-RU" sz="2000" dirty="0" smtClean="0"/>
              <a:t>масло. 480х360.</a:t>
            </a:r>
          </a:p>
          <a:p>
            <a:r>
              <a:rPr lang="ru-RU" sz="2000" dirty="0" smtClean="0"/>
              <a:t>Толедо, </a:t>
            </a:r>
            <a:r>
              <a:rPr lang="ru-RU" sz="2000" dirty="0" err="1" smtClean="0"/>
              <a:t>церква</a:t>
            </a:r>
            <a:endParaRPr lang="ru-RU" sz="2000" dirty="0" smtClean="0"/>
          </a:p>
          <a:p>
            <a:r>
              <a:rPr lang="ru-RU" sz="2000" dirty="0" smtClean="0"/>
              <a:t>  Сан-Томе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4261504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054" y="1124744"/>
            <a:ext cx="2299830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00038" y="1114375"/>
            <a:ext cx="24300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 smtClean="0"/>
              <a:t>ЕСПОЛІО</a:t>
            </a:r>
          </a:p>
          <a:p>
            <a:pPr algn="r"/>
            <a:r>
              <a:rPr lang="ru-RU" sz="2000" dirty="0" smtClean="0"/>
              <a:t>1577-1579. полотно,</a:t>
            </a:r>
          </a:p>
          <a:p>
            <a:pPr algn="r"/>
            <a:r>
              <a:rPr lang="ru-RU" sz="2000" dirty="0" smtClean="0"/>
              <a:t>масло. 285х173.</a:t>
            </a:r>
          </a:p>
          <a:p>
            <a:pPr algn="r"/>
            <a:r>
              <a:rPr lang="ru-RU" sz="2000" dirty="0" smtClean="0"/>
              <a:t>Толедо, сакристия</a:t>
            </a:r>
          </a:p>
          <a:p>
            <a:pPr algn="r"/>
            <a:r>
              <a:rPr lang="ru-RU" sz="2000" dirty="0" smtClean="0"/>
              <a:t>собору</a:t>
            </a:r>
            <a:endParaRPr lang="uk-UA" sz="20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15" y="1159606"/>
            <a:ext cx="2474913" cy="432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55740" y="3053367"/>
            <a:ext cx="25620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/>
          </a:p>
          <a:p>
            <a:r>
              <a:rPr lang="ru-RU" sz="2000" dirty="0" err="1" smtClean="0"/>
              <a:t>Святий</a:t>
            </a:r>
            <a:r>
              <a:rPr lang="ru-RU" sz="2000" dirty="0" smtClean="0"/>
              <a:t> </a:t>
            </a:r>
            <a:r>
              <a:rPr lang="ru-RU" sz="2000" dirty="0" err="1" smtClean="0"/>
              <a:t>Мартін</a:t>
            </a:r>
            <a:r>
              <a:rPr lang="ru-RU" sz="2000" dirty="0" smtClean="0"/>
              <a:t> і </a:t>
            </a:r>
            <a:r>
              <a:rPr lang="ru-RU" sz="2000" dirty="0" err="1" smtClean="0"/>
              <a:t>жебрак</a:t>
            </a:r>
            <a:endParaRPr lang="ru-RU" sz="2000" dirty="0" smtClean="0"/>
          </a:p>
          <a:p>
            <a:r>
              <a:rPr lang="ru-RU" sz="2000" dirty="0" smtClean="0"/>
              <a:t>1597-1599. полотно,</a:t>
            </a:r>
          </a:p>
          <a:p>
            <a:r>
              <a:rPr lang="ru-RU" sz="2000" dirty="0" smtClean="0"/>
              <a:t>масло. 193,4х102,9.</a:t>
            </a:r>
          </a:p>
          <a:p>
            <a:r>
              <a:rPr lang="ru-RU" sz="2000" dirty="0" smtClean="0"/>
              <a:t>Вашингтон,</a:t>
            </a:r>
          </a:p>
          <a:p>
            <a:r>
              <a:rPr lang="ru-RU" sz="2000" dirty="0" err="1" smtClean="0"/>
              <a:t>Національна</a:t>
            </a:r>
            <a:endParaRPr lang="ru-RU" sz="2000" dirty="0" smtClean="0"/>
          </a:p>
          <a:p>
            <a:r>
              <a:rPr lang="ru-RU" sz="2000" dirty="0" smtClean="0"/>
              <a:t>галерея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2479474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99751"/>
            <a:ext cx="2155379" cy="2765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949" y="2438894"/>
            <a:ext cx="2271246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970" y="1052737"/>
            <a:ext cx="1910206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86428" y="4797151"/>
            <a:ext cx="16832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/>
              <a:t>Розп'яття</a:t>
            </a:r>
            <a:endParaRPr lang="uk-UA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92572" y="1336309"/>
            <a:ext cx="2286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1600" dirty="0" smtClean="0"/>
          </a:p>
          <a:p>
            <a:pPr algn="ctr"/>
            <a:r>
              <a:rPr lang="uk-UA" sz="2400" dirty="0" smtClean="0"/>
              <a:t>Вознесіння Марії</a:t>
            </a:r>
            <a:endParaRPr lang="uk-UA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848426" y="4020813"/>
            <a:ext cx="24389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 smtClean="0"/>
              <a:t>Святе</a:t>
            </a:r>
            <a:r>
              <a:rPr lang="ru-RU" sz="2400" dirty="0" smtClean="0"/>
              <a:t> </a:t>
            </a:r>
            <a:r>
              <a:rPr lang="ru-RU" sz="2400" dirty="0" err="1" smtClean="0"/>
              <a:t>сімейство</a:t>
            </a:r>
            <a:r>
              <a:rPr lang="ru-RU" sz="2400" dirty="0" smtClean="0"/>
              <a:t> з</a:t>
            </a:r>
          </a:p>
          <a:p>
            <a:pPr algn="ctr"/>
            <a:r>
              <a:rPr lang="ru-RU" sz="2400" dirty="0" err="1" smtClean="0"/>
              <a:t>Марією</a:t>
            </a:r>
            <a:r>
              <a:rPr lang="ru-RU" sz="2400" dirty="0" smtClean="0"/>
              <a:t> Магдалиною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5922339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утюр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44</TotalTime>
  <Words>243</Words>
  <Application>Microsoft Office PowerPoint</Application>
  <PresentationFormat>Экран (4:3)</PresentationFormat>
  <Paragraphs>54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Кутюр</vt:lpstr>
      <vt:lpstr>Ель Гре́ко</vt:lpstr>
      <vt:lpstr>Презентация PowerPoint</vt:lpstr>
      <vt:lpstr>Походження і навчання</vt:lpstr>
      <vt:lpstr>Презентация PowerPoint</vt:lpstr>
      <vt:lpstr>Італійський період</vt:lpstr>
      <vt:lpstr>Ель Греко в Римі</vt:lpstr>
      <vt:lpstr>Образний світ картин ель грего</vt:lpstr>
      <vt:lpstr>Презентация PowerPoint</vt:lpstr>
      <vt:lpstr>Презентация PowerPoint</vt:lpstr>
      <vt:lpstr>Портрети Ель Греко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Ель Гре́ко</dc:title>
  <dc:creator>Лізет</dc:creator>
  <cp:lastModifiedBy>Лізет</cp:lastModifiedBy>
  <cp:revision>5</cp:revision>
  <dcterms:created xsi:type="dcterms:W3CDTF">2014-11-10T20:15:57Z</dcterms:created>
  <dcterms:modified xsi:type="dcterms:W3CDTF">2014-11-10T21:00:17Z</dcterms:modified>
</cp:coreProperties>
</file>