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CD64B0A-9A48-4A3A-9F5B-31FE69FECE2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7BDAD5A-ECA8-4426-9300-CAA5640050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64B0A-9A48-4A3A-9F5B-31FE69FECE2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AD5A-ECA8-4426-9300-CAA5640050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64B0A-9A48-4A3A-9F5B-31FE69FECE2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AD5A-ECA8-4426-9300-CAA5640050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64B0A-9A48-4A3A-9F5B-31FE69FECE2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AD5A-ECA8-4426-9300-CAA5640050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64B0A-9A48-4A3A-9F5B-31FE69FECE2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AD5A-ECA8-4426-9300-CAA5640050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64B0A-9A48-4A3A-9F5B-31FE69FECE2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AD5A-ECA8-4426-9300-CAA5640050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D64B0A-9A48-4A3A-9F5B-31FE69FECE2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BDAD5A-ECA8-4426-9300-CAA564005028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CD64B0A-9A48-4A3A-9F5B-31FE69FECE2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7BDAD5A-ECA8-4426-9300-CAA5640050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64B0A-9A48-4A3A-9F5B-31FE69FECE2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AD5A-ECA8-4426-9300-CAA5640050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64B0A-9A48-4A3A-9F5B-31FE69FECE2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AD5A-ECA8-4426-9300-CAA5640050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64B0A-9A48-4A3A-9F5B-31FE69FECE2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DAD5A-ECA8-4426-9300-CAA5640050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CD64B0A-9A48-4A3A-9F5B-31FE69FECE2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7BDAD5A-ECA8-4426-9300-CAA56400502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Держава та державна влада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Держава</a:t>
            </a:r>
            <a:r>
              <a:rPr lang="ru-RU" dirty="0"/>
              <a:t> 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суверенне</a:t>
            </a:r>
            <a:r>
              <a:rPr lang="ru-RU" dirty="0"/>
              <a:t> </a:t>
            </a:r>
            <a:r>
              <a:rPr lang="ru-RU" dirty="0" err="1"/>
              <a:t>політичне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з </a:t>
            </a:r>
            <a:r>
              <a:rPr lang="ru-RU" dirty="0" err="1"/>
              <a:t>визначеною</a:t>
            </a:r>
            <a:r>
              <a:rPr lang="ru-RU" dirty="0"/>
              <a:t> </a:t>
            </a:r>
            <a:r>
              <a:rPr lang="ru-RU" dirty="0" err="1"/>
              <a:t>територією</a:t>
            </a:r>
            <a:r>
              <a:rPr lang="ru-RU" dirty="0"/>
              <a:t>, </a:t>
            </a:r>
            <a:r>
              <a:rPr lang="ru-RU" dirty="0" err="1"/>
              <a:t>господарством</a:t>
            </a:r>
            <a:r>
              <a:rPr lang="ru-RU" dirty="0"/>
              <a:t> і </a:t>
            </a:r>
            <a:r>
              <a:rPr lang="ru-RU" dirty="0" err="1"/>
              <a:t>політичною</a:t>
            </a:r>
            <a:r>
              <a:rPr lang="ru-RU" dirty="0"/>
              <a:t> </a:t>
            </a:r>
            <a:r>
              <a:rPr lang="ru-RU" dirty="0" err="1"/>
              <a:t>владою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751" y="0"/>
            <a:ext cx="5212499" cy="325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7994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5436096" cy="720080"/>
          </a:xfrm>
        </p:spPr>
        <p:txBody>
          <a:bodyPr>
            <a:normAutofit/>
          </a:bodyPr>
          <a:lstStyle/>
          <a:p>
            <a:r>
              <a:rPr lang="ru-RU" b="1" dirty="0" err="1"/>
              <a:t>Поняття</a:t>
            </a:r>
            <a:r>
              <a:rPr lang="ru-RU" b="1" dirty="0"/>
              <a:t> «держава</a:t>
            </a:r>
            <a:r>
              <a:rPr lang="ru-RU" b="1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85000" lnSpcReduction="10000"/>
          </a:bodyPr>
          <a:lstStyle/>
          <a:p>
            <a:pPr marL="624078" indent="-514350">
              <a:buAutoNum type="arabicParenR"/>
            </a:pPr>
            <a:r>
              <a:rPr lang="ru-RU" b="1" dirty="0" smtClean="0"/>
              <a:t>Держава </a:t>
            </a:r>
            <a:r>
              <a:rPr lang="ru-RU" dirty="0" smtClean="0"/>
              <a:t>— </a:t>
            </a:r>
            <a:r>
              <a:rPr lang="ru-RU" dirty="0" err="1"/>
              <a:t>здійснюваний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офіційних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політико-територіальний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публічної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покликаний</a:t>
            </a:r>
            <a:r>
              <a:rPr lang="ru-RU" dirty="0"/>
              <a:t> </a:t>
            </a:r>
            <a:r>
              <a:rPr lang="ru-RU" dirty="0" err="1"/>
              <a:t>керувати</a:t>
            </a:r>
            <a:r>
              <a:rPr lang="ru-RU" dirty="0"/>
              <a:t> </a:t>
            </a:r>
            <a:r>
              <a:rPr lang="ru-RU" dirty="0" err="1"/>
              <a:t>суспільними</a:t>
            </a:r>
            <a:r>
              <a:rPr lang="ru-RU" dirty="0"/>
              <a:t> </a:t>
            </a:r>
            <a:r>
              <a:rPr lang="ru-RU" dirty="0" err="1"/>
              <a:t>процесами</a:t>
            </a:r>
            <a:r>
              <a:rPr lang="ru-RU" dirty="0"/>
              <a:t>, шляхом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велінням</a:t>
            </a:r>
            <a:r>
              <a:rPr lang="ru-RU" dirty="0"/>
              <a:t> </a:t>
            </a:r>
            <a:r>
              <a:rPr lang="ru-RU" dirty="0" err="1"/>
              <a:t>загальнообов'язкового</a:t>
            </a:r>
            <a:r>
              <a:rPr lang="ru-RU" dirty="0"/>
              <a:t> характеру та </a:t>
            </a:r>
            <a:r>
              <a:rPr lang="ru-RU" dirty="0" err="1"/>
              <a:t>можливістю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велінь</a:t>
            </a:r>
            <a:r>
              <a:rPr lang="ru-RU" dirty="0"/>
              <a:t> через примус</a:t>
            </a:r>
            <a:r>
              <a:rPr lang="ru-RU" dirty="0" smtClean="0"/>
              <a:t>.</a:t>
            </a:r>
          </a:p>
          <a:p>
            <a:pPr marL="624078" indent="-514350">
              <a:buAutoNum type="arabicParenR"/>
            </a:pPr>
            <a:r>
              <a:rPr lang="ru-RU" b="1" dirty="0"/>
              <a:t>Держава</a:t>
            </a:r>
            <a:r>
              <a:rPr lang="ru-RU" dirty="0"/>
              <a:t> — </a:t>
            </a:r>
            <a:r>
              <a:rPr lang="ru-RU" dirty="0" err="1"/>
              <a:t>це</a:t>
            </a:r>
            <a:r>
              <a:rPr lang="ru-RU" dirty="0"/>
              <a:t> 1) </a:t>
            </a:r>
            <a:r>
              <a:rPr lang="ru-RU" dirty="0" err="1"/>
              <a:t>сукупність</a:t>
            </a:r>
            <a:r>
              <a:rPr lang="ru-RU" dirty="0"/>
              <a:t> людей, </a:t>
            </a:r>
            <a:r>
              <a:rPr lang="ru-RU" dirty="0" err="1"/>
              <a:t>території</a:t>
            </a:r>
            <a:r>
              <a:rPr lang="ru-RU" dirty="0"/>
              <a:t>, на </a:t>
            </a:r>
            <a:r>
              <a:rPr lang="ru-RU" dirty="0" err="1"/>
              <a:t>якій</a:t>
            </a:r>
            <a:r>
              <a:rPr lang="ru-RU" dirty="0"/>
              <a:t> вони </a:t>
            </a:r>
            <a:r>
              <a:rPr lang="ru-RU" dirty="0" err="1"/>
              <a:t>проживають</a:t>
            </a:r>
            <a:r>
              <a:rPr lang="ru-RU" dirty="0"/>
              <a:t>, та </a:t>
            </a:r>
            <a:r>
              <a:rPr lang="ru-RU" dirty="0" err="1"/>
              <a:t>суверенної</a:t>
            </a:r>
            <a:r>
              <a:rPr lang="ru-RU" dirty="0"/>
              <a:t> у межах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; 2)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головний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спрямовує</a:t>
            </a:r>
            <a:r>
              <a:rPr lang="ru-RU" dirty="0"/>
              <a:t> і </a:t>
            </a:r>
            <a:r>
              <a:rPr lang="ru-RU" dirty="0" err="1"/>
              <a:t>організовує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правових</a:t>
            </a:r>
            <a:r>
              <a:rPr lang="ru-RU" dirty="0"/>
              <a:t> норм </a:t>
            </a:r>
            <a:r>
              <a:rPr lang="ru-RU" dirty="0" err="1"/>
              <a:t>спільну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людей і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, </a:t>
            </a:r>
            <a:r>
              <a:rPr lang="ru-RU" dirty="0" err="1"/>
              <a:t>захищає</a:t>
            </a:r>
            <a:r>
              <a:rPr lang="ru-RU" dirty="0"/>
              <a:t> права та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. </a:t>
            </a:r>
            <a:endParaRPr lang="ru-RU" dirty="0" smtClean="0"/>
          </a:p>
          <a:p>
            <a:pPr marL="624078" indent="-514350">
              <a:buAutoNum type="arabicParenR"/>
            </a:pPr>
            <a:r>
              <a:rPr lang="ru-RU" b="1" dirty="0"/>
              <a:t>Держава</a:t>
            </a:r>
            <a:r>
              <a:rPr lang="ru-RU" dirty="0"/>
              <a:t> — </a:t>
            </a:r>
            <a:r>
              <a:rPr lang="ru-RU" dirty="0" err="1"/>
              <a:t>територіальна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яка </a:t>
            </a:r>
            <a:r>
              <a:rPr lang="ru-RU" dirty="0" err="1"/>
              <a:t>існує</a:t>
            </a:r>
            <a:r>
              <a:rPr lang="ru-RU" dirty="0"/>
              <a:t> на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соціальній</a:t>
            </a:r>
            <a:r>
              <a:rPr lang="ru-RU" dirty="0"/>
              <a:t> </a:t>
            </a:r>
            <a:r>
              <a:rPr lang="ru-RU" dirty="0" err="1"/>
              <a:t>базі</a:t>
            </a:r>
            <a:r>
              <a:rPr lang="ru-RU" dirty="0"/>
              <a:t>, </a:t>
            </a:r>
            <a:r>
              <a:rPr lang="ru-RU" dirty="0" err="1"/>
              <a:t>виступає</a:t>
            </a:r>
            <a:r>
              <a:rPr lang="ru-RU" dirty="0"/>
              <a:t> як </a:t>
            </a:r>
            <a:r>
              <a:rPr lang="ru-RU" dirty="0" err="1"/>
              <a:t>офіційний</a:t>
            </a:r>
            <a:r>
              <a:rPr lang="ru-RU" dirty="0"/>
              <a:t> </a:t>
            </a:r>
            <a:r>
              <a:rPr lang="ru-RU" dirty="0" err="1"/>
              <a:t>представник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і з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спеціального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свою </a:t>
            </a:r>
            <a:r>
              <a:rPr lang="ru-RU" dirty="0" err="1"/>
              <a:t>політику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85365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5364088" cy="792088"/>
          </a:xfrm>
        </p:spPr>
        <p:txBody>
          <a:bodyPr>
            <a:normAutofit/>
          </a:bodyPr>
          <a:lstStyle/>
          <a:p>
            <a:r>
              <a:rPr lang="ru-RU" b="1" dirty="0" err="1"/>
              <a:t>Сутність</a:t>
            </a:r>
            <a:r>
              <a:rPr lang="ru-RU" b="1" dirty="0"/>
              <a:t> </a:t>
            </a:r>
            <a:r>
              <a:rPr lang="ru-RU" b="1" dirty="0" err="1" smtClean="0"/>
              <a:t>держави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pPr marL="109728" indent="0">
              <a:buNone/>
            </a:pP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 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головна</a:t>
            </a:r>
            <a:r>
              <a:rPr lang="ru-RU" dirty="0"/>
              <a:t>, </a:t>
            </a:r>
            <a:r>
              <a:rPr lang="ru-RU" dirty="0" err="1"/>
              <a:t>основна</a:t>
            </a:r>
            <a:r>
              <a:rPr lang="ru-RU" dirty="0"/>
              <a:t> </a:t>
            </a:r>
            <a:r>
              <a:rPr lang="ru-RU" dirty="0" err="1"/>
              <a:t>властивість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, мету, </a:t>
            </a:r>
            <a:r>
              <a:rPr lang="ru-RU" dirty="0" err="1"/>
              <a:t>функції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в </a:t>
            </a:r>
            <a:r>
              <a:rPr lang="ru-RU" dirty="0" err="1"/>
              <a:t>трьох</a:t>
            </a:r>
            <a:r>
              <a:rPr lang="ru-RU" dirty="0"/>
              <a:t> моментах, </a:t>
            </a:r>
            <a:r>
              <a:rPr lang="ru-RU" dirty="0" err="1"/>
              <a:t>званими</a:t>
            </a:r>
            <a:r>
              <a:rPr lang="ru-RU" dirty="0"/>
              <a:t> </a:t>
            </a:r>
            <a:r>
              <a:rPr lang="ru-RU" dirty="0" err="1"/>
              <a:t>сутнісними</a:t>
            </a:r>
            <a:r>
              <a:rPr lang="ru-RU" dirty="0"/>
              <a:t> характеристиками </a:t>
            </a:r>
            <a:r>
              <a:rPr lang="ru-RU" dirty="0" err="1" smtClean="0"/>
              <a:t>держави</a:t>
            </a:r>
            <a:r>
              <a:rPr lang="ru-RU" dirty="0" smtClean="0"/>
              <a:t>. Ними </a:t>
            </a:r>
            <a:r>
              <a:rPr lang="ru-RU" dirty="0"/>
              <a:t>є:</a:t>
            </a:r>
          </a:p>
          <a:p>
            <a:r>
              <a:rPr lang="ru-RU" dirty="0" err="1"/>
              <a:t>державна</a:t>
            </a:r>
            <a:r>
              <a:rPr lang="ru-RU" dirty="0"/>
              <a:t> </a:t>
            </a:r>
            <a:r>
              <a:rPr lang="ru-RU" dirty="0" err="1"/>
              <a:t>влада</a:t>
            </a:r>
            <a:r>
              <a:rPr lang="ru-RU" dirty="0"/>
              <a:t>;</a:t>
            </a:r>
          </a:p>
          <a:p>
            <a:r>
              <a:rPr lang="ru-RU" dirty="0" err="1"/>
              <a:t>суверенітет</a:t>
            </a:r>
            <a:r>
              <a:rPr lang="ru-RU" dirty="0"/>
              <a:t>;</a:t>
            </a:r>
          </a:p>
          <a:p>
            <a:r>
              <a:rPr lang="ru-RU" dirty="0" err="1"/>
              <a:t>політичний</a:t>
            </a:r>
            <a:r>
              <a:rPr lang="ru-RU" dirty="0"/>
              <a:t> режим </a:t>
            </a:r>
            <a:r>
              <a:rPr lang="ru-RU" dirty="0" err="1"/>
              <a:t>держави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38323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5436096" cy="720080"/>
          </a:xfrm>
        </p:spPr>
        <p:txBody>
          <a:bodyPr>
            <a:normAutofit/>
          </a:bodyPr>
          <a:lstStyle/>
          <a:p>
            <a:r>
              <a:rPr lang="ru-RU" b="1" dirty="0" err="1"/>
              <a:t>Зміст</a:t>
            </a:r>
            <a:r>
              <a:rPr lang="ru-RU" b="1" dirty="0"/>
              <a:t> </a:t>
            </a:r>
            <a:r>
              <a:rPr lang="ru-RU" b="1" dirty="0" err="1" smtClean="0"/>
              <a:t>держави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lnSpcReduction="10000"/>
          </a:bodyPr>
          <a:lstStyle/>
          <a:p>
            <a:r>
              <a:rPr lang="ru-RU" i="1" dirty="0" err="1"/>
              <a:t>Сутнісний</a:t>
            </a:r>
            <a:r>
              <a:rPr lang="ru-RU" i="1" dirty="0"/>
              <a:t> аспект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є </a:t>
            </a:r>
            <a:r>
              <a:rPr lang="ru-RU" dirty="0" err="1"/>
              <a:t>конкретизацією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 у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історичних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проявляються</a:t>
            </a:r>
            <a:r>
              <a:rPr lang="ru-RU" dirty="0"/>
              <a:t> в </a:t>
            </a:r>
            <a:r>
              <a:rPr lang="ru-RU" dirty="0" err="1"/>
              <a:t>понятті</a:t>
            </a:r>
            <a:r>
              <a:rPr lang="ru-RU" dirty="0"/>
              <a:t> </a:t>
            </a:r>
            <a:r>
              <a:rPr lang="ru-RU" dirty="0" err="1"/>
              <a:t>історичного</a:t>
            </a:r>
            <a:r>
              <a:rPr lang="ru-RU" dirty="0"/>
              <a:t> типу </a:t>
            </a:r>
            <a:r>
              <a:rPr lang="ru-RU" dirty="0" err="1"/>
              <a:t>держави</a:t>
            </a:r>
            <a:r>
              <a:rPr lang="ru-RU" dirty="0"/>
              <a:t>. </a:t>
            </a:r>
          </a:p>
          <a:p>
            <a:r>
              <a:rPr lang="ru-RU" i="1" dirty="0" err="1" smtClean="0"/>
              <a:t>Структурний</a:t>
            </a:r>
            <a:r>
              <a:rPr lang="ru-RU" dirty="0" smtClean="0"/>
              <a:t> </a:t>
            </a:r>
            <a:r>
              <a:rPr lang="ru-RU" i="1" dirty="0"/>
              <a:t>аспект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складають</a:t>
            </a:r>
            <a:r>
              <a:rPr lang="ru-RU" dirty="0"/>
              <a:t> державу,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розгалужену</a:t>
            </a:r>
            <a:r>
              <a:rPr lang="ru-RU" dirty="0"/>
              <a:t> систему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ru-RU" dirty="0"/>
              <a:t> (</a:t>
            </a:r>
            <a:r>
              <a:rPr lang="ru-RU" dirty="0" err="1"/>
              <a:t>апарат</a:t>
            </a:r>
            <a:r>
              <a:rPr lang="ru-RU" dirty="0"/>
              <a:t>) </a:t>
            </a:r>
            <a:r>
              <a:rPr lang="ru-RU" dirty="0" err="1"/>
              <a:t>держави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i="1" dirty="0" err="1" smtClean="0"/>
              <a:t>Функціональний</a:t>
            </a:r>
            <a:r>
              <a:rPr lang="ru-RU" i="1" dirty="0" smtClean="0"/>
              <a:t> </a:t>
            </a:r>
            <a:r>
              <a:rPr lang="ru-RU" i="1" dirty="0"/>
              <a:t>аспект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внутрішні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,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котрі</a:t>
            </a:r>
            <a:r>
              <a:rPr lang="ru-RU" dirty="0"/>
              <a:t> і </a:t>
            </a:r>
            <a:r>
              <a:rPr lang="ru-RU" dirty="0" err="1"/>
              <a:t>складають</a:t>
            </a:r>
            <a:r>
              <a:rPr lang="ru-RU" dirty="0"/>
              <a:t> «</a:t>
            </a:r>
            <a:r>
              <a:rPr lang="ru-RU" dirty="0" err="1"/>
              <a:t>дієвість</a:t>
            </a:r>
            <a:r>
              <a:rPr lang="ru-RU" dirty="0"/>
              <a:t>»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та </a:t>
            </a:r>
            <a:r>
              <a:rPr lang="ru-RU" dirty="0" err="1"/>
              <a:t>зовнішнім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r>
              <a:rPr lang="ru-RU" dirty="0"/>
              <a:t>, а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як </a:t>
            </a:r>
            <a:r>
              <a:rPr lang="ru-RU" dirty="0" err="1"/>
              <a:t>основні</a:t>
            </a:r>
            <a:r>
              <a:rPr lang="ru-RU" dirty="0"/>
              <a:t> напрямки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.</a:t>
            </a:r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1718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5436096" cy="864096"/>
          </a:xfrm>
        </p:spPr>
        <p:txBody>
          <a:bodyPr>
            <a:normAutofit/>
          </a:bodyPr>
          <a:lstStyle/>
          <a:p>
            <a:r>
              <a:rPr lang="ru-RU" b="1" dirty="0"/>
              <a:t>Форма </a:t>
            </a:r>
            <a:r>
              <a:rPr lang="ru-RU" b="1" dirty="0" err="1" smtClean="0"/>
              <a:t>держави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ru-RU" b="1" dirty="0"/>
              <a:t>Форма</a:t>
            </a:r>
            <a:r>
              <a:rPr lang="ru-RU" dirty="0"/>
              <a:t> </a:t>
            </a:r>
            <a:r>
              <a:rPr lang="ru-RU" b="1" dirty="0" err="1" smtClean="0"/>
              <a:t>держави</a:t>
            </a:r>
            <a:r>
              <a:rPr lang="ru-RU" dirty="0" smtClean="0"/>
              <a:t>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поєднання</a:t>
            </a:r>
            <a:r>
              <a:rPr lang="ru-RU" dirty="0"/>
              <a:t> способу </a:t>
            </a:r>
            <a:r>
              <a:rPr lang="ru-RU" dirty="0" err="1"/>
              <a:t>організації</a:t>
            </a:r>
            <a:r>
              <a:rPr lang="ru-RU" dirty="0"/>
              <a:t> і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та форм </a:t>
            </a:r>
            <a:r>
              <a:rPr lang="ru-RU" dirty="0" err="1"/>
              <a:t>зворотного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населенням</a:t>
            </a:r>
            <a:r>
              <a:rPr lang="ru-RU" dirty="0"/>
              <a:t>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Форма </a:t>
            </a:r>
            <a:r>
              <a:rPr lang="ru-RU" dirty="0" err="1"/>
              <a:t>держави</a:t>
            </a:r>
            <a:r>
              <a:rPr lang="ru-RU" dirty="0"/>
              <a:t> є </a:t>
            </a:r>
            <a:r>
              <a:rPr lang="ru-RU" dirty="0" err="1"/>
              <a:t>юридичною</a:t>
            </a:r>
            <a:r>
              <a:rPr lang="ru-RU" dirty="0"/>
              <a:t> </a:t>
            </a:r>
            <a:r>
              <a:rPr lang="ru-RU" dirty="0" err="1"/>
              <a:t>конструкцією</a:t>
            </a:r>
            <a:r>
              <a:rPr lang="ru-RU" dirty="0"/>
              <a:t>, яка </a:t>
            </a:r>
            <a:r>
              <a:rPr lang="ru-RU" dirty="0" err="1"/>
              <a:t>складається</a:t>
            </a:r>
            <a:r>
              <a:rPr lang="ru-RU" dirty="0"/>
              <a:t> з таких </a:t>
            </a:r>
            <a:r>
              <a:rPr lang="ru-RU" dirty="0" err="1"/>
              <a:t>взаємопов'язаних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як:</a:t>
            </a:r>
          </a:p>
          <a:p>
            <a:pPr marL="109728" indent="0">
              <a:buNone/>
            </a:pPr>
            <a:r>
              <a:rPr lang="ru-RU" sz="2400" i="1" dirty="0" smtClean="0"/>
              <a:t>- форма </a:t>
            </a:r>
            <a:r>
              <a:rPr lang="ru-RU" sz="2400" i="1" dirty="0"/>
              <a:t>державного </a:t>
            </a:r>
            <a:r>
              <a:rPr lang="ru-RU" sz="2400" i="1" dirty="0" err="1" smtClean="0"/>
              <a:t>правління</a:t>
            </a:r>
            <a:r>
              <a:rPr lang="ru-RU" sz="2400" i="1" dirty="0" smtClean="0"/>
              <a:t>;</a:t>
            </a:r>
            <a:endParaRPr lang="ru-RU" sz="2400" i="1" dirty="0"/>
          </a:p>
          <a:p>
            <a:pPr marL="109728" indent="0">
              <a:buNone/>
            </a:pPr>
            <a:r>
              <a:rPr lang="ru-RU" sz="2400" i="1" dirty="0" smtClean="0"/>
              <a:t>- форма </a:t>
            </a:r>
            <a:r>
              <a:rPr lang="ru-RU" sz="2400" i="1" dirty="0"/>
              <a:t>державного </a:t>
            </a:r>
            <a:r>
              <a:rPr lang="ru-RU" sz="2400" i="1" dirty="0" smtClean="0"/>
              <a:t>устрою;</a:t>
            </a:r>
            <a:endParaRPr lang="ru-RU" sz="2400" i="1" dirty="0"/>
          </a:p>
          <a:p>
            <a:pPr marL="109728" indent="0">
              <a:buNone/>
            </a:pPr>
            <a:r>
              <a:rPr lang="ru-RU" sz="2400" i="1" dirty="0" smtClean="0"/>
              <a:t>- форма </a:t>
            </a:r>
            <a:r>
              <a:rPr lang="ru-RU" sz="2400" i="1" dirty="0"/>
              <a:t>державного </a:t>
            </a:r>
            <a:r>
              <a:rPr lang="ru-RU" sz="2400" i="1" dirty="0" smtClean="0"/>
              <a:t>режиму.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39656906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5364088" cy="792088"/>
          </a:xfrm>
        </p:spPr>
        <p:txBody>
          <a:bodyPr>
            <a:normAutofit/>
          </a:bodyPr>
          <a:lstStyle/>
          <a:p>
            <a:r>
              <a:rPr lang="ru-RU" b="1" dirty="0" err="1"/>
              <a:t>Функції</a:t>
            </a:r>
            <a:r>
              <a:rPr lang="ru-RU" b="1" dirty="0"/>
              <a:t> </a:t>
            </a:r>
            <a:r>
              <a:rPr lang="ru-RU" b="1" dirty="0" err="1" smtClean="0"/>
              <a:t>держави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ru-RU" dirty="0"/>
              <a:t>За </a:t>
            </a:r>
            <a:r>
              <a:rPr lang="ru-RU" dirty="0" err="1"/>
              <a:t>соціальним</a:t>
            </a:r>
            <a:r>
              <a:rPr lang="ru-RU" dirty="0"/>
              <a:t> </a:t>
            </a:r>
            <a:r>
              <a:rPr lang="ru-RU" dirty="0" err="1" smtClean="0"/>
              <a:t>значенням</a:t>
            </a:r>
            <a:r>
              <a:rPr lang="ru-RU" dirty="0" smtClean="0"/>
              <a:t>: </a:t>
            </a:r>
            <a:r>
              <a:rPr lang="ru-RU" dirty="0" err="1" smtClean="0"/>
              <a:t>основні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неосновні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 smtClean="0"/>
              <a:t>спрямованості</a:t>
            </a:r>
            <a:r>
              <a:rPr lang="ru-RU" dirty="0" smtClean="0"/>
              <a:t>: </a:t>
            </a:r>
            <a:r>
              <a:rPr lang="ru-RU" dirty="0" err="1" smtClean="0"/>
              <a:t>внутрішні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зовнішні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За часом </a:t>
            </a:r>
            <a:r>
              <a:rPr lang="ru-RU" dirty="0" err="1" smtClean="0"/>
              <a:t>здійснення</a:t>
            </a:r>
            <a:r>
              <a:rPr lang="ru-RU" dirty="0" smtClean="0"/>
              <a:t>: </a:t>
            </a:r>
            <a:r>
              <a:rPr lang="ru-RU" dirty="0" err="1" smtClean="0"/>
              <a:t>постійні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тимчасові</a:t>
            </a:r>
            <a:r>
              <a:rPr lang="ru-RU" dirty="0" smtClean="0"/>
              <a:t>.</a:t>
            </a:r>
          </a:p>
          <a:p>
            <a:r>
              <a:rPr lang="ru-RU" dirty="0"/>
              <a:t>За сферами </a:t>
            </a:r>
            <a:r>
              <a:rPr lang="ru-RU" dirty="0" err="1"/>
              <a:t>суспільного</a:t>
            </a:r>
            <a:r>
              <a:rPr lang="ru-RU" dirty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: </a:t>
            </a:r>
            <a:r>
              <a:rPr lang="ru-RU" dirty="0" err="1" smtClean="0"/>
              <a:t>гуманітарні</a:t>
            </a:r>
            <a:r>
              <a:rPr lang="ru-RU" dirty="0" smtClean="0"/>
              <a:t>, </a:t>
            </a:r>
            <a:r>
              <a:rPr lang="ru-RU" dirty="0" err="1" smtClean="0"/>
              <a:t>економічні</a:t>
            </a:r>
            <a:r>
              <a:rPr lang="ru-RU" dirty="0" smtClean="0"/>
              <a:t> та </a:t>
            </a:r>
            <a:r>
              <a:rPr lang="ru-RU" dirty="0" err="1" smtClean="0"/>
              <a:t>політичні</a:t>
            </a:r>
            <a:r>
              <a:rPr lang="ru-RU" dirty="0" smtClean="0"/>
              <a:t>.</a:t>
            </a:r>
          </a:p>
          <a:p>
            <a:r>
              <a:rPr lang="ru-RU" dirty="0"/>
              <a:t>За принципом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: </a:t>
            </a:r>
            <a:r>
              <a:rPr lang="ru-RU" dirty="0" err="1" smtClean="0"/>
              <a:t>законодавчі</a:t>
            </a:r>
            <a:r>
              <a:rPr lang="ru-RU" dirty="0" smtClean="0"/>
              <a:t>, </a:t>
            </a:r>
            <a:r>
              <a:rPr lang="ru-RU" dirty="0" err="1" smtClean="0"/>
              <a:t>управлінські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виконавчі</a:t>
            </a:r>
            <a:r>
              <a:rPr lang="ru-RU" dirty="0" smtClean="0"/>
              <a:t>) та </a:t>
            </a:r>
            <a:r>
              <a:rPr lang="ru-RU" dirty="0" err="1" smtClean="0"/>
              <a:t>судові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40352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5724128" cy="792088"/>
          </a:xfrm>
        </p:spPr>
        <p:txBody>
          <a:bodyPr>
            <a:normAutofit/>
          </a:bodyPr>
          <a:lstStyle/>
          <a:p>
            <a:r>
              <a:rPr lang="ru-RU" b="1" dirty="0"/>
              <a:t>Роль </a:t>
            </a:r>
            <a:r>
              <a:rPr lang="ru-RU" b="1" dirty="0" err="1"/>
              <a:t>державної</a:t>
            </a:r>
            <a:r>
              <a:rPr lang="ru-RU" b="1" dirty="0"/>
              <a:t> </a:t>
            </a:r>
            <a:r>
              <a:rPr lang="ru-RU" b="1" dirty="0" err="1" smtClean="0"/>
              <a:t>влади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b="1" dirty="0" err="1"/>
              <a:t>Державна</a:t>
            </a:r>
            <a:r>
              <a:rPr lang="ru-RU" b="1" dirty="0"/>
              <a:t> </a:t>
            </a:r>
            <a:r>
              <a:rPr lang="ru-RU" b="1" dirty="0" err="1"/>
              <a:t>влада</a:t>
            </a:r>
            <a:r>
              <a:rPr lang="ru-RU" dirty="0"/>
              <a:t> 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публічно-політичні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панування</a:t>
            </a:r>
            <a:r>
              <a:rPr lang="ru-RU" dirty="0"/>
              <a:t> і </a:t>
            </a:r>
            <a:r>
              <a:rPr lang="ru-RU" dirty="0" err="1"/>
              <a:t>підкорення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суб'єктами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спираються</a:t>
            </a:r>
            <a:r>
              <a:rPr lang="ru-RU" dirty="0"/>
              <a:t> на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smtClean="0"/>
              <a:t>примус.</a:t>
            </a:r>
          </a:p>
          <a:p>
            <a:pPr marL="109728" indent="0">
              <a:buNone/>
            </a:pPr>
            <a:r>
              <a:rPr lang="ru-RU" dirty="0"/>
              <a:t>Для </a:t>
            </a:r>
            <a:r>
              <a:rPr lang="ru-RU" dirty="0" err="1"/>
              <a:t>появи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вирішальним</a:t>
            </a:r>
            <a:r>
              <a:rPr lang="ru-RU" dirty="0"/>
              <a:t> є факт </a:t>
            </a:r>
            <a:r>
              <a:rPr lang="ru-RU" dirty="0" err="1"/>
              <a:t>ефективної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і не є такою </a:t>
            </a:r>
            <a:r>
              <a:rPr lang="ru-RU" dirty="0" err="1"/>
              <a:t>згода</a:t>
            </a:r>
            <a:r>
              <a:rPr lang="ru-RU" dirty="0"/>
              <a:t> </a:t>
            </a:r>
            <a:r>
              <a:rPr lang="ru-RU" dirty="0" err="1"/>
              <a:t>дотеперішньої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 </a:t>
            </a:r>
            <a:r>
              <a:rPr lang="ru-RU" dirty="0" err="1"/>
              <a:t>Становлення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в </a:t>
            </a:r>
            <a:r>
              <a:rPr lang="ru-RU" dirty="0" err="1"/>
              <a:t>суперечці</a:t>
            </a:r>
            <a:r>
              <a:rPr lang="ru-RU" dirty="0"/>
              <a:t> з </a:t>
            </a:r>
            <a:r>
              <a:rPr lang="ru-RU" dirty="0" err="1"/>
              <a:t>досі</a:t>
            </a:r>
            <a:r>
              <a:rPr lang="ru-RU" dirty="0"/>
              <a:t> </a:t>
            </a:r>
            <a:r>
              <a:rPr lang="ru-RU" dirty="0" err="1"/>
              <a:t>панівною</a:t>
            </a:r>
            <a:r>
              <a:rPr lang="ru-RU" dirty="0"/>
              <a:t> державною </a:t>
            </a:r>
            <a:r>
              <a:rPr lang="ru-RU" dirty="0" err="1"/>
              <a:t>владою</a:t>
            </a:r>
            <a:r>
              <a:rPr lang="ru-RU" dirty="0"/>
              <a:t>, а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 особливо </a:t>
            </a:r>
            <a:r>
              <a:rPr lang="ru-RU" dirty="0" err="1"/>
              <a:t>ретельної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849938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</TotalTime>
  <Words>248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Держава та державна влада</vt:lpstr>
      <vt:lpstr>Поняття «держава»</vt:lpstr>
      <vt:lpstr>Сутність держави</vt:lpstr>
      <vt:lpstr>Зміст держави</vt:lpstr>
      <vt:lpstr>Форма держави</vt:lpstr>
      <vt:lpstr>Функції держави</vt:lpstr>
      <vt:lpstr>Роль державної влади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Держава та державна влада</dc:title>
  <dc:creator>Sasha</dc:creator>
  <cp:lastModifiedBy>Sasha</cp:lastModifiedBy>
  <cp:revision>4</cp:revision>
  <dcterms:created xsi:type="dcterms:W3CDTF">2014-05-24T10:59:32Z</dcterms:created>
  <dcterms:modified xsi:type="dcterms:W3CDTF">2014-06-08T21:24:38Z</dcterms:modified>
</cp:coreProperties>
</file>