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8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3446-6C49-4F2E-8509-4EACF009AF58}" type="datetimeFigureOut">
              <a:rPr lang="uk-UA" smtClean="0"/>
              <a:t>26.04.2014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B07C-AC4B-46B8-89F8-FA4D4AA1C5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3446-6C49-4F2E-8509-4EACF009AF58}" type="datetimeFigureOut">
              <a:rPr lang="uk-UA" smtClean="0"/>
              <a:t>26.04.2014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B07C-AC4B-46B8-89F8-FA4D4AA1C5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3446-6C49-4F2E-8509-4EACF009AF58}" type="datetimeFigureOut">
              <a:rPr lang="uk-UA" smtClean="0"/>
              <a:t>26.04.2014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B07C-AC4B-46B8-89F8-FA4D4AA1C5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3446-6C49-4F2E-8509-4EACF009AF58}" type="datetimeFigureOut">
              <a:rPr lang="uk-UA" smtClean="0"/>
              <a:t>26.04.2014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B07C-AC4B-46B8-89F8-FA4D4AA1C5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3446-6C49-4F2E-8509-4EACF009AF58}" type="datetimeFigureOut">
              <a:rPr lang="uk-UA" smtClean="0"/>
              <a:t>26.04.2014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B07C-AC4B-46B8-89F8-FA4D4AA1C5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3446-6C49-4F2E-8509-4EACF009AF58}" type="datetimeFigureOut">
              <a:rPr lang="uk-UA" smtClean="0"/>
              <a:t>26.04.2014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B07C-AC4B-46B8-89F8-FA4D4AA1C5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3446-6C49-4F2E-8509-4EACF009AF58}" type="datetimeFigureOut">
              <a:rPr lang="uk-UA" smtClean="0"/>
              <a:t>26.04.2014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B07C-AC4B-46B8-89F8-FA4D4AA1C5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3446-6C49-4F2E-8509-4EACF009AF58}" type="datetimeFigureOut">
              <a:rPr lang="uk-UA" smtClean="0"/>
              <a:t>26.04.2014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B07C-AC4B-46B8-89F8-FA4D4AA1C5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3446-6C49-4F2E-8509-4EACF009AF58}" type="datetimeFigureOut">
              <a:rPr lang="uk-UA" smtClean="0"/>
              <a:t>26.04.2014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B07C-AC4B-46B8-89F8-FA4D4AA1C5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3446-6C49-4F2E-8509-4EACF009AF58}" type="datetimeFigureOut">
              <a:rPr lang="uk-UA" smtClean="0"/>
              <a:t>26.04.2014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B07C-AC4B-46B8-89F8-FA4D4AA1C51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3446-6C49-4F2E-8509-4EACF009AF58}" type="datetimeFigureOut">
              <a:rPr lang="uk-UA" smtClean="0"/>
              <a:t>26.04.2014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B07C-AC4B-46B8-89F8-FA4D4AA1C51C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AFE3446-6C49-4F2E-8509-4EACF009AF58}" type="datetimeFigureOut">
              <a:rPr lang="uk-UA" smtClean="0"/>
              <a:t>26.04.2014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D39B07C-AC4B-46B8-89F8-FA4D4AA1C51C}" type="slidenum">
              <a:rPr lang="uk-UA" smtClean="0"/>
              <a:t>‹#›</a:t>
            </a:fld>
            <a:endParaRPr lang="uk-UA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Образотворче</a:t>
            </a:r>
            <a:r>
              <a:rPr lang="ru-RU" b="1" dirty="0"/>
              <a:t> </a:t>
            </a:r>
            <a:r>
              <a:rPr lang="ru-RU" b="1" dirty="0" err="1"/>
              <a:t>мистецтво</a:t>
            </a:r>
            <a:r>
              <a:rPr lang="ru-RU" b="1" dirty="0"/>
              <a:t> </a:t>
            </a:r>
            <a:r>
              <a:rPr lang="ru-RU" b="1" dirty="0" err="1"/>
              <a:t>Франції</a:t>
            </a:r>
            <a:r>
              <a:rPr lang="ru-RU" b="1" dirty="0"/>
              <a:t> </a:t>
            </a:r>
            <a:r>
              <a:rPr lang="ru-RU" b="1" dirty="0" err="1"/>
              <a:t>доби</a:t>
            </a:r>
            <a:r>
              <a:rPr lang="ru-RU" b="1" dirty="0"/>
              <a:t> </a:t>
            </a:r>
            <a:r>
              <a:rPr lang="ru-RU" b="1" dirty="0" err="1"/>
              <a:t>Відродження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478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Жан </a:t>
            </a:r>
            <a:r>
              <a:rPr lang="uk-UA" sz="1800" dirty="0" err="1" smtClean="0"/>
              <a:t>Фуке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ru-RU" sz="1800" dirty="0"/>
              <a:t>Карл VII, король </a:t>
            </a:r>
            <a:r>
              <a:rPr lang="ru-RU" sz="1800" dirty="0" err="1" smtClean="0"/>
              <a:t>Францїї</a:t>
            </a:r>
            <a:r>
              <a:rPr lang="ru-RU" sz="1800" dirty="0" smtClean="0"/>
              <a:t>, </a:t>
            </a:r>
            <a:r>
              <a:rPr lang="ru-RU" sz="1800" dirty="0"/>
              <a:t>1450</a:t>
            </a:r>
            <a:endParaRPr lang="uk-UA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0996"/>
            <a:ext cx="6120680" cy="582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8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60648"/>
            <a:ext cx="7560840" cy="632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15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У французькому мистецтві драматичні </a:t>
            </a:r>
            <a:r>
              <a:rPr lang="uk-UA" dirty="0" smtClean="0"/>
              <a:t>ноти. Столітня </a:t>
            </a:r>
            <a:r>
              <a:rPr lang="uk-UA" dirty="0"/>
              <a:t>війна, </a:t>
            </a:r>
            <a:r>
              <a:rPr lang="uk-UA" dirty="0" err="1"/>
              <a:t>війна</a:t>
            </a:r>
            <a:r>
              <a:rPr lang="uk-UA" dirty="0"/>
              <a:t> з Габсбургами, релігійні війни католиків з гугенотами, кривава Варфоломіївська ніч – усе це було у французькій історії. Але ці настрої , якщо й виявилися у мистецтві, то, головним чином, у надгробній пластиці. У цілому ж французьке мистецтво залишалося вишукано-спокійним. </a:t>
            </a:r>
          </a:p>
        </p:txBody>
      </p:sp>
    </p:spTree>
    <p:extLst>
      <p:ext uri="{BB962C8B-B14F-4D97-AF65-F5344CB8AC3E}">
        <p14:creationId xmlns:p14="http://schemas.microsoft.com/office/powerpoint/2010/main" val="20791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У </a:t>
            </a:r>
            <a:r>
              <a:rPr lang="en-US" dirty="0"/>
              <a:t>XV </a:t>
            </a:r>
            <a:r>
              <a:rPr lang="uk-UA" dirty="0"/>
              <a:t>ст. найкращі досягнення французького мистецтва пов’язані з мініатюрним живописом, який так само, як і в Нідерландах, мав тут давні традиції. </a:t>
            </a:r>
            <a:r>
              <a:rPr lang="uk-UA" dirty="0" smtClean="0"/>
              <a:t>У </a:t>
            </a:r>
            <a:r>
              <a:rPr lang="uk-UA" dirty="0"/>
              <a:t>них було спільне вогнище – Бургундія. У </a:t>
            </a:r>
            <a:r>
              <a:rPr lang="en-US" dirty="0"/>
              <a:t>XV </a:t>
            </a:r>
            <a:r>
              <a:rPr lang="uk-UA" dirty="0"/>
              <a:t>ст. це французьке герцогство було самостійним, до нього входили й Нідерланди. При дворі бургундських герцогів працювали і нідерландські, і французькі майстри – і самий Ян </a:t>
            </a:r>
            <a:r>
              <a:rPr lang="uk-UA" dirty="0" err="1"/>
              <a:t>ван</a:t>
            </a:r>
            <a:r>
              <a:rPr lang="uk-UA" dirty="0"/>
              <a:t> </a:t>
            </a:r>
            <a:r>
              <a:rPr lang="uk-UA" dirty="0" err="1"/>
              <a:t>Ейк</a:t>
            </a:r>
            <a:r>
              <a:rPr lang="uk-UA" dirty="0"/>
              <a:t>, і брати </a:t>
            </a:r>
            <a:r>
              <a:rPr lang="uk-UA" dirty="0" err="1"/>
              <a:t>Лімбурги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50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67400"/>
            <a:ext cx="8784976" cy="86484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Ян Ван </a:t>
            </a:r>
            <a:r>
              <a:rPr lang="uk-UA" sz="2000" dirty="0" err="1" smtClean="0"/>
              <a:t>Ейк</a:t>
            </a:r>
            <a:r>
              <a:rPr lang="uk-UA" sz="2000" dirty="0" smtClean="0"/>
              <a:t> Мадонна канцлера </a:t>
            </a:r>
            <a:r>
              <a:rPr lang="uk-UA" sz="2000" dirty="0" err="1" smtClean="0"/>
              <a:t>Ролена</a:t>
            </a:r>
            <a:r>
              <a:rPr lang="uk-UA" sz="2000" dirty="0" smtClean="0"/>
              <a:t> 1435 р</a:t>
            </a:r>
            <a:endParaRPr lang="uk-UA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212439"/>
            <a:ext cx="6408712" cy="5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33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Брати </a:t>
            </a:r>
            <a:r>
              <a:rPr lang="uk-UA" sz="2000" dirty="0" err="1" smtClean="0"/>
              <a:t>Лімбурги</a:t>
            </a:r>
            <a:r>
              <a:rPr lang="uk-UA" sz="2000" dirty="0" smtClean="0"/>
              <a:t> </a:t>
            </a:r>
            <a:br>
              <a:rPr lang="uk-UA" sz="2000" dirty="0" smtClean="0"/>
            </a:br>
            <a:r>
              <a:rPr lang="uk-UA" sz="2000" dirty="0" smtClean="0"/>
              <a:t>ілюстрація до календаря на 1412 р</a:t>
            </a:r>
            <a:endParaRPr lang="uk-UA" sz="2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32656"/>
            <a:ext cx="7488832" cy="54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34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Одним із шедеврів цього виду мистецтва були ілюстрації до рукописної книги «Великих французьких </a:t>
            </a:r>
            <a:r>
              <a:rPr lang="uk-UA" dirty="0" err="1"/>
              <a:t>хронік</a:t>
            </a:r>
            <a:r>
              <a:rPr lang="uk-UA" dirty="0"/>
              <a:t>». Ця книга була виготовлена у середині </a:t>
            </a:r>
            <a:r>
              <a:rPr lang="en-US" dirty="0"/>
              <a:t>XV </a:t>
            </a:r>
            <a:r>
              <a:rPr lang="uk-UA" dirty="0"/>
              <a:t>ст. для бургундського герцога Філіпа Доброго. Головний художник цього твору </a:t>
            </a:r>
            <a:r>
              <a:rPr lang="uk-UA" dirty="0" err="1"/>
              <a:t>– Сім</a:t>
            </a:r>
            <a:r>
              <a:rPr lang="uk-UA" dirty="0"/>
              <a:t>он Марміон – виконав у манускрипті п’ятнадцять мініатюр, інші сімдесят п’ять – його помічники. </a:t>
            </a:r>
          </a:p>
        </p:txBody>
      </p:sp>
    </p:spTree>
    <p:extLst>
      <p:ext uri="{BB962C8B-B14F-4D97-AF65-F5344CB8AC3E}">
        <p14:creationId xmlns:p14="http://schemas.microsoft.com/office/powerpoint/2010/main" val="383183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dirty="0" err="1" smtClean="0"/>
              <a:t>Сімон</a:t>
            </a:r>
            <a:r>
              <a:rPr lang="uk-UA" sz="2400" dirty="0" smtClean="0"/>
              <a:t> </a:t>
            </a:r>
            <a:r>
              <a:rPr lang="uk-UA" sz="2400" dirty="0" err="1" smtClean="0"/>
              <a:t>Марміон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ілюстрація до рукописної книги «Великих французьких </a:t>
            </a:r>
            <a:r>
              <a:rPr lang="uk-UA" sz="2400" dirty="0" err="1" smtClean="0"/>
              <a:t>хронік</a:t>
            </a:r>
            <a:r>
              <a:rPr lang="uk-UA" sz="2400" dirty="0" smtClean="0"/>
              <a:t>»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32656"/>
            <a:ext cx="8352928" cy="483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8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Найвідомішим з французьких живописців </a:t>
            </a:r>
            <a:r>
              <a:rPr lang="en-US" dirty="0"/>
              <a:t>XV </a:t>
            </a:r>
            <a:r>
              <a:rPr lang="uk-UA" dirty="0"/>
              <a:t>ст. був головний суперник </a:t>
            </a:r>
            <a:r>
              <a:rPr lang="uk-UA" dirty="0" err="1"/>
              <a:t>Марміона</a:t>
            </a:r>
            <a:r>
              <a:rPr lang="uk-UA" dirty="0"/>
              <a:t> в мистецтві мініатюри – Жан </a:t>
            </a:r>
            <a:r>
              <a:rPr lang="uk-UA" dirty="0" err="1"/>
              <a:t>Фуке</a:t>
            </a:r>
            <a:r>
              <a:rPr lang="uk-UA" dirty="0"/>
              <a:t>. Майже одночасно з «Великими </a:t>
            </a:r>
            <a:r>
              <a:rPr lang="uk-UA" dirty="0" err="1"/>
              <a:t>хроніками</a:t>
            </a:r>
            <a:r>
              <a:rPr lang="uk-UA" dirty="0"/>
              <a:t>» </a:t>
            </a:r>
            <a:r>
              <a:rPr lang="uk-UA" dirty="0" err="1"/>
              <a:t>Марміона</a:t>
            </a:r>
            <a:r>
              <a:rPr lang="uk-UA" dirty="0"/>
              <a:t>, у Франції створюється аналогічний за тематикою кодекс з ілюстраціями </a:t>
            </a:r>
            <a:r>
              <a:rPr lang="uk-UA" dirty="0" err="1"/>
              <a:t>Фуке</a:t>
            </a:r>
            <a:r>
              <a:rPr lang="uk-UA" dirty="0"/>
              <a:t>. Ці ілюстрації ще розкішніші за фарбами, вільніші у передачі простору, більш цілісні за композицією, ніж у бургундського майстра</a:t>
            </a:r>
            <a:r>
              <a:rPr lang="uk-UA" dirty="0" smtClean="0"/>
              <a:t>.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342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3256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Жан Фуке</a:t>
            </a:r>
            <a:br>
              <a:rPr lang="ru-RU" sz="2000" dirty="0" smtClean="0"/>
            </a:br>
            <a:r>
              <a:rPr lang="ru-RU" sz="2000" dirty="0" err="1" smtClean="0"/>
              <a:t>Англійский</a:t>
            </a:r>
            <a:r>
              <a:rPr lang="ru-RU" sz="2000" dirty="0" smtClean="0"/>
              <a:t> </a:t>
            </a:r>
            <a:r>
              <a:rPr lang="ru-RU" sz="2000" dirty="0"/>
              <a:t>король </a:t>
            </a:r>
            <a:r>
              <a:rPr lang="ru-RU" sz="2000" dirty="0" smtClean="0"/>
              <a:t>Эдуард приносить </a:t>
            </a:r>
            <a:r>
              <a:rPr lang="ru-RU" sz="2000" dirty="0"/>
              <a:t>присягу </a:t>
            </a:r>
            <a:r>
              <a:rPr lang="ru-RU" sz="2000" dirty="0" err="1" smtClean="0"/>
              <a:t>Філіппу</a:t>
            </a:r>
            <a:r>
              <a:rPr lang="ru-RU" sz="2000" dirty="0" smtClean="0"/>
              <a:t> </a:t>
            </a:r>
            <a:r>
              <a:rPr lang="ru-RU" sz="2000" dirty="0"/>
              <a:t>красивому. </a:t>
            </a:r>
            <a:endParaRPr lang="uk-UA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60648"/>
            <a:ext cx="7272808" cy="559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31239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32</TotalTime>
  <Words>244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Autumn</vt:lpstr>
      <vt:lpstr>Образотворче мистецтво Франції доби Відродження </vt:lpstr>
      <vt:lpstr>Презентация PowerPoint</vt:lpstr>
      <vt:lpstr>Презентация PowerPoint</vt:lpstr>
      <vt:lpstr>Ян Ван Ейк Мадонна канцлера Ролена 1435 р</vt:lpstr>
      <vt:lpstr>Брати Лімбурги  ілюстрація до календаря на 1412 р</vt:lpstr>
      <vt:lpstr>Презентация PowerPoint</vt:lpstr>
      <vt:lpstr>Сімон Марміон ілюстрація до рукописної книги «Великих французьких хронік» </vt:lpstr>
      <vt:lpstr>Презентация PowerPoint</vt:lpstr>
      <vt:lpstr>Жан Фуке Англійский король Эдуард приносить присягу Філіппу красивому. </vt:lpstr>
      <vt:lpstr>Жан Фуке Карл VII, король Францїї, 1450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Образотворче мистецтво Франції доби Відродження</dc:title>
  <dc:creator>Mary</dc:creator>
  <cp:lastModifiedBy>Mary</cp:lastModifiedBy>
  <cp:revision>4</cp:revision>
  <dcterms:created xsi:type="dcterms:W3CDTF">2014-04-26T13:25:17Z</dcterms:created>
  <dcterms:modified xsi:type="dcterms:W3CDTF">2014-04-26T13:57:41Z</dcterms:modified>
</cp:coreProperties>
</file>