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8" r:id="rId8"/>
    <p:sldId id="271" r:id="rId9"/>
    <p:sldId id="270" r:id="rId10"/>
    <p:sldId id="261" r:id="rId11"/>
    <p:sldId id="267" r:id="rId12"/>
    <p:sldId id="263" r:id="rId13"/>
    <p:sldId id="265" r:id="rId14"/>
    <p:sldId id="273" r:id="rId15"/>
    <p:sldId id="266" r:id="rId16"/>
    <p:sldId id="264" r:id="rId17"/>
    <p:sldId id="274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84859E-E118-4911-A454-61BD2496D2A4}" type="datetimeFigureOut">
              <a:rPr lang="ru-RU"/>
              <a:pPr>
                <a:defRPr/>
              </a:pPr>
              <a:t>27.11.2014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3B08C59-B046-4C45-906E-B4E958105B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1030D-008B-4CB3-92B0-921450224039}" type="datetimeFigureOut">
              <a:rPr lang="ru-RU"/>
              <a:pPr>
                <a:defRPr/>
              </a:pPr>
              <a:t>27.11.2014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AE29F-C728-4FF4-8C17-38734F1628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3DD30-1BC2-4A04-82C4-1A1B3400F53C}" type="datetimeFigureOut">
              <a:rPr lang="ru-RU"/>
              <a:pPr>
                <a:defRPr/>
              </a:pPr>
              <a:t>27.11.2014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1BF83-A87E-4058-8588-7AA7407383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BCCFA-4E79-4C57-BDFD-923C5174504B}" type="datetimeFigureOut">
              <a:rPr lang="ru-RU"/>
              <a:pPr>
                <a:defRPr/>
              </a:pPr>
              <a:t>27.11.2014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58CF5-243D-45D6-BE50-317DD074F7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66C13BB-7B5A-40E7-BA64-8F1CDD32E3B0}" type="datetimeFigureOut">
              <a:rPr lang="ru-RU"/>
              <a:pPr>
                <a:defRPr/>
              </a:pPr>
              <a:t>27.11.2014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E8255CC-86F8-454A-9184-2E876FFD2A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DF0B8-8409-4D50-8EC5-6DA92CEF5674}" type="datetimeFigureOut">
              <a:rPr lang="ru-RU"/>
              <a:pPr>
                <a:defRPr/>
              </a:pPr>
              <a:t>27.11.2014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85070-D1BF-4F01-8D35-76C6E67A52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ABD9F-EE7E-476C-B1FD-A8CFFA98A171}" type="datetimeFigureOut">
              <a:rPr lang="ru-RU"/>
              <a:pPr>
                <a:defRPr/>
              </a:pPr>
              <a:t>27.11.2014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82707-96DB-4CDB-BA69-2D9420F292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4B16A-1328-4FE8-9C89-768F1F2E61CD}" type="datetimeFigureOut">
              <a:rPr lang="ru-RU"/>
              <a:pPr>
                <a:defRPr/>
              </a:pPr>
              <a:t>27.11.2014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7DABA-D2B9-437A-BDAF-2ABA421966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F412AA-BCC4-4F22-9BDE-4AC151D180AE}" type="datetimeFigureOut">
              <a:rPr lang="ru-RU"/>
              <a:pPr>
                <a:defRPr/>
              </a:pPr>
              <a:t>27.11.2014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C464318-750C-4F73-AD9E-C12AE36F3C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B3AB8-8081-4458-9C85-E163CD40B8C3}" type="datetimeFigureOut">
              <a:rPr lang="ru-RU"/>
              <a:pPr>
                <a:defRPr/>
              </a:pPr>
              <a:t>27.11.2014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4E51F-3E82-4B18-B4E8-0BC0058EFB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406A1FF-459E-4B48-8D56-9F06F0E9285B}" type="datetimeFigureOut">
              <a:rPr lang="ru-RU"/>
              <a:pPr>
                <a:defRPr/>
              </a:pPr>
              <a:t>27.11.2014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44CA25A-BF17-495E-B64F-148508F43E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6FC51ED-AEF7-447D-A9B9-3CE31E8FF20E}" type="datetimeFigureOut">
              <a:rPr lang="ru-RU"/>
              <a:pPr>
                <a:defRPr/>
              </a:pPr>
              <a:t>27.11.2014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585038A-9AED-4220-9FD6-4A67F3E0E1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5" r:id="rId2"/>
    <p:sldLayoutId id="2147483733" r:id="rId3"/>
    <p:sldLayoutId id="2147483726" r:id="rId4"/>
    <p:sldLayoutId id="2147483727" r:id="rId5"/>
    <p:sldLayoutId id="2147483728" r:id="rId6"/>
    <p:sldLayoutId id="2147483734" r:id="rId7"/>
    <p:sldLayoutId id="2147483729" r:id="rId8"/>
    <p:sldLayoutId id="2147483735" r:id="rId9"/>
    <p:sldLayoutId id="2147483730" r:id="rId10"/>
    <p:sldLayoutId id="214748373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F66047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66047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66047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66047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66047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66047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66047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66047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66047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93F35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93F35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D5AD6E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3550" y="381000"/>
            <a:ext cx="8229600" cy="6019800"/>
          </a:xfrm>
        </p:spPr>
        <p:txBody>
          <a:bodyPr wrap="square" t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2900" dirty="0" smtClean="0">
                <a:solidFill>
                  <a:srgbClr val="F66047"/>
                </a:solidFill>
                <a:effectLst/>
                <a:latin typeface="Century" pitchFamily="18" charset="0"/>
              </a:rPr>
              <a:t/>
            </a:r>
            <a:br>
              <a:rPr lang="uk-UA" sz="2900" dirty="0" smtClean="0">
                <a:solidFill>
                  <a:srgbClr val="F66047"/>
                </a:solidFill>
                <a:effectLst/>
                <a:latin typeface="Century" pitchFamily="18" charset="0"/>
              </a:rPr>
            </a:br>
            <a:r>
              <a:rPr lang="uk-UA" sz="2900" dirty="0" smtClean="0">
                <a:solidFill>
                  <a:srgbClr val="F66047"/>
                </a:solidFill>
                <a:effectLst/>
                <a:latin typeface="Arial" charset="0"/>
              </a:rPr>
              <a:t/>
            </a:r>
            <a:br>
              <a:rPr lang="uk-UA" sz="2900" dirty="0" smtClean="0">
                <a:solidFill>
                  <a:srgbClr val="F66047"/>
                </a:solidFill>
                <a:effectLst/>
                <a:latin typeface="Arial" charset="0"/>
              </a:rPr>
            </a:br>
            <a:r>
              <a:rPr lang="uk-UA" sz="2900" dirty="0" smtClean="0">
                <a:solidFill>
                  <a:srgbClr val="F66047"/>
                </a:solidFill>
                <a:effectLst/>
                <a:latin typeface="Century" pitchFamily="18" charset="0"/>
              </a:rPr>
              <a:t/>
            </a:r>
            <a:br>
              <a:rPr lang="uk-UA" sz="2900" dirty="0" smtClean="0">
                <a:solidFill>
                  <a:srgbClr val="F66047"/>
                </a:solidFill>
                <a:effectLst/>
                <a:latin typeface="Century" pitchFamily="18" charset="0"/>
              </a:rPr>
            </a:br>
            <a:r>
              <a:rPr lang="uk-UA" sz="4000" u="sng" dirty="0" smtClean="0">
                <a:solidFill>
                  <a:srgbClr val="9E3611"/>
                </a:solidFill>
                <a:effectLst/>
                <a:latin typeface="Century" pitchFamily="18" charset="0"/>
              </a:rPr>
              <a:t>Глобальні проблеми людства</a:t>
            </a:r>
            <a:r>
              <a:rPr lang="uk-UA" sz="4000" dirty="0" smtClean="0">
                <a:solidFill>
                  <a:srgbClr val="F66047"/>
                </a:solidFill>
                <a:effectLst/>
                <a:latin typeface="Century" pitchFamily="18" charset="0"/>
              </a:rPr>
              <a:t/>
            </a:r>
            <a:br>
              <a:rPr lang="uk-UA" sz="4000" dirty="0" smtClean="0">
                <a:solidFill>
                  <a:srgbClr val="F66047"/>
                </a:solidFill>
                <a:effectLst/>
                <a:latin typeface="Century" pitchFamily="18" charset="0"/>
              </a:rPr>
            </a:br>
            <a:r>
              <a:rPr lang="uk-UA" sz="4000" dirty="0" smtClean="0">
                <a:solidFill>
                  <a:srgbClr val="F66047"/>
                </a:solidFill>
                <a:effectLst/>
                <a:latin typeface="Century" pitchFamily="18" charset="0"/>
              </a:rPr>
              <a:t/>
            </a:r>
            <a:br>
              <a:rPr lang="uk-UA" sz="4000" dirty="0" smtClean="0">
                <a:solidFill>
                  <a:srgbClr val="F66047"/>
                </a:solidFill>
                <a:effectLst/>
                <a:latin typeface="Century" pitchFamily="18" charset="0"/>
              </a:rPr>
            </a:br>
            <a:r>
              <a:rPr lang="uk-UA" sz="4000" dirty="0" smtClean="0">
                <a:solidFill>
                  <a:srgbClr val="F66047"/>
                </a:solidFill>
                <a:effectLst/>
                <a:latin typeface="Century" pitchFamily="18" charset="0"/>
              </a:rPr>
              <a:t/>
            </a:r>
            <a:br>
              <a:rPr lang="uk-UA" sz="4000" dirty="0" smtClean="0">
                <a:solidFill>
                  <a:srgbClr val="F66047"/>
                </a:solidFill>
                <a:effectLst/>
                <a:latin typeface="Century" pitchFamily="18" charset="0"/>
              </a:rPr>
            </a:br>
            <a:r>
              <a:rPr lang="uk-UA" sz="2900" dirty="0" smtClean="0">
                <a:solidFill>
                  <a:srgbClr val="F66047"/>
                </a:solidFill>
                <a:effectLst/>
                <a:latin typeface="Century" pitchFamily="18" charset="0"/>
              </a:rPr>
              <a:t/>
            </a:r>
            <a:br>
              <a:rPr lang="uk-UA" sz="2900" dirty="0" smtClean="0">
                <a:solidFill>
                  <a:srgbClr val="F66047"/>
                </a:solidFill>
                <a:effectLst/>
                <a:latin typeface="Century" pitchFamily="18" charset="0"/>
              </a:rPr>
            </a:br>
            <a:r>
              <a:rPr lang="uk-UA" sz="2200" dirty="0" smtClean="0">
                <a:solidFill>
                  <a:srgbClr val="F66047"/>
                </a:solidFill>
                <a:effectLst/>
                <a:latin typeface="Century" pitchFamily="18" charset="0"/>
              </a:rPr>
              <a:t/>
            </a:r>
            <a:br>
              <a:rPr lang="uk-UA" sz="2200" dirty="0" smtClean="0">
                <a:solidFill>
                  <a:srgbClr val="F66047"/>
                </a:solidFill>
                <a:effectLst/>
                <a:latin typeface="Century" pitchFamily="18" charset="0"/>
              </a:rPr>
            </a:br>
            <a:r>
              <a:rPr lang="uk-UA" sz="2200" dirty="0" smtClean="0">
                <a:solidFill>
                  <a:srgbClr val="F66047"/>
                </a:solidFill>
                <a:effectLst/>
                <a:latin typeface="Century" pitchFamily="18" charset="0"/>
              </a:rPr>
              <a:t/>
            </a:r>
            <a:br>
              <a:rPr lang="uk-UA" sz="2200" dirty="0" smtClean="0">
                <a:solidFill>
                  <a:srgbClr val="F66047"/>
                </a:solidFill>
                <a:effectLst/>
                <a:latin typeface="Century" pitchFamily="18" charset="0"/>
              </a:rPr>
            </a:br>
            <a:r>
              <a:rPr lang="uk-UA" sz="2200" dirty="0" smtClean="0">
                <a:solidFill>
                  <a:srgbClr val="F66047"/>
                </a:solidFill>
                <a:effectLst/>
                <a:latin typeface="Century" pitchFamily="18" charset="0"/>
              </a:rPr>
              <a:t/>
            </a:r>
            <a:br>
              <a:rPr lang="uk-UA" sz="2200" dirty="0" smtClean="0">
                <a:solidFill>
                  <a:srgbClr val="F66047"/>
                </a:solidFill>
                <a:effectLst/>
                <a:latin typeface="Century" pitchFamily="18" charset="0"/>
              </a:rPr>
            </a:br>
            <a:r>
              <a:rPr lang="uk-UA" sz="2200" dirty="0" smtClean="0">
                <a:solidFill>
                  <a:srgbClr val="F66047"/>
                </a:solidFill>
                <a:effectLst/>
                <a:latin typeface="Century" pitchFamily="18" charset="0"/>
              </a:rPr>
              <a:t/>
            </a:r>
            <a:br>
              <a:rPr lang="uk-UA" sz="2200" dirty="0" smtClean="0">
                <a:solidFill>
                  <a:srgbClr val="F66047"/>
                </a:solidFill>
                <a:effectLst/>
                <a:latin typeface="Century" pitchFamily="18" charset="0"/>
              </a:rPr>
            </a:br>
            <a:r>
              <a:rPr lang="uk-UA" sz="2200" dirty="0" smtClean="0">
                <a:solidFill>
                  <a:srgbClr val="F66047"/>
                </a:solidFill>
                <a:effectLst/>
                <a:latin typeface="Century" pitchFamily="18" charset="0"/>
              </a:rPr>
              <a:t/>
            </a:r>
            <a:br>
              <a:rPr lang="uk-UA" sz="2200" dirty="0" smtClean="0">
                <a:solidFill>
                  <a:srgbClr val="F66047"/>
                </a:solidFill>
                <a:effectLst/>
                <a:latin typeface="Century" pitchFamily="18" charset="0"/>
              </a:rPr>
            </a:br>
            <a:endParaRPr lang="ru-RU" sz="2200" dirty="0" smtClean="0">
              <a:solidFill>
                <a:srgbClr val="F66047"/>
              </a:solidFill>
              <a:effectLst/>
              <a:latin typeface="Century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4343400"/>
            <a:ext cx="7772400" cy="1676400"/>
          </a:xfrm>
        </p:spPr>
        <p:txBody>
          <a:bodyPr>
            <a:normAutofit/>
          </a:bodyPr>
          <a:lstStyle/>
          <a:p>
            <a:pPr marL="36513">
              <a:spcBef>
                <a:spcPct val="0"/>
              </a:spcBef>
            </a:pPr>
            <a:endParaRPr lang="uk-UA" sz="2400" dirty="0" smtClean="0">
              <a:solidFill>
                <a:srgbClr val="7D7A75"/>
              </a:solidFill>
            </a:endParaRPr>
          </a:p>
          <a:p>
            <a:pPr marL="36513">
              <a:spcBef>
                <a:spcPct val="0"/>
              </a:spcBef>
            </a:pPr>
            <a:endParaRPr lang="uk-UA" sz="2400" dirty="0" smtClean="0">
              <a:solidFill>
                <a:srgbClr val="7D7A75"/>
              </a:solidFill>
            </a:endParaRPr>
          </a:p>
          <a:p>
            <a:pPr marL="36513">
              <a:spcBef>
                <a:spcPct val="0"/>
              </a:spcBef>
            </a:pPr>
            <a:r>
              <a:rPr lang="uk-UA" sz="2400" dirty="0" smtClean="0">
                <a:solidFill>
                  <a:srgbClr val="7D7A75"/>
                </a:solidFill>
              </a:rPr>
              <a:t>Презентацію підготував учень 11-Б класу</a:t>
            </a:r>
          </a:p>
          <a:p>
            <a:pPr marL="36513">
              <a:spcBef>
                <a:spcPct val="0"/>
              </a:spcBef>
            </a:pPr>
            <a:r>
              <a:rPr lang="uk-UA" sz="2400" dirty="0" smtClean="0">
                <a:solidFill>
                  <a:srgbClr val="7D7A75"/>
                </a:solidFill>
              </a:rPr>
              <a:t>Сливка Валентин</a:t>
            </a:r>
            <a:endParaRPr lang="uk-UA" sz="2400" dirty="0" smtClean="0">
              <a:solidFill>
                <a:srgbClr val="7D7A75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533400"/>
            <a:ext cx="8183563" cy="5181600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uk-UA" sz="3300" b="1" smtClean="0">
                <a:solidFill>
                  <a:srgbClr val="7030A0"/>
                </a:solidFill>
              </a:rPr>
              <a:t>Демографічна проблема</a:t>
            </a:r>
          </a:p>
          <a:p>
            <a:pPr algn="just">
              <a:buFont typeface="Wingdings 2" pitchFamily="18" charset="2"/>
              <a:buNone/>
            </a:pPr>
            <a:r>
              <a:rPr lang="uk-UA" sz="2900" smtClean="0">
                <a:latin typeface="Century" pitchFamily="18" charset="0"/>
              </a:rPr>
              <a:t>   </a:t>
            </a:r>
            <a:r>
              <a:rPr lang="uk-UA" sz="2300" b="1" smtClean="0">
                <a:solidFill>
                  <a:srgbClr val="7030A0"/>
                </a:solidFill>
                <a:latin typeface="Century" pitchFamily="18" charset="0"/>
              </a:rPr>
              <a:t>Ця проблема зумовлена, з одного боку, “демографічним вибухом” в країнах Азії, Африки, Латинської Америки, що розвиваються, з іншого – депопуляцією (порушенням відтворення населення та скороченням його кількості) у розвинутих країнах світу. За прогнозами експертів ООН, </a:t>
            </a:r>
          </a:p>
          <a:p>
            <a:pPr algn="just">
              <a:buFont typeface="Wingdings 2" pitchFamily="18" charset="2"/>
              <a:buNone/>
            </a:pPr>
            <a:r>
              <a:rPr lang="uk-UA" sz="2300" b="1" smtClean="0">
                <a:solidFill>
                  <a:srgbClr val="7030A0"/>
                </a:solidFill>
                <a:latin typeface="Arial" charset="0"/>
              </a:rPr>
              <a:t>	</a:t>
            </a:r>
            <a:r>
              <a:rPr lang="uk-UA" sz="2300" b="1" smtClean="0">
                <a:solidFill>
                  <a:srgbClr val="7030A0"/>
                </a:solidFill>
                <a:latin typeface="Century" pitchFamily="18" charset="0"/>
              </a:rPr>
              <a:t>у 2025 р. чисельність населення </a:t>
            </a:r>
          </a:p>
          <a:p>
            <a:pPr algn="just">
              <a:buFont typeface="Wingdings 2" pitchFamily="18" charset="2"/>
              <a:buNone/>
            </a:pPr>
            <a:r>
              <a:rPr lang="uk-UA" sz="2300" b="1" smtClean="0">
                <a:solidFill>
                  <a:srgbClr val="7030A0"/>
                </a:solidFill>
                <a:latin typeface="Arial" charset="0"/>
              </a:rPr>
              <a:t>	</a:t>
            </a:r>
            <a:r>
              <a:rPr lang="uk-UA" sz="2300" b="1" smtClean="0">
                <a:solidFill>
                  <a:srgbClr val="7030A0"/>
                </a:solidFill>
                <a:latin typeface="Century" pitchFamily="18" charset="0"/>
              </a:rPr>
              <a:t>Землі становитиме 8,2 млрд. осіб. </a:t>
            </a:r>
          </a:p>
          <a:p>
            <a:pPr>
              <a:buFont typeface="Wingdings 2" pitchFamily="18" charset="2"/>
              <a:buNone/>
            </a:pPr>
            <a:r>
              <a:rPr lang="uk-UA" sz="2300" b="1" smtClean="0">
                <a:solidFill>
                  <a:srgbClr val="7030A0"/>
                </a:solidFill>
                <a:latin typeface="Arial" charset="0"/>
              </a:rPr>
              <a:t>	</a:t>
            </a:r>
            <a:r>
              <a:rPr lang="uk-UA" sz="2300" b="1" smtClean="0">
                <a:solidFill>
                  <a:srgbClr val="7030A0"/>
                </a:solidFill>
                <a:latin typeface="Century" pitchFamily="18" charset="0"/>
              </a:rPr>
              <a:t>У середині ХХІ ст. кількість насе</a:t>
            </a:r>
            <a:r>
              <a:rPr lang="uk-UA" sz="2300" b="1" smtClean="0">
                <a:solidFill>
                  <a:srgbClr val="7030A0"/>
                </a:solidFill>
                <a:latin typeface="Arial" charset="0"/>
              </a:rPr>
              <a:t>-</a:t>
            </a:r>
          </a:p>
          <a:p>
            <a:pPr>
              <a:buFont typeface="Wingdings 2" pitchFamily="18" charset="2"/>
              <a:buNone/>
            </a:pPr>
            <a:r>
              <a:rPr lang="uk-UA" sz="2300" b="1" smtClean="0">
                <a:solidFill>
                  <a:srgbClr val="7030A0"/>
                </a:solidFill>
                <a:latin typeface="Arial" charset="0"/>
              </a:rPr>
              <a:t>	</a:t>
            </a:r>
            <a:r>
              <a:rPr lang="uk-UA" sz="2300" b="1" smtClean="0">
                <a:solidFill>
                  <a:srgbClr val="7030A0"/>
                </a:solidFill>
                <a:latin typeface="Century" pitchFamily="18" charset="0"/>
              </a:rPr>
              <a:t>лення сягне 10 млрд. осіб, а до кінця </a:t>
            </a:r>
          </a:p>
          <a:p>
            <a:pPr>
              <a:buFont typeface="Wingdings 2" pitchFamily="18" charset="2"/>
              <a:buNone/>
            </a:pPr>
            <a:r>
              <a:rPr lang="uk-UA" sz="2300" b="1" smtClean="0">
                <a:solidFill>
                  <a:srgbClr val="7030A0"/>
                </a:solidFill>
                <a:latin typeface="Arial" charset="0"/>
              </a:rPr>
              <a:t>	с</a:t>
            </a:r>
            <a:r>
              <a:rPr lang="uk-UA" sz="2300" b="1" smtClean="0">
                <a:solidFill>
                  <a:srgbClr val="7030A0"/>
                </a:solidFill>
                <a:latin typeface="Century" pitchFamily="18" charset="0"/>
              </a:rPr>
              <a:t>торіччя </a:t>
            </a:r>
            <a:r>
              <a:rPr lang="uk-UA" sz="2300" b="1" smtClean="0">
                <a:solidFill>
                  <a:srgbClr val="7030A0"/>
                </a:solidFill>
                <a:latin typeface="Arial" charset="0"/>
              </a:rPr>
              <a:t>– </a:t>
            </a:r>
            <a:r>
              <a:rPr lang="uk-UA" sz="2300" b="1" smtClean="0">
                <a:solidFill>
                  <a:srgbClr val="7030A0"/>
                </a:solidFill>
                <a:latin typeface="Century" pitchFamily="18" charset="0"/>
              </a:rPr>
              <a:t>12</a:t>
            </a:r>
            <a:r>
              <a:rPr lang="uk-UA" sz="2300" b="1" smtClean="0">
                <a:solidFill>
                  <a:srgbClr val="7030A0"/>
                </a:solidFill>
                <a:latin typeface="Arial" charset="0"/>
              </a:rPr>
              <a:t>-</a:t>
            </a:r>
            <a:r>
              <a:rPr lang="uk-UA" sz="2300" b="1" smtClean="0">
                <a:solidFill>
                  <a:srgbClr val="7030A0"/>
                </a:solidFill>
                <a:latin typeface="Century" pitchFamily="18" charset="0"/>
              </a:rPr>
              <a:t>14 млрд. </a:t>
            </a: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endParaRPr lang="uk-UA" sz="2300" b="1" smtClean="0"/>
          </a:p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uk-UA" sz="2300" smtClean="0">
                <a:latin typeface="Century" pitchFamily="18" charset="0"/>
              </a:rPr>
              <a:t>   </a:t>
            </a:r>
            <a:endParaRPr lang="ru-RU" sz="2300" smtClean="0">
              <a:latin typeface="Century" pitchFamily="18" charset="0"/>
            </a:endParaRPr>
          </a:p>
        </p:txBody>
      </p:sp>
      <p:pic>
        <p:nvPicPr>
          <p:cNvPr id="22531" name="Picture 5" descr="C:\Users\Гість\Desktop\224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2971800"/>
            <a:ext cx="2514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609600" y="533400"/>
            <a:ext cx="8183563" cy="4419600"/>
          </a:xfrm>
        </p:spPr>
        <p:txBody>
          <a:bodyPr/>
          <a:lstStyle/>
          <a:p>
            <a:pPr marL="0" indent="0" algn="just">
              <a:buFont typeface="Wingdings 2" pitchFamily="18" charset="2"/>
              <a:buNone/>
            </a:pPr>
            <a:r>
              <a:rPr lang="uk-UA" sz="2300" smtClean="0">
                <a:latin typeface="Century" pitchFamily="18" charset="0"/>
              </a:rPr>
              <a:t>     </a:t>
            </a:r>
            <a:r>
              <a:rPr lang="uk-UA" sz="2300" b="1" smtClean="0">
                <a:solidFill>
                  <a:srgbClr val="7030A0"/>
                </a:solidFill>
                <a:latin typeface="Century" pitchFamily="18" charset="0"/>
              </a:rPr>
              <a:t>Із зростанням кількості населення виникає низка проблем</a:t>
            </a:r>
            <a:r>
              <a:rPr lang="uk-UA" sz="2300" b="1" smtClean="0">
                <a:solidFill>
                  <a:srgbClr val="7030A0"/>
                </a:solidFill>
                <a:latin typeface="Arial" charset="0"/>
              </a:rPr>
              <a:t>:</a:t>
            </a:r>
            <a:r>
              <a:rPr lang="uk-UA" sz="2300" b="1" smtClean="0">
                <a:solidFill>
                  <a:srgbClr val="7030A0"/>
                </a:solidFill>
                <a:latin typeface="Century" pitchFamily="18" charset="0"/>
              </a:rPr>
              <a:t> забезпечення людей продуктами харчування, безробіття, задоволення соціальних </a:t>
            </a:r>
          </a:p>
          <a:p>
            <a:pPr marL="0" indent="0" algn="just">
              <a:buFont typeface="Wingdings 2" pitchFamily="18" charset="2"/>
              <a:buNone/>
            </a:pPr>
            <a:r>
              <a:rPr lang="uk-UA" sz="2300" b="1" smtClean="0">
                <a:solidFill>
                  <a:srgbClr val="7030A0"/>
                </a:solidFill>
                <a:latin typeface="Century" pitchFamily="18" charset="0"/>
              </a:rPr>
              <a:t>Потреб</a:t>
            </a:r>
            <a:r>
              <a:rPr lang="uk-UA" sz="2300" b="1" smtClean="0">
                <a:solidFill>
                  <a:srgbClr val="7030A0"/>
                </a:solidFill>
                <a:latin typeface="Arial" charset="0"/>
              </a:rPr>
              <a:t>:</a:t>
            </a:r>
            <a:r>
              <a:rPr lang="uk-UA" sz="2300" b="1" smtClean="0">
                <a:solidFill>
                  <a:srgbClr val="7030A0"/>
                </a:solidFill>
                <a:latin typeface="Century" pitchFamily="18" charset="0"/>
              </a:rPr>
              <a:t> медичних, освітніх тощо.</a:t>
            </a:r>
          </a:p>
          <a:p>
            <a:pPr marL="0" indent="0" algn="just">
              <a:buFont typeface="Wingdings 2" pitchFamily="18" charset="2"/>
              <a:buNone/>
            </a:pPr>
            <a:r>
              <a:rPr lang="uk-UA" sz="2300" b="1" smtClean="0">
                <a:solidFill>
                  <a:srgbClr val="7030A0"/>
                </a:solidFill>
                <a:latin typeface="Century" pitchFamily="18" charset="0"/>
              </a:rPr>
              <a:t>    Демографічні проблеми кожна</a:t>
            </a:r>
          </a:p>
          <a:p>
            <a:pPr marL="0" indent="0" algn="just">
              <a:buFont typeface="Wingdings 2" pitchFamily="18" charset="2"/>
              <a:buNone/>
            </a:pPr>
            <a:r>
              <a:rPr lang="uk-UA" sz="2300" b="1" smtClean="0">
                <a:solidFill>
                  <a:srgbClr val="7030A0"/>
                </a:solidFill>
                <a:latin typeface="Century" pitchFamily="18" charset="0"/>
              </a:rPr>
              <a:t>країна розв’язує, проводячи власну </a:t>
            </a:r>
          </a:p>
          <a:p>
            <a:pPr marL="0" indent="0">
              <a:buFont typeface="Wingdings 2" pitchFamily="18" charset="2"/>
              <a:buNone/>
            </a:pPr>
            <a:r>
              <a:rPr lang="uk-UA" sz="2300" b="1" i="1" smtClean="0">
                <a:solidFill>
                  <a:srgbClr val="7030A0"/>
                </a:solidFill>
                <a:latin typeface="Century" pitchFamily="18" charset="0"/>
              </a:rPr>
              <a:t>демографічну політику. </a:t>
            </a:r>
          </a:p>
          <a:p>
            <a:pPr marL="0" indent="0">
              <a:buFont typeface="Wingdings 2" pitchFamily="18" charset="2"/>
              <a:buNone/>
            </a:pPr>
            <a:r>
              <a:rPr lang="uk-UA" sz="2300" b="1" smtClean="0">
                <a:solidFill>
                  <a:srgbClr val="7030A0"/>
                </a:solidFill>
                <a:latin typeface="Century" pitchFamily="18" charset="0"/>
              </a:rPr>
              <a:t>В розвинутих країнах вона спрямо</a:t>
            </a:r>
            <a:r>
              <a:rPr lang="uk-UA" sz="2300" b="1" smtClean="0">
                <a:solidFill>
                  <a:srgbClr val="7030A0"/>
                </a:solidFill>
                <a:latin typeface="Arial" charset="0"/>
              </a:rPr>
              <a:t>-</a:t>
            </a:r>
          </a:p>
          <a:p>
            <a:pPr marL="0" indent="0">
              <a:buFont typeface="Wingdings 2" pitchFamily="18" charset="2"/>
              <a:buNone/>
            </a:pPr>
            <a:r>
              <a:rPr lang="uk-UA" sz="2300" b="1" smtClean="0">
                <a:solidFill>
                  <a:srgbClr val="7030A0"/>
                </a:solidFill>
                <a:latin typeface="Century" pitchFamily="18" charset="0"/>
              </a:rPr>
              <a:t>вана на збільшення природного </a:t>
            </a:r>
          </a:p>
          <a:p>
            <a:pPr marL="0" indent="0">
              <a:buFont typeface="Wingdings 2" pitchFamily="18" charset="2"/>
              <a:buNone/>
            </a:pPr>
            <a:r>
              <a:rPr lang="uk-UA" sz="2300" b="1" smtClean="0">
                <a:solidFill>
                  <a:srgbClr val="7030A0"/>
                </a:solidFill>
                <a:latin typeface="Century" pitchFamily="18" charset="0"/>
              </a:rPr>
              <a:t>приросту населення. У країнах, що </a:t>
            </a:r>
          </a:p>
          <a:p>
            <a:pPr marL="0" indent="0">
              <a:buFont typeface="Wingdings 2" pitchFamily="18" charset="2"/>
              <a:buNone/>
            </a:pPr>
            <a:r>
              <a:rPr lang="uk-UA" sz="2300" b="1" smtClean="0">
                <a:solidFill>
                  <a:srgbClr val="7030A0"/>
                </a:solidFill>
                <a:latin typeface="Century" pitchFamily="18" charset="0"/>
              </a:rPr>
              <a:t>розвиваються, демографічна політи</a:t>
            </a:r>
            <a:r>
              <a:rPr lang="uk-UA" sz="2300" b="1" smtClean="0">
                <a:solidFill>
                  <a:srgbClr val="7030A0"/>
                </a:solidFill>
                <a:latin typeface="Arial" charset="0"/>
              </a:rPr>
              <a:t>-</a:t>
            </a:r>
          </a:p>
          <a:p>
            <a:pPr marL="0" indent="0">
              <a:buFont typeface="Wingdings 2" pitchFamily="18" charset="2"/>
              <a:buNone/>
            </a:pPr>
            <a:r>
              <a:rPr lang="uk-UA" sz="2300" b="1" smtClean="0">
                <a:solidFill>
                  <a:srgbClr val="7030A0"/>
                </a:solidFill>
                <a:latin typeface="Century" pitchFamily="18" charset="0"/>
              </a:rPr>
              <a:t>ка передбачає зниження природно</a:t>
            </a:r>
            <a:r>
              <a:rPr lang="uk-UA" sz="2300" b="1" smtClean="0">
                <a:solidFill>
                  <a:srgbClr val="7030A0"/>
                </a:solidFill>
                <a:latin typeface="Arial" charset="0"/>
              </a:rPr>
              <a:t>-</a:t>
            </a:r>
          </a:p>
          <a:p>
            <a:pPr marL="0" indent="0">
              <a:buFont typeface="Wingdings 2" pitchFamily="18" charset="2"/>
              <a:buNone/>
            </a:pPr>
            <a:r>
              <a:rPr lang="uk-UA" sz="2300" b="1" smtClean="0">
                <a:solidFill>
                  <a:srgbClr val="7030A0"/>
                </a:solidFill>
                <a:latin typeface="Century" pitchFamily="18" charset="0"/>
              </a:rPr>
              <a:t>го приросту населення, покращення</a:t>
            </a:r>
          </a:p>
          <a:p>
            <a:pPr marL="0" indent="0">
              <a:buFont typeface="Wingdings 2" pitchFamily="18" charset="2"/>
              <a:buNone/>
            </a:pPr>
            <a:r>
              <a:rPr lang="uk-UA" sz="2300" b="1" smtClean="0">
                <a:solidFill>
                  <a:srgbClr val="7030A0"/>
                </a:solidFill>
                <a:latin typeface="Century" pitchFamily="18" charset="0"/>
              </a:rPr>
              <a:t>якості життя, подолання бідності, розвиток охорони здоров’я. </a:t>
            </a:r>
            <a:endParaRPr lang="ru-RU" sz="2300" b="1" smtClean="0">
              <a:solidFill>
                <a:srgbClr val="7030A0"/>
              </a:solidFill>
              <a:latin typeface="Century" pitchFamily="18" charset="0"/>
            </a:endParaRPr>
          </a:p>
        </p:txBody>
      </p:sp>
      <p:sp>
        <p:nvSpPr>
          <p:cNvPr id="23555" name="Рисунок 3"/>
          <p:cNvSpPr>
            <a:spLocks noChangeAspect="1" noChangeArrowheads="1"/>
          </p:cNvSpPr>
          <p:nvPr/>
        </p:nvSpPr>
        <p:spPr bwMode="auto">
          <a:xfrm>
            <a:off x="6019800" y="1447800"/>
            <a:ext cx="2743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5870575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uk-UA" b="1" smtClean="0">
                <a:solidFill>
                  <a:srgbClr val="0070C0"/>
                </a:solidFill>
              </a:rPr>
              <a:t>Проблема освоєння Світового океану</a:t>
            </a:r>
            <a:endParaRPr lang="uk-UA" sz="2400" smtClean="0">
              <a:solidFill>
                <a:srgbClr val="0070C0"/>
              </a:solidFill>
            </a:endParaRPr>
          </a:p>
          <a:p>
            <a:pPr algn="just">
              <a:buFont typeface="Wingdings 2" pitchFamily="18" charset="2"/>
              <a:buNone/>
            </a:pPr>
            <a:r>
              <a:rPr lang="uk-UA" sz="2400" smtClean="0">
                <a:latin typeface="Century" pitchFamily="18" charset="0"/>
              </a:rPr>
              <a:t>        </a:t>
            </a:r>
            <a:r>
              <a:rPr lang="uk-UA" sz="2300" b="1" smtClean="0">
                <a:solidFill>
                  <a:srgbClr val="002060"/>
                </a:solidFill>
                <a:latin typeface="Century" pitchFamily="18" charset="0"/>
              </a:rPr>
              <a:t>Проблеми Світового океану спричинено забрудненням морів та океанів стічними водами міст і промислових підприємств, змиванням добрив та отрутохімікатів із сільськогосподарських угідь, аваріями, що трапляються під час перевезення нафти і нафтопродуктів танкерами,</a:t>
            </a:r>
            <a:r>
              <a:rPr lang="uk-UA" sz="2300" b="1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uk-UA" sz="2300" b="1" smtClean="0">
                <a:solidFill>
                  <a:srgbClr val="002060"/>
                </a:solidFill>
                <a:latin typeface="Century" pitchFamily="18" charset="0"/>
              </a:rPr>
              <a:t>інтенсивним видобу</a:t>
            </a:r>
            <a:r>
              <a:rPr lang="uk-UA" sz="2300" b="1" smtClean="0">
                <a:solidFill>
                  <a:srgbClr val="002060"/>
                </a:solidFill>
                <a:latin typeface="Arial" charset="0"/>
              </a:rPr>
              <a:t>-</a:t>
            </a:r>
            <a:r>
              <a:rPr lang="uk-UA" sz="2300" b="1" smtClean="0">
                <a:solidFill>
                  <a:srgbClr val="002060"/>
                </a:solidFill>
                <a:latin typeface="Century" pitchFamily="18" charset="0"/>
              </a:rPr>
              <a:t>ванням нафти та іншої промислової діяльності в районах шельфу океану.</a:t>
            </a:r>
            <a:endParaRPr lang="ru-RU" sz="2300" b="1" smtClean="0">
              <a:solidFill>
                <a:srgbClr val="002060"/>
              </a:solidFill>
              <a:latin typeface="Century" pitchFamily="18" charset="0"/>
            </a:endParaRPr>
          </a:p>
        </p:txBody>
      </p:sp>
      <p:pic>
        <p:nvPicPr>
          <p:cNvPr id="24579" name="Picture 5" descr="vbb  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962400"/>
            <a:ext cx="8382000" cy="213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381000"/>
            <a:ext cx="8183562" cy="5410200"/>
          </a:xfrm>
        </p:spPr>
        <p:txBody>
          <a:bodyPr>
            <a:normAutofit/>
          </a:bodyPr>
          <a:lstStyle/>
          <a:p>
            <a:pPr algn="just">
              <a:buFont typeface="Wingdings 2" pitchFamily="18" charset="2"/>
              <a:buNone/>
            </a:pPr>
            <a:r>
              <a:rPr lang="uk-UA" b="1" smtClean="0">
                <a:solidFill>
                  <a:srgbClr val="0070C0"/>
                </a:solidFill>
              </a:rPr>
              <a:t>  Проблема боротьби з небезпечними 			хворобами </a:t>
            </a:r>
          </a:p>
          <a:p>
            <a:pPr algn="just">
              <a:buFont typeface="Wingdings 2" pitchFamily="18" charset="2"/>
              <a:buNone/>
            </a:pPr>
            <a:r>
              <a:rPr lang="uk-UA" sz="2400" smtClean="0">
                <a:latin typeface="Century" pitchFamily="18" charset="0"/>
              </a:rPr>
              <a:t>  </a:t>
            </a:r>
            <a:r>
              <a:rPr lang="uk-UA" sz="2300" b="1" smtClean="0">
                <a:solidFill>
                  <a:srgbClr val="002060"/>
                </a:solidFill>
                <a:latin typeface="Century" pitchFamily="18" charset="0"/>
              </a:rPr>
              <a:t>Багато сучасних хвороб (серцево</a:t>
            </a:r>
            <a:r>
              <a:rPr lang="uk-UA" sz="2300" b="1" smtClean="0">
                <a:solidFill>
                  <a:srgbClr val="002060"/>
                </a:solidFill>
                <a:latin typeface="Arial" charset="0"/>
              </a:rPr>
              <a:t>-</a:t>
            </a:r>
            <a:r>
              <a:rPr lang="uk-UA" sz="2300" b="1" smtClean="0">
                <a:solidFill>
                  <a:srgbClr val="002060"/>
                </a:solidFill>
                <a:latin typeface="Century" pitchFamily="18" charset="0"/>
              </a:rPr>
              <a:t>судинні, легеневі, ракові) є наслідком погіршення екологічної ситуації, малорухомого способу життя, частих психологічних стресів. Замість вже подоланих, виникають нові епідемії – СНІДу, “пташиного грипу”, “свинячого грипу”. Шляхи вирішення проблем </a:t>
            </a:r>
          </a:p>
          <a:p>
            <a:pPr algn="just">
              <a:buFont typeface="Wingdings 2" pitchFamily="18" charset="2"/>
              <a:buNone/>
            </a:pPr>
            <a:r>
              <a:rPr lang="uk-UA" sz="2300" b="1" smtClean="0">
                <a:solidFill>
                  <a:srgbClr val="002060"/>
                </a:solidFill>
                <a:latin typeface="Century" pitchFamily="18" charset="0"/>
              </a:rPr>
              <a:t>охорони здоров’я</a:t>
            </a:r>
            <a:r>
              <a:rPr lang="uk-UA" sz="2300" b="1" smtClean="0">
                <a:solidFill>
                  <a:srgbClr val="002060"/>
                </a:solidFill>
                <a:latin typeface="Arial" charset="0"/>
              </a:rPr>
              <a:t>:</a:t>
            </a:r>
            <a:r>
              <a:rPr lang="uk-UA" sz="2300" b="1" smtClean="0">
                <a:solidFill>
                  <a:srgbClr val="002060"/>
                </a:solidFill>
                <a:latin typeface="Century" pitchFamily="18" charset="0"/>
              </a:rPr>
              <a:t> забезпечення повно</a:t>
            </a:r>
            <a:r>
              <a:rPr lang="uk-UA" sz="2300" b="1" smtClean="0">
                <a:solidFill>
                  <a:srgbClr val="002060"/>
                </a:solidFill>
                <a:latin typeface="Arial" charset="0"/>
              </a:rPr>
              <a:t>-</a:t>
            </a:r>
            <a:r>
              <a:rPr lang="uk-UA" sz="2300" b="1" smtClean="0">
                <a:solidFill>
                  <a:srgbClr val="002060"/>
                </a:solidFill>
                <a:latin typeface="Century" pitchFamily="18" charset="0"/>
              </a:rPr>
              <a:t> </a:t>
            </a:r>
          </a:p>
          <a:p>
            <a:pPr algn="just">
              <a:buFont typeface="Wingdings 2" pitchFamily="18" charset="2"/>
              <a:buNone/>
            </a:pPr>
            <a:r>
              <a:rPr lang="uk-UA" sz="2300" b="1" smtClean="0">
                <a:solidFill>
                  <a:srgbClr val="002060"/>
                </a:solidFill>
                <a:latin typeface="Century" pitchFamily="18" charset="0"/>
              </a:rPr>
              <a:t>цінного харчування, покращення еко</a:t>
            </a:r>
            <a:r>
              <a:rPr lang="uk-UA" sz="2300" b="1" smtClean="0">
                <a:solidFill>
                  <a:srgbClr val="002060"/>
                </a:solidFill>
                <a:latin typeface="Arial" charset="0"/>
              </a:rPr>
              <a:t>-</a:t>
            </a:r>
          </a:p>
          <a:p>
            <a:pPr algn="just">
              <a:buFont typeface="Wingdings 2" pitchFamily="18" charset="2"/>
              <a:buNone/>
            </a:pPr>
            <a:r>
              <a:rPr lang="uk-UA" sz="2300" b="1" smtClean="0">
                <a:solidFill>
                  <a:srgbClr val="002060"/>
                </a:solidFill>
                <a:latin typeface="Century" pitchFamily="18" charset="0"/>
              </a:rPr>
              <a:t>логічних умов проживання, перехід </a:t>
            </a:r>
          </a:p>
          <a:p>
            <a:pPr algn="just">
              <a:buFont typeface="Wingdings 2" pitchFamily="18" charset="2"/>
              <a:buNone/>
            </a:pPr>
            <a:r>
              <a:rPr lang="uk-UA" sz="2300" b="1" smtClean="0">
                <a:solidFill>
                  <a:srgbClr val="002060"/>
                </a:solidFill>
                <a:latin typeface="Century" pitchFamily="18" charset="0"/>
              </a:rPr>
              <a:t>до здорового способу життя і, звичай</a:t>
            </a:r>
            <a:r>
              <a:rPr lang="uk-UA" sz="2300" b="1" smtClean="0">
                <a:solidFill>
                  <a:srgbClr val="002060"/>
                </a:solidFill>
                <a:latin typeface="Arial" charset="0"/>
              </a:rPr>
              <a:t>-</a:t>
            </a:r>
          </a:p>
          <a:p>
            <a:pPr algn="just">
              <a:buFont typeface="Wingdings 2" pitchFamily="18" charset="2"/>
              <a:buNone/>
            </a:pPr>
            <a:r>
              <a:rPr lang="uk-UA" sz="2300" b="1" smtClean="0">
                <a:solidFill>
                  <a:srgbClr val="002060"/>
                </a:solidFill>
                <a:latin typeface="Century" pitchFamily="18" charset="0"/>
              </a:rPr>
              <a:t>но, подальший розвиток медицини.</a:t>
            </a:r>
          </a:p>
          <a:p>
            <a:pPr algn="just">
              <a:buFont typeface="Wingdings 2" pitchFamily="18" charset="2"/>
              <a:buNone/>
            </a:pPr>
            <a:endParaRPr lang="ru-RU" b="1" smtClean="0">
              <a:solidFill>
                <a:srgbClr val="0070C0"/>
              </a:solidFill>
            </a:endParaRPr>
          </a:p>
        </p:txBody>
      </p:sp>
      <p:pic>
        <p:nvPicPr>
          <p:cNvPr id="25603" name="Місце для вмісту 3" descr="1223029106_foto21_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3276600"/>
            <a:ext cx="250983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533400"/>
            <a:ext cx="8183563" cy="5029200"/>
          </a:xfrm>
        </p:spPr>
        <p:txBody>
          <a:bodyPr>
            <a:normAutofit lnSpcReduction="10000"/>
          </a:bodyPr>
          <a:lstStyle/>
          <a:p>
            <a:pPr algn="just">
              <a:buFont typeface="Wingdings 2" pitchFamily="18" charset="2"/>
              <a:buNone/>
            </a:pPr>
            <a:r>
              <a:rPr lang="uk-UA" smtClean="0"/>
              <a:t>           </a:t>
            </a:r>
            <a:r>
              <a:rPr lang="uk-UA" b="1" smtClean="0">
                <a:solidFill>
                  <a:srgbClr val="002060"/>
                </a:solidFill>
              </a:rPr>
              <a:t>Міжнародна злочинність</a:t>
            </a:r>
          </a:p>
          <a:p>
            <a:pPr algn="just">
              <a:buFont typeface="Wingdings 2" pitchFamily="18" charset="2"/>
              <a:buNone/>
            </a:pPr>
            <a:r>
              <a:rPr lang="uk-UA" sz="2400" b="1" smtClean="0">
                <a:solidFill>
                  <a:srgbClr val="002060"/>
                </a:solidFill>
                <a:latin typeface="Century" pitchFamily="18" charset="0"/>
              </a:rPr>
              <a:t>     </a:t>
            </a:r>
            <a:r>
              <a:rPr lang="uk-UA" sz="2300" b="1" smtClean="0">
                <a:solidFill>
                  <a:srgbClr val="002060"/>
                </a:solidFill>
                <a:latin typeface="Century" pitchFamily="18" charset="0"/>
              </a:rPr>
              <a:t>Явище злочинності стало особливо небезпечним після того, як вона набрала організованих форм, сформувала і постійно розширює світовий ринок наркотиків. Сіцілійська “мафія”, американська “коза</a:t>
            </a:r>
            <a:r>
              <a:rPr lang="uk-UA" sz="2300" b="1" smtClean="0">
                <a:solidFill>
                  <a:srgbClr val="002060"/>
                </a:solidFill>
                <a:latin typeface="Arial" charset="0"/>
              </a:rPr>
              <a:t>-</a:t>
            </a:r>
            <a:r>
              <a:rPr lang="uk-UA" sz="2300" b="1" smtClean="0">
                <a:solidFill>
                  <a:srgbClr val="002060"/>
                </a:solidFill>
                <a:latin typeface="Century" pitchFamily="18" charset="0"/>
              </a:rPr>
              <a:t>ностра”, колумбійські наркокартелі тісно співпрацюють між собою і заробляють сотні мільйонів доларів. На боротьбу зі зло</a:t>
            </a:r>
            <a:r>
              <a:rPr lang="uk-UA" sz="2300" b="1" smtClean="0">
                <a:solidFill>
                  <a:srgbClr val="002060"/>
                </a:solidFill>
                <a:latin typeface="Arial" charset="0"/>
              </a:rPr>
              <a:t>-</a:t>
            </a:r>
          </a:p>
          <a:p>
            <a:pPr algn="just">
              <a:buFont typeface="Wingdings 2" pitchFamily="18" charset="2"/>
              <a:buNone/>
            </a:pPr>
            <a:r>
              <a:rPr lang="uk-UA" sz="2300" b="1" smtClean="0">
                <a:solidFill>
                  <a:srgbClr val="002060"/>
                </a:solidFill>
                <a:latin typeface="Century" pitchFamily="18" charset="0"/>
              </a:rPr>
              <a:t>чинністю витрачаються вели</a:t>
            </a:r>
            <a:r>
              <a:rPr lang="uk-UA" sz="2300" b="1" smtClean="0">
                <a:solidFill>
                  <a:srgbClr val="002060"/>
                </a:solidFill>
                <a:latin typeface="Arial" charset="0"/>
              </a:rPr>
              <a:t>-</a:t>
            </a:r>
          </a:p>
          <a:p>
            <a:pPr algn="just">
              <a:buFont typeface="Wingdings 2" pitchFamily="18" charset="2"/>
              <a:buNone/>
            </a:pPr>
            <a:r>
              <a:rPr lang="uk-UA" sz="2300" b="1" smtClean="0">
                <a:solidFill>
                  <a:srgbClr val="002060"/>
                </a:solidFill>
                <a:latin typeface="Century" pitchFamily="18" charset="0"/>
              </a:rPr>
              <a:t>чезні кошти, матеріальні та </a:t>
            </a:r>
            <a:endParaRPr lang="uk-UA" sz="2300" b="1" smtClean="0">
              <a:solidFill>
                <a:srgbClr val="002060"/>
              </a:solidFill>
              <a:latin typeface="Arial" charset="0"/>
            </a:endParaRPr>
          </a:p>
          <a:p>
            <a:pPr algn="just">
              <a:buFont typeface="Wingdings 2" pitchFamily="18" charset="2"/>
              <a:buNone/>
            </a:pPr>
            <a:r>
              <a:rPr lang="uk-UA" sz="2300" b="1" smtClean="0">
                <a:solidFill>
                  <a:srgbClr val="002060"/>
                </a:solidFill>
                <a:latin typeface="Century" pitchFamily="18" charset="0"/>
              </a:rPr>
              <a:t>людські ресурси. </a:t>
            </a:r>
          </a:p>
          <a:p>
            <a:pPr algn="just">
              <a:buFont typeface="Wingdings 2" pitchFamily="18" charset="2"/>
              <a:buNone/>
            </a:pPr>
            <a:r>
              <a:rPr lang="uk-UA" sz="2300" b="1" smtClean="0">
                <a:solidFill>
                  <a:srgbClr val="002060"/>
                </a:solidFill>
                <a:latin typeface="Century" pitchFamily="18" charset="0"/>
              </a:rPr>
              <a:t>Для координації зусиль ство</a:t>
            </a:r>
            <a:r>
              <a:rPr lang="uk-UA" sz="2300" b="1" smtClean="0">
                <a:solidFill>
                  <a:srgbClr val="002060"/>
                </a:solidFill>
                <a:latin typeface="Arial" charset="0"/>
              </a:rPr>
              <a:t>-</a:t>
            </a:r>
          </a:p>
          <a:p>
            <a:pPr algn="just">
              <a:buFont typeface="Wingdings 2" pitchFamily="18" charset="2"/>
              <a:buNone/>
            </a:pPr>
            <a:r>
              <a:rPr lang="uk-UA" sz="2300" b="1" smtClean="0">
                <a:solidFill>
                  <a:srgbClr val="002060"/>
                </a:solidFill>
                <a:latin typeface="Century" pitchFamily="18" charset="0"/>
              </a:rPr>
              <a:t>рена міжнародна поліційна </a:t>
            </a:r>
          </a:p>
          <a:p>
            <a:pPr algn="just">
              <a:buFont typeface="Wingdings 2" pitchFamily="18" charset="2"/>
              <a:buNone/>
            </a:pPr>
            <a:r>
              <a:rPr lang="uk-UA" sz="2300" b="1" smtClean="0">
                <a:solidFill>
                  <a:srgbClr val="002060"/>
                </a:solidFill>
                <a:latin typeface="Century" pitchFamily="18" charset="0"/>
              </a:rPr>
              <a:t>служба “Інтерпол”.</a:t>
            </a:r>
            <a:endParaRPr lang="ru-RU" sz="2300" b="1" smtClean="0">
              <a:solidFill>
                <a:srgbClr val="002060"/>
              </a:solidFill>
              <a:latin typeface="Century" pitchFamily="18" charset="0"/>
            </a:endParaRPr>
          </a:p>
        </p:txBody>
      </p:sp>
      <p:pic>
        <p:nvPicPr>
          <p:cNvPr id="26627" name="Picture 3" descr="C:\Users\Гість\Desktop\1262019700_vor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3352800"/>
            <a:ext cx="3657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52609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uk-UA" b="1" smtClean="0"/>
              <a:t>   Міжнародний тероризм</a:t>
            </a:r>
          </a:p>
          <a:p>
            <a:pPr>
              <a:buFont typeface="Wingdings 2" pitchFamily="18" charset="2"/>
              <a:buNone/>
            </a:pPr>
            <a:r>
              <a:rPr lang="uk-UA" sz="2400" b="1" smtClean="0">
                <a:latin typeface="Century" pitchFamily="18" charset="0"/>
              </a:rPr>
              <a:t>	</a:t>
            </a:r>
            <a:r>
              <a:rPr lang="uk-UA" sz="2300" b="1" u="sng" smtClean="0">
                <a:latin typeface="Century" pitchFamily="18" charset="0"/>
              </a:rPr>
              <a:t>Терор (тероризм) </a:t>
            </a:r>
            <a:r>
              <a:rPr lang="uk-UA" sz="2300" b="1" smtClean="0">
                <a:latin typeface="Century" pitchFamily="18" charset="0"/>
              </a:rPr>
              <a:t>– метод досягнен</a:t>
            </a:r>
            <a:r>
              <a:rPr lang="uk-UA" sz="2300" b="1" smtClean="0">
                <a:latin typeface="Arial" charset="0"/>
              </a:rPr>
              <a:t>-</a:t>
            </a:r>
          </a:p>
          <a:p>
            <a:pPr>
              <a:buFont typeface="Wingdings 2" pitchFamily="18" charset="2"/>
              <a:buNone/>
            </a:pPr>
            <a:r>
              <a:rPr lang="uk-UA" sz="2300" b="1" smtClean="0">
                <a:latin typeface="Century" pitchFamily="18" charset="0"/>
              </a:rPr>
              <a:t>ня мети, основою якого є застосуван</a:t>
            </a:r>
            <a:r>
              <a:rPr lang="uk-UA" sz="2300" b="1" smtClean="0">
                <a:latin typeface="Arial" charset="0"/>
              </a:rPr>
              <a:t>-</a:t>
            </a:r>
          </a:p>
          <a:p>
            <a:pPr>
              <a:buFont typeface="Wingdings 2" pitchFamily="18" charset="2"/>
              <a:buNone/>
            </a:pPr>
            <a:r>
              <a:rPr lang="uk-UA" sz="2300" b="1" smtClean="0">
                <a:latin typeface="Century" pitchFamily="18" charset="0"/>
              </a:rPr>
              <a:t>ня (або погроза застосування) насиль</a:t>
            </a:r>
            <a:r>
              <a:rPr lang="uk-UA" sz="2300" b="1" smtClean="0">
                <a:latin typeface="Arial" charset="0"/>
              </a:rPr>
              <a:t>-</a:t>
            </a:r>
          </a:p>
          <a:p>
            <a:pPr>
              <a:buFont typeface="Wingdings 2" pitchFamily="18" charset="2"/>
              <a:buNone/>
            </a:pPr>
            <a:r>
              <a:rPr lang="uk-UA" sz="2300" b="1" smtClean="0">
                <a:latin typeface="Century" pitchFamily="18" charset="0"/>
              </a:rPr>
              <a:t>ства. Міжнародний тероризм є про</a:t>
            </a:r>
            <a:r>
              <a:rPr lang="uk-UA" sz="2300" b="1" smtClean="0">
                <a:latin typeface="Arial" charset="0"/>
              </a:rPr>
              <a:t>-</a:t>
            </a:r>
          </a:p>
          <a:p>
            <a:pPr>
              <a:buFont typeface="Wingdings 2" pitchFamily="18" charset="2"/>
              <a:buNone/>
            </a:pPr>
            <a:r>
              <a:rPr lang="uk-UA" sz="2300" b="1" smtClean="0">
                <a:latin typeface="Century" pitchFamily="18" charset="0"/>
              </a:rPr>
              <a:t>явом глобальної злочинності і часто </a:t>
            </a:r>
          </a:p>
          <a:p>
            <a:pPr>
              <a:buFont typeface="Wingdings 2" pitchFamily="18" charset="2"/>
              <a:buNone/>
            </a:pPr>
            <a:r>
              <a:rPr lang="uk-UA" sz="2300" b="1" smtClean="0">
                <a:latin typeface="Century" pitchFamily="18" charset="0"/>
              </a:rPr>
              <a:t>породжений регіональними конфлік</a:t>
            </a:r>
            <a:r>
              <a:rPr lang="uk-UA" sz="2300" b="1" smtClean="0">
                <a:latin typeface="Arial" charset="0"/>
              </a:rPr>
              <a:t>-</a:t>
            </a:r>
          </a:p>
          <a:p>
            <a:pPr>
              <a:buFont typeface="Wingdings 2" pitchFamily="18" charset="2"/>
              <a:buNone/>
            </a:pPr>
            <a:r>
              <a:rPr lang="uk-UA" sz="2300" b="1" smtClean="0">
                <a:latin typeface="Century" pitchFamily="18" charset="0"/>
              </a:rPr>
              <a:t>тами. Щоб досягти своєї мети, терористи </a:t>
            </a:r>
          </a:p>
          <a:p>
            <a:pPr>
              <a:buFont typeface="Wingdings 2" pitchFamily="18" charset="2"/>
              <a:buNone/>
            </a:pPr>
            <a:r>
              <a:rPr lang="uk-UA" sz="2300" b="1" smtClean="0">
                <a:latin typeface="Century" pitchFamily="18" charset="0"/>
              </a:rPr>
              <a:t>вдаються до захоплення заруч</a:t>
            </a:r>
            <a:r>
              <a:rPr lang="uk-UA" sz="2300" b="1" smtClean="0">
                <a:latin typeface="Arial" charset="0"/>
              </a:rPr>
              <a:t>-</a:t>
            </a:r>
          </a:p>
          <a:p>
            <a:pPr>
              <a:buFont typeface="Wingdings 2" pitchFamily="18" charset="2"/>
              <a:buNone/>
            </a:pPr>
            <a:r>
              <a:rPr lang="uk-UA" sz="2300" b="1" smtClean="0">
                <a:latin typeface="Century" pitchFamily="18" charset="0"/>
              </a:rPr>
              <a:t>ників, вибухів у літаках, потягах</a:t>
            </a:r>
            <a:r>
              <a:rPr lang="uk-UA" sz="2300" b="1" smtClean="0">
                <a:latin typeface="Arial" charset="0"/>
              </a:rPr>
              <a:t>,</a:t>
            </a:r>
          </a:p>
          <a:p>
            <a:pPr>
              <a:buFont typeface="Wingdings 2" pitchFamily="18" charset="2"/>
              <a:buNone/>
            </a:pPr>
            <a:r>
              <a:rPr lang="uk-UA" sz="2300" b="1" smtClean="0">
                <a:latin typeface="Century" pitchFamily="18" charset="0"/>
              </a:rPr>
              <a:t>супермаркетах, розважальних </a:t>
            </a:r>
          </a:p>
          <a:p>
            <a:pPr>
              <a:buFont typeface="Wingdings 2" pitchFamily="18" charset="2"/>
              <a:buNone/>
            </a:pPr>
            <a:r>
              <a:rPr lang="uk-UA" sz="2300" b="1" smtClean="0">
                <a:latin typeface="Century" pitchFamily="18" charset="0"/>
              </a:rPr>
              <a:t>центрах та інших місцях масо</a:t>
            </a:r>
            <a:r>
              <a:rPr lang="uk-UA" sz="2300" b="1" smtClean="0">
                <a:latin typeface="Arial" charset="0"/>
              </a:rPr>
              <a:t>-</a:t>
            </a:r>
          </a:p>
          <a:p>
            <a:pPr>
              <a:buFont typeface="Wingdings 2" pitchFamily="18" charset="2"/>
              <a:buNone/>
            </a:pPr>
            <a:r>
              <a:rPr lang="uk-UA" sz="2300" b="1" smtClean="0">
                <a:latin typeface="Century" pitchFamily="18" charset="0"/>
              </a:rPr>
              <a:t>вого скупчення людей.</a:t>
            </a:r>
          </a:p>
          <a:p>
            <a:pPr>
              <a:buFont typeface="Wingdings 2" pitchFamily="18" charset="2"/>
              <a:buNone/>
            </a:pPr>
            <a:endParaRPr lang="uk-UA" sz="2400" smtClean="0">
              <a:latin typeface="Century" pitchFamily="18" charset="0"/>
            </a:endParaRPr>
          </a:p>
          <a:p>
            <a:pPr>
              <a:buFont typeface="Wingdings 2" pitchFamily="18" charset="2"/>
              <a:buNone/>
            </a:pPr>
            <a:endParaRPr lang="uk-UA" sz="2400" smtClean="0">
              <a:latin typeface="Century" pitchFamily="18" charset="0"/>
            </a:endParaRPr>
          </a:p>
        </p:txBody>
      </p:sp>
      <p:pic>
        <p:nvPicPr>
          <p:cNvPr id="27651" name="Picture 2" descr="F:\економіка\thumbna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381000"/>
            <a:ext cx="25908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Місце для вмісту 3" descr="184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3962400"/>
            <a:ext cx="3124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5337175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uk-UA" b="1" smtClean="0"/>
              <a:t>   </a:t>
            </a:r>
            <a:r>
              <a:rPr lang="uk-UA" b="1" smtClean="0">
                <a:solidFill>
                  <a:srgbClr val="534733"/>
                </a:solidFill>
              </a:rPr>
              <a:t>Сучасне піратство</a:t>
            </a:r>
          </a:p>
          <a:p>
            <a:pPr>
              <a:buFont typeface="Wingdings 2" pitchFamily="18" charset="2"/>
              <a:buNone/>
            </a:pPr>
            <a:r>
              <a:rPr lang="uk-UA" sz="2300" b="1" u="sng" smtClean="0">
                <a:solidFill>
                  <a:srgbClr val="422E2E"/>
                </a:solidFill>
                <a:latin typeface="Century" pitchFamily="18" charset="0"/>
              </a:rPr>
              <a:t>Піратство, морський розбій </a:t>
            </a:r>
            <a:r>
              <a:rPr lang="uk-UA" sz="2300" b="1" smtClean="0">
                <a:solidFill>
                  <a:srgbClr val="422E2E"/>
                </a:solidFill>
                <a:latin typeface="Century" pitchFamily="18" charset="0"/>
              </a:rPr>
              <a:t>–</a:t>
            </a:r>
          </a:p>
          <a:p>
            <a:pPr>
              <a:buFont typeface="Wingdings 2" pitchFamily="18" charset="2"/>
              <a:buNone/>
            </a:pPr>
            <a:r>
              <a:rPr lang="uk-UA" sz="2300" b="1" smtClean="0">
                <a:solidFill>
                  <a:srgbClr val="422E2E"/>
                </a:solidFill>
                <a:latin typeface="Century" pitchFamily="18" charset="0"/>
              </a:rPr>
              <a:t>напад  у відкритому морі на </a:t>
            </a:r>
          </a:p>
          <a:p>
            <a:pPr>
              <a:buFont typeface="Wingdings 2" pitchFamily="18" charset="2"/>
              <a:buNone/>
            </a:pPr>
            <a:r>
              <a:rPr lang="uk-UA" sz="2300" b="1" smtClean="0">
                <a:solidFill>
                  <a:srgbClr val="422E2E"/>
                </a:solidFill>
                <a:latin typeface="Century" pitchFamily="18" charset="0"/>
              </a:rPr>
              <a:t>судна з метою захоплення, по</a:t>
            </a:r>
            <a:r>
              <a:rPr lang="uk-UA" sz="2300" b="1" smtClean="0">
                <a:solidFill>
                  <a:srgbClr val="422E2E"/>
                </a:solidFill>
                <a:latin typeface="Arial" charset="0"/>
              </a:rPr>
              <a:t>-</a:t>
            </a:r>
          </a:p>
          <a:p>
            <a:pPr>
              <a:buFont typeface="Wingdings 2" pitchFamily="18" charset="2"/>
              <a:buNone/>
            </a:pPr>
            <a:r>
              <a:rPr lang="uk-UA" sz="2300" b="1" smtClean="0">
                <a:solidFill>
                  <a:srgbClr val="422E2E"/>
                </a:solidFill>
                <a:latin typeface="Century" pitchFamily="18" charset="0"/>
              </a:rPr>
              <a:t>грабування або потоплення їх.</a:t>
            </a:r>
          </a:p>
          <a:p>
            <a:pPr>
              <a:buFont typeface="Wingdings 2" pitchFamily="18" charset="2"/>
              <a:buNone/>
            </a:pPr>
            <a:r>
              <a:rPr lang="uk-UA" sz="2300" b="1" smtClean="0">
                <a:solidFill>
                  <a:srgbClr val="422E2E"/>
                </a:solidFill>
                <a:latin typeface="Century" pitchFamily="18" charset="0"/>
              </a:rPr>
              <a:t>Найбільш небезпечними є води</a:t>
            </a:r>
          </a:p>
          <a:p>
            <a:pPr>
              <a:buFont typeface="Wingdings 2" pitchFamily="18" charset="2"/>
              <a:buNone/>
            </a:pPr>
            <a:r>
              <a:rPr lang="uk-UA" sz="2300" b="1" smtClean="0">
                <a:solidFill>
                  <a:srgbClr val="422E2E"/>
                </a:solidFill>
                <a:latin typeface="Century" pitchFamily="18" charset="0"/>
              </a:rPr>
              <a:t>Південної та Центральної Америки, західне та східне</a:t>
            </a:r>
          </a:p>
          <a:p>
            <a:pPr>
              <a:buFont typeface="Wingdings 2" pitchFamily="18" charset="2"/>
              <a:buNone/>
            </a:pPr>
            <a:r>
              <a:rPr lang="uk-UA" sz="2300" b="1" smtClean="0">
                <a:solidFill>
                  <a:srgbClr val="422E2E"/>
                </a:solidFill>
                <a:latin typeface="Century" pitchFamily="18" charset="0"/>
              </a:rPr>
              <a:t>узбережжя Африки, райони  Південно-Східної Азії</a:t>
            </a:r>
            <a:r>
              <a:rPr lang="uk-UA" sz="2400" b="1" smtClean="0">
                <a:solidFill>
                  <a:srgbClr val="422E2E"/>
                </a:solidFill>
                <a:latin typeface="Century" pitchFamily="18" charset="0"/>
              </a:rPr>
              <a:t>.</a:t>
            </a:r>
            <a:endParaRPr lang="ru-RU" sz="2400" b="1" smtClean="0">
              <a:solidFill>
                <a:srgbClr val="422E2E"/>
              </a:solidFill>
              <a:latin typeface="Century" pitchFamily="18" charset="0"/>
            </a:endParaRPr>
          </a:p>
        </p:txBody>
      </p:sp>
      <p:pic>
        <p:nvPicPr>
          <p:cNvPr id="28675" name="Picture 6" descr="317fdf6b2d_1346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962400"/>
            <a:ext cx="39243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20090107-140009998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962400"/>
            <a:ext cx="3833813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42417_pira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685800"/>
            <a:ext cx="3200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5108575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uk-UA" smtClean="0"/>
              <a:t>				</a:t>
            </a:r>
            <a:r>
              <a:rPr lang="uk-UA" b="1" smtClean="0">
                <a:solidFill>
                  <a:srgbClr val="7030A0"/>
                </a:solidFill>
              </a:rPr>
              <a:t>Висновок</a:t>
            </a:r>
            <a:endParaRPr lang="ru-RU" b="1" smtClean="0">
              <a:solidFill>
                <a:srgbClr val="7030A0"/>
              </a:solidFill>
            </a:endParaRPr>
          </a:p>
          <a:p>
            <a:pPr algn="just">
              <a:buFont typeface="Wingdings 2" pitchFamily="18" charset="2"/>
              <a:buNone/>
            </a:pPr>
            <a:r>
              <a:rPr lang="uk-UA" sz="2400" b="1" smtClean="0">
                <a:solidFill>
                  <a:srgbClr val="7030A0"/>
                </a:solidFill>
                <a:latin typeface="Century" pitchFamily="18" charset="0"/>
              </a:rPr>
              <a:t>		Глобальність проблем потребує таких же глобальних, загальних дій. Жодна проблема не може бути розв’язана індивідуально, бо всі проблеми взаємопов’язані між собою</a:t>
            </a:r>
            <a:r>
              <a:rPr lang="uk-UA" sz="2400" b="1" smtClean="0">
                <a:solidFill>
                  <a:srgbClr val="7030A0"/>
                </a:solidFill>
                <a:latin typeface="Arial" charset="0"/>
              </a:rPr>
              <a:t>:</a:t>
            </a:r>
            <a:r>
              <a:rPr lang="uk-UA" sz="2400" b="1" smtClean="0">
                <a:solidFill>
                  <a:srgbClr val="7030A0"/>
                </a:solidFill>
                <a:latin typeface="Century" pitchFamily="18" charset="0"/>
              </a:rPr>
              <a:t> енергетична й сировинна з екологічною, демографічна з продовольчою та проблемою подолання економічної відсталості та ін. Зменшення витрат на гонку озброєнь дасть змогу розв’язати соціальні, екологічні та інші проблеми. Зменшення матеріало</a:t>
            </a:r>
            <a:r>
              <a:rPr lang="uk-UA" sz="2400" b="1" smtClean="0">
                <a:solidFill>
                  <a:srgbClr val="7030A0"/>
                </a:solidFill>
                <a:latin typeface="Arial" charset="0"/>
              </a:rPr>
              <a:t>-</a:t>
            </a:r>
            <a:r>
              <a:rPr lang="uk-UA" sz="2400" b="1" smtClean="0">
                <a:solidFill>
                  <a:srgbClr val="7030A0"/>
                </a:solidFill>
                <a:latin typeface="Century" pitchFamily="18" charset="0"/>
              </a:rPr>
              <a:t> та енергомісткості продукції сприятиме вирішенню не лише економічних, а й екологічних проблем.</a:t>
            </a:r>
            <a:endParaRPr lang="ru-RU" sz="2400" b="1" smtClean="0">
              <a:solidFill>
                <a:srgbClr val="7030A0"/>
              </a:solidFill>
              <a:latin typeface="Century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533400"/>
            <a:ext cx="8183563" cy="5337175"/>
          </a:xfrm>
        </p:spPr>
        <p:txBody>
          <a:bodyPr>
            <a:noAutofit/>
          </a:bodyPr>
          <a:lstStyle/>
          <a:p>
            <a:r>
              <a:rPr lang="uk-UA" sz="2300" b="1" u="sng" smtClean="0">
                <a:solidFill>
                  <a:srgbClr val="704A3D"/>
                </a:solidFill>
                <a:latin typeface="Century" pitchFamily="18" charset="0"/>
              </a:rPr>
              <a:t>Глобальні проблеми людства </a:t>
            </a:r>
            <a:r>
              <a:rPr lang="uk-UA" sz="2300" b="1" smtClean="0">
                <a:solidFill>
                  <a:srgbClr val="704A3D"/>
                </a:solidFill>
                <a:latin typeface="Century" pitchFamily="18" charset="0"/>
              </a:rPr>
              <a:t>(“глобальний” від франц. “</a:t>
            </a:r>
            <a:r>
              <a:rPr lang="en-US" sz="2300" b="1" smtClean="0">
                <a:solidFill>
                  <a:srgbClr val="704A3D"/>
                </a:solidFill>
                <a:latin typeface="Century" pitchFamily="18" charset="0"/>
              </a:rPr>
              <a:t>global</a:t>
            </a:r>
            <a:r>
              <a:rPr lang="uk-UA" sz="2300" b="1" smtClean="0">
                <a:solidFill>
                  <a:srgbClr val="704A3D"/>
                </a:solidFill>
                <a:latin typeface="Century" pitchFamily="18" charset="0"/>
              </a:rPr>
              <a:t>” – “загальний, “всесвітній”) – це загальні, всесвітні проблеми, які стосуються не лише однієї окремо взятої держави, а й усіх країн світу.</a:t>
            </a:r>
          </a:p>
          <a:p>
            <a:r>
              <a:rPr lang="uk-UA" sz="2300" b="1" smtClean="0">
                <a:solidFill>
                  <a:srgbClr val="704A3D"/>
                </a:solidFill>
                <a:latin typeface="Century" pitchFamily="18" charset="0"/>
              </a:rPr>
              <a:t>Політичні, економічні і соціальні проблеми, які стосуються інтересів усіх країн і народів, усього людства, називають глобальними.</a:t>
            </a:r>
          </a:p>
          <a:p>
            <a:r>
              <a:rPr lang="uk-UA" sz="2300" b="1" smtClean="0">
                <a:solidFill>
                  <a:srgbClr val="704A3D"/>
                </a:solidFill>
                <a:latin typeface="Century" pitchFamily="18" charset="0"/>
              </a:rPr>
              <a:t>Глобальні проблеми виникли на рубежі ХІХ і ХХ століть.</a:t>
            </a:r>
          </a:p>
          <a:p>
            <a:r>
              <a:rPr lang="uk-UA" sz="2300" b="1" smtClean="0">
                <a:solidFill>
                  <a:srgbClr val="704A3D"/>
                </a:solidFill>
                <a:latin typeface="Century" pitchFamily="18" charset="0"/>
              </a:rPr>
              <a:t>Усі глобальні проблеми можна поділити на політичні, економічні, демографічні, соціальні та екологічні.</a:t>
            </a:r>
          </a:p>
          <a:p>
            <a:r>
              <a:rPr lang="uk-UA" sz="2300" b="1" smtClean="0">
                <a:solidFill>
                  <a:srgbClr val="704A3D"/>
                </a:solidFill>
                <a:latin typeface="Century" pitchFamily="18" charset="0"/>
              </a:rPr>
              <a:t>Наприкінці 60-</a:t>
            </a:r>
            <a:r>
              <a:rPr lang="uk-UA" sz="2300" b="1" smtClean="0">
                <a:solidFill>
                  <a:srgbClr val="704A3D"/>
                </a:solidFill>
                <a:latin typeface="Arial" charset="0"/>
              </a:rPr>
              <a:t>х </a:t>
            </a:r>
            <a:r>
              <a:rPr lang="uk-UA" sz="2300" b="1" smtClean="0">
                <a:solidFill>
                  <a:srgbClr val="704A3D"/>
                </a:solidFill>
                <a:latin typeface="Century" pitchFamily="18" charset="0"/>
              </a:rPr>
              <a:t>на початку 70-х рр. ХХ ст. сформувалася нова міждисциплінарна наука – глобалістика.</a:t>
            </a:r>
            <a:endParaRPr lang="ru-RU" sz="2300" b="1" smtClean="0">
              <a:solidFill>
                <a:srgbClr val="704A3D"/>
              </a:solidFill>
              <a:latin typeface="Century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5794375"/>
          </a:xfrm>
        </p:spPr>
        <p:txBody>
          <a:bodyPr/>
          <a:lstStyle/>
          <a:p>
            <a:endParaRPr lang="uk-UA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85800" y="609600"/>
            <a:ext cx="7772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600" b="1" dirty="0">
                <a:latin typeface="Century" pitchFamily="18" charset="0"/>
              </a:rPr>
              <a:t>Глобальні проблеми людства</a:t>
            </a:r>
            <a:endParaRPr lang="ru-RU" sz="2600" b="1" dirty="0">
              <a:latin typeface="Century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2514600" y="1066800"/>
            <a:ext cx="484188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477000" y="1066800"/>
            <a:ext cx="484188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381000" y="1600200"/>
            <a:ext cx="4419600" cy="47244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tx1"/>
                </a:solidFill>
                <a:latin typeface="Century" pitchFamily="18" charset="0"/>
              </a:rPr>
              <a:t>Проблеми, що стосуються взаємин усередині людської спільноти: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2200" dirty="0"/>
              <a:t> </a:t>
            </a:r>
            <a:r>
              <a:rPr lang="uk-UA" sz="2300" dirty="0">
                <a:latin typeface="Century" pitchFamily="18" charset="0"/>
              </a:rPr>
              <a:t>проблема збереження миру і відвернення загрози війни;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2300" dirty="0">
                <a:latin typeface="Century" pitchFamily="18" charset="0"/>
              </a:rPr>
              <a:t> подолання економічної відсталості бідних країн;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2300" dirty="0">
                <a:latin typeface="Century" pitchFamily="18" charset="0"/>
              </a:rPr>
              <a:t> демографічна;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2300" dirty="0">
                <a:latin typeface="Century" pitchFamily="18" charset="0"/>
              </a:rPr>
              <a:t> ліквідація небезпечних хвороб;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2300" dirty="0">
                <a:latin typeface="Century" pitchFamily="18" charset="0"/>
              </a:rPr>
              <a:t> міжнародний тероризм;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2300" dirty="0">
                <a:latin typeface="Century" pitchFamily="18" charset="0"/>
              </a:rPr>
              <a:t> міжнародна злочинність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300" dirty="0">
              <a:latin typeface="Century" pitchFamily="18" charset="0"/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4953000" y="1600200"/>
            <a:ext cx="3733800" cy="47244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tx1"/>
                </a:solidFill>
                <a:latin typeface="Century" pitchFamily="18" charset="0"/>
              </a:rPr>
              <a:t>Проблеми, що є результатом взаємин між суспільством і природою: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dirty="0"/>
              <a:t> </a:t>
            </a:r>
            <a:r>
              <a:rPr lang="uk-UA" sz="2400" dirty="0">
                <a:latin typeface="Century" pitchFamily="18" charset="0"/>
              </a:rPr>
              <a:t>екологічна;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2400" dirty="0">
                <a:latin typeface="Century" pitchFamily="18" charset="0"/>
              </a:rPr>
              <a:t> сировинна;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2400" dirty="0">
                <a:latin typeface="Century" pitchFamily="18" charset="0"/>
              </a:rPr>
              <a:t> енергетична;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2400" dirty="0">
                <a:latin typeface="Century" pitchFamily="18" charset="0"/>
              </a:rPr>
              <a:t> продовольча;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2400" dirty="0">
                <a:latin typeface="Century" pitchFamily="18" charset="0"/>
              </a:rPr>
              <a:t> освоєння Світового океану;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2400" dirty="0">
                <a:latin typeface="Century" pitchFamily="18" charset="0"/>
              </a:rPr>
              <a:t> освоєння космосу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2400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533400"/>
            <a:ext cx="8183563" cy="5410200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uk-UA" b="1" dirty="0" smtClean="0">
                <a:solidFill>
                  <a:srgbClr val="704A3D"/>
                </a:solidFill>
              </a:rPr>
              <a:t>Проблема збереження миру й відвернення загрози війни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uk-UA" sz="2300" b="1" dirty="0" smtClean="0">
                <a:solidFill>
                  <a:srgbClr val="534733"/>
                </a:solidFill>
                <a:latin typeface="Century" pitchFamily="18" charset="0"/>
              </a:rPr>
              <a:t>За минулі 5500 років відбулося 15000 воєн, у яких загинуло понад 4 млрд. людей.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uk-UA" sz="2300" b="1" dirty="0" smtClean="0">
                <a:solidFill>
                  <a:srgbClr val="534733"/>
                </a:solidFill>
                <a:latin typeface="Century" pitchFamily="18" charset="0"/>
              </a:rPr>
              <a:t>Перша світова війна обійшлася людству у 50 млрд. доларів, Друга світова – в 10 разів більше.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ü"/>
            </a:pPr>
            <a:r>
              <a:rPr lang="uk-UA" sz="2300" b="1" dirty="0" smtClean="0">
                <a:solidFill>
                  <a:srgbClr val="534733"/>
                </a:solidFill>
                <a:latin typeface="Century" pitchFamily="18" charset="0"/>
              </a:rPr>
              <a:t>Щороку на військові цілі витрачається понад 1 трлн. доларів.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ü"/>
            </a:pPr>
            <a:r>
              <a:rPr lang="uk-UA" sz="2300" b="1" dirty="0" smtClean="0">
                <a:solidFill>
                  <a:srgbClr val="534733"/>
                </a:solidFill>
                <a:latin typeface="Century" pitchFamily="18" charset="0"/>
              </a:rPr>
              <a:t>Особливу небезпеку становить ядерна зброя, яку мають 6 держав: США, Росія, Китай, Велика Британія, Франція, Індія.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ü"/>
            </a:pPr>
            <a:r>
              <a:rPr lang="uk-UA" sz="2300" b="1" dirty="0" smtClean="0">
                <a:solidFill>
                  <a:srgbClr val="534733"/>
                </a:solidFill>
                <a:latin typeface="Century" pitchFamily="18" charset="0"/>
              </a:rPr>
              <a:t> За даними ЮНЕСКО, в галузях військово</a:t>
            </a:r>
            <a:r>
              <a:rPr lang="uk-UA" sz="2300" b="1" dirty="0" smtClean="0">
                <a:solidFill>
                  <a:srgbClr val="534733"/>
                </a:solidFill>
                <a:latin typeface="Arial" charset="0"/>
              </a:rPr>
              <a:t>-</a:t>
            </a:r>
            <a:r>
              <a:rPr lang="uk-UA" sz="2300" b="1" dirty="0" smtClean="0">
                <a:solidFill>
                  <a:srgbClr val="534733"/>
                </a:solidFill>
                <a:latin typeface="Century" pitchFamily="18" charset="0"/>
              </a:rPr>
              <a:t>промислового комплексу працюють 50 млн. осіб, до військових розробок залучено 1/5 науковців світу.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uk-UA" sz="2300" b="1" dirty="0" smtClean="0">
                <a:solidFill>
                  <a:srgbClr val="534733"/>
                </a:solidFill>
                <a:latin typeface="Century" pitchFamily="18" charset="0"/>
              </a:rPr>
              <a:t>Систематично в світі виникають десятки </a:t>
            </a:r>
            <a:r>
              <a:rPr lang="uk-UA" sz="2300" b="1" dirty="0" err="1" smtClean="0">
                <a:solidFill>
                  <a:srgbClr val="534733"/>
                </a:solidFill>
                <a:latin typeface="Century" pitchFamily="18" charset="0"/>
              </a:rPr>
              <a:t>“гарячих</a:t>
            </a:r>
            <a:r>
              <a:rPr lang="uk-UA" sz="2300" b="1" dirty="0" smtClean="0">
                <a:solidFill>
                  <a:srgbClr val="534733"/>
                </a:solidFill>
                <a:latin typeface="Century" pitchFamily="18" charset="0"/>
              </a:rPr>
              <a:t> </a:t>
            </a:r>
            <a:r>
              <a:rPr lang="uk-UA" sz="2300" b="1" dirty="0" err="1" smtClean="0">
                <a:solidFill>
                  <a:srgbClr val="534733"/>
                </a:solidFill>
                <a:latin typeface="Century" pitchFamily="18" charset="0"/>
              </a:rPr>
              <a:t>точок”</a:t>
            </a:r>
            <a:r>
              <a:rPr lang="uk-UA" sz="2300" b="1" dirty="0" smtClean="0">
                <a:solidFill>
                  <a:srgbClr val="534733"/>
                </a:solidFill>
                <a:latin typeface="Century" pitchFamily="18" charset="0"/>
              </a:rPr>
              <a:t> (Палестина, Пакистан, Судан, Афганістан)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http://militexp.com/1102092.files/image0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304800"/>
            <a:ext cx="3794125" cy="3048000"/>
          </a:xfrm>
        </p:spPr>
      </p:pic>
      <p:pic>
        <p:nvPicPr>
          <p:cNvPr id="17411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3352800"/>
            <a:ext cx="47212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533400"/>
            <a:ext cx="38862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530225"/>
            <a:ext cx="8458200" cy="5946775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uk-UA" b="1" smtClean="0">
                <a:solidFill>
                  <a:srgbClr val="00B050"/>
                </a:solidFill>
              </a:rPr>
              <a:t>Екологічна проблема</a:t>
            </a: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endParaRPr lang="uk-UA" sz="1100" b="1" smtClean="0">
              <a:solidFill>
                <a:srgbClr val="00B050"/>
              </a:solidFill>
            </a:endParaRPr>
          </a:p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uk-UA" sz="800" b="1" smtClean="0">
                <a:solidFill>
                  <a:srgbClr val="00B050"/>
                </a:solidFill>
                <a:latin typeface="Century" pitchFamily="18" charset="0"/>
              </a:rPr>
              <a:t>	</a:t>
            </a:r>
            <a:r>
              <a:rPr lang="uk-UA" sz="2400" b="1" smtClean="0">
                <a:solidFill>
                  <a:srgbClr val="494142"/>
                </a:solidFill>
                <a:latin typeface="Century" pitchFamily="18" charset="0"/>
              </a:rPr>
              <a:t>Це проблема взаємодії суспільства і природи, що пов’язана з господарською діяльністю людини, і супроводжується швидким руйнуванням природного довкілля та перетворенням дедалі більшої частини Землі на непридатні для життя території. Основна причина виникнення глобальних екологічних проблем – нераціональне природокористування.</a:t>
            </a:r>
          </a:p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uk-UA" sz="2400" b="1" smtClean="0">
                <a:solidFill>
                  <a:srgbClr val="494142"/>
                </a:solidFill>
                <a:latin typeface="Century" pitchFamily="18" charset="0"/>
              </a:rPr>
              <a:t>	</a:t>
            </a:r>
            <a:r>
              <a:rPr lang="uk-UA" sz="2400" b="1" u="sng" smtClean="0">
                <a:solidFill>
                  <a:srgbClr val="494142"/>
                </a:solidFill>
                <a:latin typeface="Century" pitchFamily="18" charset="0"/>
              </a:rPr>
              <a:t>Основні прояви екологічної проблеми: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ü"/>
            </a:pPr>
            <a:r>
              <a:rPr lang="uk-UA" sz="2400" b="1" smtClean="0">
                <a:solidFill>
                  <a:srgbClr val="494142"/>
                </a:solidFill>
                <a:latin typeface="Century" pitchFamily="18" charset="0"/>
              </a:rPr>
              <a:t> глобальне потепління;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ü"/>
            </a:pPr>
            <a:r>
              <a:rPr lang="uk-UA" sz="2400" b="1" smtClean="0">
                <a:solidFill>
                  <a:srgbClr val="494142"/>
                </a:solidFill>
                <a:latin typeface="Century" pitchFamily="18" charset="0"/>
              </a:rPr>
              <a:t> руйнування озонового шару;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ü"/>
            </a:pPr>
            <a:r>
              <a:rPr lang="uk-UA" sz="2400" b="1" smtClean="0">
                <a:solidFill>
                  <a:srgbClr val="494142"/>
                </a:solidFill>
                <a:latin typeface="Century" pitchFamily="18" charset="0"/>
              </a:rPr>
              <a:t> скорочення площі лісів;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ü"/>
            </a:pPr>
            <a:r>
              <a:rPr lang="uk-UA" sz="2400" b="1" smtClean="0">
                <a:solidFill>
                  <a:srgbClr val="494142"/>
                </a:solidFill>
                <a:latin typeface="Century" pitchFamily="18" charset="0"/>
              </a:rPr>
              <a:t> опустелювання (збільшення площ пустельних земель);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ü"/>
            </a:pPr>
            <a:r>
              <a:rPr lang="uk-UA" sz="2400" b="1" smtClean="0">
                <a:solidFill>
                  <a:srgbClr val="494142"/>
                </a:solidFill>
                <a:latin typeface="Century" pitchFamily="18" charset="0"/>
              </a:rPr>
              <a:t> дефіцит прісних водних ресурсів;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ü"/>
            </a:pPr>
            <a:r>
              <a:rPr lang="uk-UA" sz="2400" b="1" smtClean="0">
                <a:solidFill>
                  <a:srgbClr val="494142"/>
                </a:solidFill>
                <a:latin typeface="Century" pitchFamily="18" charset="0"/>
              </a:rPr>
              <a:t>проблема збереження зникаючих видів рослин і тварин; 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ü"/>
            </a:pPr>
            <a:r>
              <a:rPr lang="uk-UA" sz="2400" b="1" smtClean="0">
                <a:solidFill>
                  <a:srgbClr val="494142"/>
                </a:solidFill>
                <a:latin typeface="Century" pitchFamily="18" charset="0"/>
              </a:rPr>
              <a:t> проблема відходів.</a:t>
            </a:r>
            <a:r>
              <a:rPr lang="uk-UA" sz="2400" smtClean="0">
                <a:latin typeface="Century" pitchFamily="18" charset="0"/>
              </a:rPr>
              <a:t>	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6172200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uk-UA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		  </a:t>
            </a:r>
            <a:r>
              <a:rPr lang="uk-UA" sz="2300" smtClean="0">
                <a:solidFill>
                  <a:srgbClr val="002060"/>
                </a:solidFill>
                <a:effectLst/>
                <a:latin typeface="Century" pitchFamily="18" charset="0"/>
              </a:rPr>
              <a:t>Основними джерелами шкідливих </a:t>
            </a:r>
            <a:br>
              <a:rPr lang="uk-UA" sz="2300" smtClean="0">
                <a:solidFill>
                  <a:srgbClr val="002060"/>
                </a:solidFill>
                <a:effectLst/>
                <a:latin typeface="Century" pitchFamily="18" charset="0"/>
              </a:rPr>
            </a:br>
            <a:r>
              <a:rPr lang="uk-UA" sz="2300" smtClean="0">
                <a:solidFill>
                  <a:srgbClr val="002060"/>
                </a:solidFill>
                <a:effectLst/>
                <a:latin typeface="Century" pitchFamily="18" charset="0"/>
              </a:rPr>
              <a:t>			    викидів є промисловість (гірничо</a:t>
            </a:r>
            <a:r>
              <a:rPr lang="uk-UA" sz="2300" smtClean="0">
                <a:solidFill>
                  <a:srgbClr val="002060"/>
                </a:solidFill>
                <a:effectLst/>
                <a:latin typeface="Arial" charset="0"/>
              </a:rPr>
              <a:t>-</a:t>
            </a:r>
            <a:r>
              <a:rPr lang="uk-UA" sz="2300" smtClean="0">
                <a:solidFill>
                  <a:srgbClr val="002060"/>
                </a:solidFill>
                <a:effectLst/>
                <a:latin typeface="Century" pitchFamily="18" charset="0"/>
              </a:rPr>
              <a:t/>
            </a:r>
            <a:br>
              <a:rPr lang="uk-UA" sz="2300" smtClean="0">
                <a:solidFill>
                  <a:srgbClr val="002060"/>
                </a:solidFill>
                <a:effectLst/>
                <a:latin typeface="Century" pitchFamily="18" charset="0"/>
              </a:rPr>
            </a:br>
            <a:r>
              <a:rPr lang="uk-UA" sz="2300" smtClean="0">
                <a:solidFill>
                  <a:srgbClr val="002060"/>
                </a:solidFill>
                <a:effectLst/>
                <a:latin typeface="Century" pitchFamily="18" charset="0"/>
              </a:rPr>
              <a:t>			    видобувна, металургійна, хімічна), </a:t>
            </a:r>
            <a:br>
              <a:rPr lang="uk-UA" sz="2300" smtClean="0">
                <a:solidFill>
                  <a:srgbClr val="002060"/>
                </a:solidFill>
                <a:effectLst/>
                <a:latin typeface="Century" pitchFamily="18" charset="0"/>
              </a:rPr>
            </a:br>
            <a:r>
              <a:rPr lang="uk-UA" sz="2300" smtClean="0">
                <a:solidFill>
                  <a:srgbClr val="002060"/>
                </a:solidFill>
                <a:effectLst/>
                <a:latin typeface="Century" pitchFamily="18" charset="0"/>
              </a:rPr>
              <a:t>			    сільське господарство	(хімічне за</a:t>
            </a:r>
            <a:r>
              <a:rPr lang="uk-UA" sz="2300" smtClean="0">
                <a:solidFill>
                  <a:srgbClr val="002060"/>
                </a:solidFill>
                <a:effectLst/>
                <a:latin typeface="Arial" charset="0"/>
              </a:rPr>
              <a:t>-</a:t>
            </a:r>
            <a:r>
              <a:rPr lang="uk-UA" sz="2300" smtClean="0">
                <a:solidFill>
                  <a:srgbClr val="002060"/>
                </a:solidFill>
                <a:effectLst/>
                <a:latin typeface="Century" pitchFamily="18" charset="0"/>
              </a:rPr>
              <a:t/>
            </a:r>
            <a:br>
              <a:rPr lang="uk-UA" sz="2300" smtClean="0">
                <a:solidFill>
                  <a:srgbClr val="002060"/>
                </a:solidFill>
                <a:effectLst/>
                <a:latin typeface="Century" pitchFamily="18" charset="0"/>
              </a:rPr>
            </a:br>
            <a:r>
              <a:rPr lang="uk-UA" sz="2300" smtClean="0">
                <a:solidFill>
                  <a:srgbClr val="002060"/>
                </a:solidFill>
                <a:effectLst/>
                <a:latin typeface="Century" pitchFamily="18" charset="0"/>
              </a:rPr>
              <a:t>			    бруднення ґрунтів), транспорт (на</a:t>
            </a:r>
            <a:r>
              <a:rPr lang="uk-UA" sz="2300" smtClean="0">
                <a:solidFill>
                  <a:srgbClr val="002060"/>
                </a:solidFill>
                <a:effectLst/>
                <a:latin typeface="Arial" charset="0"/>
              </a:rPr>
              <a:t>-</a:t>
            </a:r>
            <a:r>
              <a:rPr lang="uk-UA" sz="2300" smtClean="0">
                <a:solidFill>
                  <a:srgbClr val="002060"/>
                </a:solidFill>
                <a:effectLst/>
                <a:latin typeface="Century" pitchFamily="18" charset="0"/>
              </a:rPr>
              <a:t/>
            </a:r>
            <a:br>
              <a:rPr lang="uk-UA" sz="2300" smtClean="0">
                <a:solidFill>
                  <a:srgbClr val="002060"/>
                </a:solidFill>
                <a:effectLst/>
                <a:latin typeface="Century" pitchFamily="18" charset="0"/>
              </a:rPr>
            </a:br>
            <a:r>
              <a:rPr lang="uk-UA" sz="2300" smtClean="0">
                <a:solidFill>
                  <a:srgbClr val="002060"/>
                </a:solidFill>
                <a:effectLst/>
                <a:latin typeface="Century" pitchFamily="18" charset="0"/>
              </a:rPr>
              <a:t>			    самперед шкідливі викиди автомо</a:t>
            </a:r>
            <a:r>
              <a:rPr lang="uk-UA" sz="2300" smtClean="0">
                <a:solidFill>
                  <a:srgbClr val="002060"/>
                </a:solidFill>
                <a:effectLst/>
                <a:latin typeface="Arial" charset="0"/>
              </a:rPr>
              <a:t>-</a:t>
            </a:r>
            <a:r>
              <a:rPr lang="uk-UA" sz="2300" smtClean="0">
                <a:solidFill>
                  <a:srgbClr val="002060"/>
                </a:solidFill>
                <a:effectLst/>
                <a:latin typeface="Century" pitchFamily="18" charset="0"/>
              </a:rPr>
              <a:t/>
            </a:r>
            <a:br>
              <a:rPr lang="uk-UA" sz="2300" smtClean="0">
                <a:solidFill>
                  <a:srgbClr val="002060"/>
                </a:solidFill>
                <a:effectLst/>
                <a:latin typeface="Century" pitchFamily="18" charset="0"/>
              </a:rPr>
            </a:br>
            <a:r>
              <a:rPr lang="uk-UA" sz="2300" smtClean="0">
                <a:solidFill>
                  <a:srgbClr val="002060"/>
                </a:solidFill>
                <a:effectLst/>
                <a:latin typeface="Century" pitchFamily="18" charset="0"/>
              </a:rPr>
              <a:t>			    білів) та побут (велика кількість </a:t>
            </a:r>
            <a:br>
              <a:rPr lang="uk-UA" sz="2300" smtClean="0">
                <a:solidFill>
                  <a:srgbClr val="002060"/>
                </a:solidFill>
                <a:effectLst/>
                <a:latin typeface="Century" pitchFamily="18" charset="0"/>
              </a:rPr>
            </a:br>
            <a:r>
              <a:rPr lang="uk-UA" sz="2300" smtClean="0">
                <a:solidFill>
                  <a:srgbClr val="002060"/>
                </a:solidFill>
                <a:effectLst/>
                <a:latin typeface="Century" pitchFamily="18" charset="0"/>
              </a:rPr>
              <a:t>			    побутового сміття).</a:t>
            </a:r>
            <a:r>
              <a:rPr lang="uk-UA" sz="2400" b="0" smtClean="0">
                <a:solidFill>
                  <a:schemeClr val="tx1"/>
                </a:solidFill>
                <a:effectLst/>
                <a:latin typeface="Century" pitchFamily="18" charset="0"/>
              </a:rPr>
              <a:t/>
            </a:r>
            <a:br>
              <a:rPr lang="uk-UA" sz="2400" b="0" smtClean="0">
                <a:solidFill>
                  <a:schemeClr val="tx1"/>
                </a:solidFill>
                <a:effectLst/>
                <a:latin typeface="Century" pitchFamily="18" charset="0"/>
              </a:rPr>
            </a:br>
            <a:r>
              <a:rPr lang="uk-UA" sz="2400" b="0" smtClean="0">
                <a:solidFill>
                  <a:schemeClr val="tx1"/>
                </a:solidFill>
                <a:effectLst/>
                <a:latin typeface="Century" pitchFamily="18" charset="0"/>
              </a:rPr>
              <a:t>							</a:t>
            </a:r>
            <a:br>
              <a:rPr lang="uk-UA" sz="2400" b="0" smtClean="0">
                <a:solidFill>
                  <a:schemeClr val="tx1"/>
                </a:solidFill>
                <a:effectLst/>
                <a:latin typeface="Century" pitchFamily="18" charset="0"/>
              </a:rPr>
            </a:br>
            <a:r>
              <a:rPr lang="uk-UA" sz="2400" b="0" smtClean="0">
                <a:solidFill>
                  <a:schemeClr val="tx1"/>
                </a:solidFill>
                <a:effectLst/>
                <a:latin typeface="Century" pitchFamily="18" charset="0"/>
              </a:rPr>
              <a:t>					  </a:t>
            </a:r>
            <a:endParaRPr lang="ru-RU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9458" name="Picture 3" descr="F:\економіка\news_171_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609600"/>
            <a:ext cx="3019425" cy="4267200"/>
          </a:xfrm>
        </p:spPr>
      </p:pic>
      <p:pic>
        <p:nvPicPr>
          <p:cNvPr id="19459" name="Picture 4" descr="F:\економіка\9myd5plastic-bag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3505200"/>
            <a:ext cx="4419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54895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uk-UA" sz="2400" b="1" smtClean="0">
                <a:solidFill>
                  <a:srgbClr val="0070C0"/>
                </a:solidFill>
                <a:latin typeface="Century" pitchFamily="18" charset="0"/>
              </a:rPr>
              <a:t>Глобальне потепління супроводжується: </a:t>
            </a:r>
          </a:p>
          <a:p>
            <a:pPr>
              <a:buFont typeface="Wingdings 2" pitchFamily="18" charset="2"/>
              <a:buNone/>
            </a:pPr>
            <a:r>
              <a:rPr lang="uk-UA" sz="2400" b="1" smtClean="0">
                <a:solidFill>
                  <a:srgbClr val="002060"/>
                </a:solidFill>
                <a:latin typeface="Century" pitchFamily="18" charset="0"/>
              </a:rPr>
              <a:t>- </a:t>
            </a:r>
            <a:r>
              <a:rPr lang="uk-UA" sz="2300" b="1" smtClean="0">
                <a:solidFill>
                  <a:srgbClr val="002060"/>
                </a:solidFill>
                <a:latin typeface="Century" pitchFamily="18" charset="0"/>
              </a:rPr>
              <a:t>підвищенням середньої температури повітря;</a:t>
            </a:r>
          </a:p>
          <a:p>
            <a:pPr>
              <a:buFont typeface="Wingdings 2" pitchFamily="18" charset="2"/>
              <a:buNone/>
            </a:pPr>
            <a:r>
              <a:rPr lang="uk-UA" sz="2300" b="1" smtClean="0">
                <a:solidFill>
                  <a:srgbClr val="002060"/>
                </a:solidFill>
                <a:latin typeface="Century" pitchFamily="18" charset="0"/>
              </a:rPr>
              <a:t>- скороченням площі полярних </a:t>
            </a:r>
          </a:p>
          <a:p>
            <a:pPr>
              <a:buFont typeface="Wingdings 2" pitchFamily="18" charset="2"/>
              <a:buNone/>
            </a:pPr>
            <a:r>
              <a:rPr lang="uk-UA" sz="2300" b="1" smtClean="0">
                <a:solidFill>
                  <a:srgbClr val="002060"/>
                </a:solidFill>
                <a:latin typeface="Century" pitchFamily="18" charset="0"/>
              </a:rPr>
              <a:t>льодів;</a:t>
            </a:r>
          </a:p>
          <a:p>
            <a:pPr>
              <a:buFont typeface="Wingdings 2" pitchFamily="18" charset="2"/>
              <a:buNone/>
            </a:pPr>
            <a:endParaRPr lang="uk-UA" sz="2400" b="1" smtClean="0">
              <a:solidFill>
                <a:srgbClr val="002060"/>
              </a:solidFill>
              <a:latin typeface="Century" pitchFamily="18" charset="0"/>
            </a:endParaRPr>
          </a:p>
          <a:p>
            <a:pPr>
              <a:buFont typeface="Wingdings 2" pitchFamily="18" charset="2"/>
              <a:buNone/>
            </a:pPr>
            <a:endParaRPr lang="uk-UA" sz="2400" b="1" smtClean="0">
              <a:solidFill>
                <a:srgbClr val="002060"/>
              </a:solidFill>
              <a:latin typeface="Century" pitchFamily="18" charset="0"/>
            </a:endParaRPr>
          </a:p>
          <a:p>
            <a:pPr>
              <a:buFont typeface="Wingdings 2" pitchFamily="18" charset="2"/>
              <a:buNone/>
            </a:pPr>
            <a:endParaRPr lang="uk-UA" sz="2400" b="1" smtClean="0">
              <a:solidFill>
                <a:srgbClr val="002060"/>
              </a:solidFill>
              <a:latin typeface="Century" pitchFamily="18" charset="0"/>
            </a:endParaRPr>
          </a:p>
          <a:p>
            <a:pPr>
              <a:buFont typeface="Wingdings 2" pitchFamily="18" charset="2"/>
              <a:buNone/>
            </a:pPr>
            <a:endParaRPr lang="uk-UA" sz="2400" b="1" smtClean="0">
              <a:solidFill>
                <a:srgbClr val="002060"/>
              </a:solidFill>
              <a:latin typeface="Century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uk-UA" sz="2400" b="1" smtClean="0">
                <a:solidFill>
                  <a:srgbClr val="002060"/>
                </a:solidFill>
                <a:latin typeface="Century" pitchFamily="18" charset="0"/>
              </a:rPr>
              <a:t> </a:t>
            </a:r>
            <a:endParaRPr lang="uk-UA" sz="2400" b="1" smtClean="0">
              <a:solidFill>
                <a:srgbClr val="002060"/>
              </a:solidFill>
              <a:latin typeface="Arial" charset="0"/>
            </a:endParaRPr>
          </a:p>
          <a:p>
            <a:pPr>
              <a:buFont typeface="Wingdings 2" pitchFamily="18" charset="2"/>
              <a:buNone/>
            </a:pPr>
            <a:endParaRPr lang="uk-UA" sz="2400" b="1" smtClean="0">
              <a:solidFill>
                <a:srgbClr val="002060"/>
              </a:solidFill>
              <a:latin typeface="Arial" charset="0"/>
            </a:endParaRPr>
          </a:p>
          <a:p>
            <a:pPr>
              <a:buFont typeface="Wingdings 2" pitchFamily="18" charset="2"/>
              <a:buNone/>
            </a:pPr>
            <a:r>
              <a:rPr lang="uk-UA" sz="2400" b="1" smtClean="0">
                <a:solidFill>
                  <a:srgbClr val="002060"/>
                </a:solidFill>
                <a:latin typeface="Century" pitchFamily="18" charset="0"/>
              </a:rPr>
              <a:t>- </a:t>
            </a:r>
            <a:r>
              <a:rPr lang="uk-UA" sz="2300" b="1" smtClean="0">
                <a:solidFill>
                  <a:srgbClr val="002060"/>
                </a:solidFill>
                <a:latin typeface="Century" pitchFamily="18" charset="0"/>
              </a:rPr>
              <a:t>збільшенням кількості й </a:t>
            </a:r>
          </a:p>
          <a:p>
            <a:pPr>
              <a:buFont typeface="Wingdings 2" pitchFamily="18" charset="2"/>
              <a:buNone/>
            </a:pPr>
            <a:r>
              <a:rPr lang="uk-UA" sz="2300" b="1" smtClean="0">
                <a:solidFill>
                  <a:srgbClr val="002060"/>
                </a:solidFill>
                <a:latin typeface="Century" pitchFamily="18" charset="0"/>
              </a:rPr>
              <a:t>частоти стихійних лих;</a:t>
            </a:r>
          </a:p>
          <a:p>
            <a:pPr>
              <a:buFont typeface="Wingdings 2" pitchFamily="18" charset="2"/>
              <a:buNone/>
            </a:pPr>
            <a:r>
              <a:rPr lang="uk-UA" sz="2300" b="1" smtClean="0">
                <a:solidFill>
                  <a:srgbClr val="002060"/>
                </a:solidFill>
                <a:latin typeface="Century" pitchFamily="18" charset="0"/>
              </a:rPr>
              <a:t>- підвищенням рівня Світового </a:t>
            </a:r>
          </a:p>
          <a:p>
            <a:pPr>
              <a:buFont typeface="Wingdings 2" pitchFamily="18" charset="2"/>
              <a:buNone/>
            </a:pPr>
            <a:r>
              <a:rPr lang="uk-UA" sz="2300" b="1" smtClean="0">
                <a:solidFill>
                  <a:srgbClr val="002060"/>
                </a:solidFill>
                <a:latin typeface="Century" pitchFamily="18" charset="0"/>
              </a:rPr>
              <a:t>   океану</a:t>
            </a:r>
            <a:endParaRPr lang="ru-RU" sz="2300" b="1" smtClean="0">
              <a:solidFill>
                <a:srgbClr val="002060"/>
              </a:solidFill>
              <a:latin typeface="Century" pitchFamily="18" charset="0"/>
            </a:endParaRPr>
          </a:p>
        </p:txBody>
      </p:sp>
      <p:pic>
        <p:nvPicPr>
          <p:cNvPr id="20483" name="Picture 9" descr="Північний Льодовитий океан стає прісни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905000"/>
            <a:ext cx="3581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 descr="В Європі стало вдвічі спекотніш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447800"/>
            <a:ext cx="3124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7" descr="Стихійні лиха неминучі?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3810000"/>
            <a:ext cx="3733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259762" cy="4803775"/>
          </a:xfrm>
        </p:spPr>
        <p:txBody>
          <a:bodyPr>
            <a:normAutofit fontScale="92500" lnSpcReduction="10000"/>
          </a:bodyPr>
          <a:lstStyle/>
          <a:p>
            <a:pPr>
              <a:buFont typeface="Wingdings 2" pitchFamily="18" charset="2"/>
              <a:buNone/>
            </a:pPr>
            <a:r>
              <a:rPr lang="uk-UA" dirty="0" smtClean="0"/>
              <a:t>   </a:t>
            </a:r>
            <a:r>
              <a:rPr lang="uk-UA" b="1" dirty="0" smtClean="0">
                <a:solidFill>
                  <a:srgbClr val="002060"/>
                </a:solidFill>
              </a:rPr>
              <a:t>Сировинно-енергетична проблема</a:t>
            </a:r>
          </a:p>
          <a:p>
            <a:pPr algn="just">
              <a:buFont typeface="Wingdings 2" pitchFamily="18" charset="2"/>
              <a:buNone/>
            </a:pPr>
            <a:r>
              <a:rPr lang="uk-UA" sz="2400" dirty="0" smtClean="0">
                <a:latin typeface="Century" pitchFamily="18" charset="0"/>
              </a:rPr>
              <a:t>	</a:t>
            </a:r>
            <a:r>
              <a:rPr lang="uk-UA" sz="2300" b="1" dirty="0" smtClean="0">
                <a:solidFill>
                  <a:srgbClr val="002060"/>
                </a:solidFill>
                <a:latin typeface="Century" pitchFamily="18" charset="0"/>
              </a:rPr>
              <a:t>За останні 50 років людство використало понад 60 % усього палива з розвіданих запасів. Існує небезпека вичерпання нафти, газу, вугілля. Постає проблема пошуку нових родовищ і видобування корисних копалин у важкодоступних районах, на</a:t>
            </a:r>
            <a:r>
              <a:rPr lang="uk-UA" sz="2300" b="1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uk-UA" sz="2300" b="1" dirty="0" smtClean="0">
                <a:solidFill>
                  <a:srgbClr val="002060"/>
                </a:solidFill>
                <a:latin typeface="Century" pitchFamily="18" charset="0"/>
              </a:rPr>
              <a:t>шельфах морів та океанів.</a:t>
            </a:r>
          </a:p>
          <a:p>
            <a:pPr>
              <a:buFont typeface="Wingdings 2" pitchFamily="18" charset="2"/>
              <a:buNone/>
            </a:pPr>
            <a:r>
              <a:rPr lang="uk-UA" sz="2300" b="1" dirty="0" smtClean="0">
                <a:solidFill>
                  <a:srgbClr val="002060"/>
                </a:solidFill>
                <a:latin typeface="Century" pitchFamily="18" charset="0"/>
              </a:rPr>
              <a:t>			       </a:t>
            </a:r>
            <a:r>
              <a:rPr lang="uk-UA" sz="2300" b="1" dirty="0" smtClean="0">
                <a:solidFill>
                  <a:srgbClr val="002060"/>
                </a:solidFill>
                <a:latin typeface="Arial" charset="0"/>
              </a:rPr>
              <a:t>	</a:t>
            </a:r>
            <a:r>
              <a:rPr lang="uk-UA" sz="2300" b="1" dirty="0" smtClean="0">
                <a:solidFill>
                  <a:srgbClr val="002060"/>
                </a:solidFill>
                <a:latin typeface="Century" pitchFamily="18" charset="0"/>
              </a:rPr>
              <a:t>Основним </a:t>
            </a:r>
            <a:r>
              <a:rPr lang="uk-UA" sz="2300" b="1" dirty="0" smtClean="0">
                <a:solidFill>
                  <a:srgbClr val="002060"/>
                </a:solidFill>
                <a:latin typeface="Century" pitchFamily="18" charset="0"/>
              </a:rPr>
              <a:t>шляхом вирішення</a:t>
            </a:r>
          </a:p>
          <a:p>
            <a:pPr>
              <a:buFont typeface="Wingdings 2" pitchFamily="18" charset="2"/>
              <a:buNone/>
            </a:pPr>
            <a:r>
              <a:rPr lang="uk-UA" sz="2300" b="1" dirty="0" smtClean="0">
                <a:solidFill>
                  <a:srgbClr val="002060"/>
                </a:solidFill>
                <a:latin typeface="Century" pitchFamily="18" charset="0"/>
              </a:rPr>
              <a:t>			       </a:t>
            </a:r>
            <a:r>
              <a:rPr lang="uk-UA" sz="2300" b="1" dirty="0" smtClean="0">
                <a:solidFill>
                  <a:srgbClr val="002060"/>
                </a:solidFill>
                <a:latin typeface="Arial" charset="0"/>
              </a:rPr>
              <a:t>	</a:t>
            </a:r>
            <a:r>
              <a:rPr lang="uk-UA" sz="2300" b="1" dirty="0" smtClean="0">
                <a:solidFill>
                  <a:srgbClr val="002060"/>
                </a:solidFill>
                <a:latin typeface="Century" pitchFamily="18" charset="0"/>
              </a:rPr>
              <a:t>даної </a:t>
            </a:r>
            <a:r>
              <a:rPr lang="uk-UA" sz="2300" b="1" dirty="0" smtClean="0">
                <a:solidFill>
                  <a:srgbClr val="002060"/>
                </a:solidFill>
                <a:latin typeface="Century" pitchFamily="18" charset="0"/>
              </a:rPr>
              <a:t>проблеми є перехід до 		</a:t>
            </a:r>
            <a:r>
              <a:rPr lang="uk-UA" sz="2300" b="1" dirty="0" smtClean="0">
                <a:solidFill>
                  <a:srgbClr val="002060"/>
                </a:solidFill>
                <a:latin typeface="Arial" charset="0"/>
              </a:rPr>
              <a:t>		</a:t>
            </a:r>
            <a:r>
              <a:rPr lang="uk-UA" sz="2300" b="1" dirty="0" err="1" smtClean="0">
                <a:solidFill>
                  <a:srgbClr val="002060"/>
                </a:solidFill>
                <a:latin typeface="Century" pitchFamily="18" charset="0"/>
              </a:rPr>
              <a:t>матеріало</a:t>
            </a:r>
            <a:r>
              <a:rPr lang="uk-UA" sz="2300" b="1" dirty="0" err="1" smtClean="0">
                <a:solidFill>
                  <a:srgbClr val="002060"/>
                </a:solidFill>
                <a:latin typeface="Arial" charset="0"/>
              </a:rPr>
              <a:t>-</a:t>
            </a:r>
            <a:r>
              <a:rPr lang="uk-UA" sz="2300" b="1" dirty="0" smtClean="0">
                <a:solidFill>
                  <a:srgbClr val="002060"/>
                </a:solidFill>
                <a:latin typeface="Century" pitchFamily="18" charset="0"/>
              </a:rPr>
              <a:t> та </a:t>
            </a:r>
            <a:r>
              <a:rPr lang="uk-UA" sz="2300" b="1" dirty="0" err="1" smtClean="0">
                <a:solidFill>
                  <a:srgbClr val="002060"/>
                </a:solidFill>
                <a:latin typeface="Century" pitchFamily="18" charset="0"/>
              </a:rPr>
              <a:t>енергозберігаю</a:t>
            </a:r>
            <a:r>
              <a:rPr lang="uk-UA" sz="2300" b="1" dirty="0" err="1" smtClean="0">
                <a:solidFill>
                  <a:srgbClr val="002060"/>
                </a:solidFill>
                <a:latin typeface="Arial" charset="0"/>
              </a:rPr>
              <a:t>-</a:t>
            </a:r>
            <a:r>
              <a:rPr lang="uk-UA" sz="2300" b="1" dirty="0" smtClean="0">
                <a:solidFill>
                  <a:srgbClr val="002060"/>
                </a:solidFill>
                <a:latin typeface="Century" pitchFamily="18" charset="0"/>
              </a:rPr>
              <a:t>		</a:t>
            </a:r>
            <a:r>
              <a:rPr lang="uk-UA" sz="2300" b="1" dirty="0" smtClean="0">
                <a:solidFill>
                  <a:srgbClr val="002060"/>
                </a:solidFill>
                <a:latin typeface="Arial" charset="0"/>
              </a:rPr>
              <a:t>		</a:t>
            </a:r>
            <a:r>
              <a:rPr lang="uk-UA" sz="2300" b="1" dirty="0" err="1" smtClean="0">
                <a:solidFill>
                  <a:srgbClr val="002060"/>
                </a:solidFill>
                <a:latin typeface="Century" pitchFamily="18" charset="0"/>
              </a:rPr>
              <a:t>чих</a:t>
            </a:r>
            <a:r>
              <a:rPr lang="uk-UA" sz="2300" b="1" dirty="0" smtClean="0">
                <a:solidFill>
                  <a:srgbClr val="002060"/>
                </a:solidFill>
                <a:latin typeface="Century" pitchFamily="18" charset="0"/>
              </a:rPr>
              <a:t> технологій, комплексного			        </a:t>
            </a:r>
            <a:r>
              <a:rPr lang="uk-UA" sz="2300" b="1" dirty="0" smtClean="0">
                <a:solidFill>
                  <a:srgbClr val="002060"/>
                </a:solidFill>
                <a:latin typeface="Arial" charset="0"/>
              </a:rPr>
              <a:t>	</a:t>
            </a:r>
            <a:r>
              <a:rPr lang="uk-UA" sz="2300" b="1" dirty="0" smtClean="0">
                <a:solidFill>
                  <a:srgbClr val="002060"/>
                </a:solidFill>
                <a:latin typeface="Century" pitchFamily="18" charset="0"/>
              </a:rPr>
              <a:t>використання сировини, </a:t>
            </a:r>
            <a:r>
              <a:rPr lang="uk-UA" sz="2300" b="1" dirty="0" err="1" smtClean="0">
                <a:solidFill>
                  <a:srgbClr val="002060"/>
                </a:solidFill>
                <a:latin typeface="Century" pitchFamily="18" charset="0"/>
              </a:rPr>
              <a:t>ство</a:t>
            </a:r>
            <a:r>
              <a:rPr lang="uk-UA" sz="2300" b="1" dirty="0" err="1" smtClean="0">
                <a:solidFill>
                  <a:srgbClr val="002060"/>
                </a:solidFill>
                <a:latin typeface="Arial" charset="0"/>
              </a:rPr>
              <a:t>-</a:t>
            </a:r>
            <a:r>
              <a:rPr lang="uk-UA" sz="2300" b="1" dirty="0" smtClean="0">
                <a:solidFill>
                  <a:srgbClr val="002060"/>
                </a:solidFill>
                <a:latin typeface="Century" pitchFamily="18" charset="0"/>
              </a:rPr>
              <a:t>			        </a:t>
            </a:r>
            <a:r>
              <a:rPr lang="uk-UA" sz="2300" b="1" dirty="0" smtClean="0">
                <a:solidFill>
                  <a:srgbClr val="002060"/>
                </a:solidFill>
                <a:latin typeface="Arial" charset="0"/>
              </a:rPr>
              <a:t>	</a:t>
            </a:r>
            <a:r>
              <a:rPr lang="uk-UA" sz="2300" b="1" dirty="0" err="1" smtClean="0">
                <a:solidFill>
                  <a:srgbClr val="002060"/>
                </a:solidFill>
                <a:latin typeface="Century" pitchFamily="18" charset="0"/>
              </a:rPr>
              <a:t>рення</a:t>
            </a:r>
            <a:r>
              <a:rPr lang="uk-UA" sz="2300" b="1" dirty="0" smtClean="0">
                <a:solidFill>
                  <a:srgbClr val="002060"/>
                </a:solidFill>
                <a:latin typeface="Century" pitchFamily="18" charset="0"/>
              </a:rPr>
              <a:t> маловідходного й </a:t>
            </a:r>
            <a:r>
              <a:rPr lang="uk-UA" sz="2300" b="1" dirty="0" err="1" smtClean="0">
                <a:solidFill>
                  <a:srgbClr val="002060"/>
                </a:solidFill>
                <a:latin typeface="Century" pitchFamily="18" charset="0"/>
              </a:rPr>
              <a:t>без</a:t>
            </a:r>
            <a:r>
              <a:rPr lang="uk-UA" sz="2300" b="1" dirty="0" err="1" smtClean="0">
                <a:solidFill>
                  <a:srgbClr val="002060"/>
                </a:solidFill>
                <a:latin typeface="Arial" charset="0"/>
              </a:rPr>
              <a:t>-</a:t>
            </a:r>
            <a:r>
              <a:rPr lang="uk-UA" sz="2300" b="1" dirty="0" smtClean="0">
                <a:solidFill>
                  <a:srgbClr val="002060"/>
                </a:solidFill>
                <a:latin typeface="Century" pitchFamily="18" charset="0"/>
              </a:rPr>
              <a:t>			         </a:t>
            </a:r>
            <a:r>
              <a:rPr lang="uk-UA" sz="2300" b="1" dirty="0" smtClean="0">
                <a:solidFill>
                  <a:srgbClr val="002060"/>
                </a:solidFill>
                <a:latin typeface="Arial" charset="0"/>
              </a:rPr>
              <a:t>	</a:t>
            </a:r>
            <a:r>
              <a:rPr lang="uk-UA" sz="2300" b="1" dirty="0" err="1" smtClean="0">
                <a:solidFill>
                  <a:srgbClr val="002060"/>
                </a:solidFill>
                <a:latin typeface="Century" pitchFamily="18" charset="0"/>
              </a:rPr>
              <a:t>відходного</a:t>
            </a:r>
            <a:r>
              <a:rPr lang="uk-UA" sz="2300" b="1" dirty="0" smtClean="0">
                <a:solidFill>
                  <a:srgbClr val="002060"/>
                </a:solidFill>
                <a:latin typeface="Century" pitchFamily="18" charset="0"/>
              </a:rPr>
              <a:t> виробництва.	</a:t>
            </a:r>
            <a:r>
              <a:rPr lang="uk-UA" sz="2400" b="1" dirty="0" smtClean="0">
                <a:solidFill>
                  <a:srgbClr val="002060"/>
                </a:solidFill>
                <a:latin typeface="Century" pitchFamily="18" charset="0"/>
              </a:rPr>
              <a:t>			 	</a:t>
            </a:r>
            <a:endParaRPr lang="ru-RU" sz="2400" b="1" dirty="0" smtClean="0">
              <a:solidFill>
                <a:srgbClr val="002060"/>
              </a:solidFill>
              <a:latin typeface="Century" pitchFamily="18" charset="0"/>
            </a:endParaRPr>
          </a:p>
        </p:txBody>
      </p:sp>
      <p:pic>
        <p:nvPicPr>
          <p:cNvPr id="21507" name="Picture 2" descr="F:\економіка\naf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90800"/>
            <a:ext cx="2895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404</TotalTime>
  <Words>642</Words>
  <Application>Microsoft Office PowerPoint</Application>
  <PresentationFormat>Экран (4:3)</PresentationFormat>
  <Paragraphs>123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Аспект</vt:lpstr>
      <vt:lpstr>   Глобальні проблеми людства         </vt:lpstr>
      <vt:lpstr>Слайд 2</vt:lpstr>
      <vt:lpstr>Слайд 3</vt:lpstr>
      <vt:lpstr>Слайд 4</vt:lpstr>
      <vt:lpstr>Слайд 5</vt:lpstr>
      <vt:lpstr>Слайд 6</vt:lpstr>
      <vt:lpstr>     Основними джерелами шкідливих         викидів є промисловість (гірничо-        видобувна, металургійна, хімічна),         сільське господарство (хімічне за-        бруднення ґрунтів), транспорт (на-        самперед шкідливі викиди автомо-        білів) та побут (велика кількість         побутового сміття).               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Глобальні проблеми людства</dc:title>
  <dc:creator>User</dc:creator>
  <cp:keywords>Технології</cp:keywords>
  <cp:lastModifiedBy>User</cp:lastModifiedBy>
  <cp:revision>1</cp:revision>
  <dcterms:created xsi:type="dcterms:W3CDTF">2010-08-04T06:56:10Z</dcterms:created>
  <dcterms:modified xsi:type="dcterms:W3CDTF">2014-11-27T17:49:49Z</dcterms:modified>
  <cp:category>Презентація до уроку</cp:category>
</cp:coreProperties>
</file>