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7200" dirty="0" smtClean="0"/>
              <a:t>Чорні Діри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536504" cy="35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59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8" y="476672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sz="quarter" idx="14"/>
          </p:nvPr>
        </p:nvSpPr>
        <p:spPr>
          <a:xfrm>
            <a:off x="2627784" y="0"/>
            <a:ext cx="6120680" cy="5805264"/>
          </a:xfrm>
        </p:spPr>
        <p:txBody>
          <a:bodyPr>
            <a:noAutofit/>
          </a:bodyPr>
          <a:lstStyle/>
          <a:p>
            <a:r>
              <a:rPr lang="ru-RU" sz="2000" dirty="0" err="1"/>
              <a:t>Чорна</a:t>
            </a:r>
            <a:r>
              <a:rPr lang="ru-RU" sz="2000" dirty="0"/>
              <a:t> </a:t>
            </a:r>
            <a:r>
              <a:rPr lang="ru-RU" sz="2000" dirty="0" err="1"/>
              <a:t>діра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три </a:t>
            </a:r>
            <a:r>
              <a:rPr lang="ru-RU" sz="2000" dirty="0" err="1"/>
              <a:t>фізичні</a:t>
            </a:r>
            <a:r>
              <a:rPr lang="ru-RU" sz="2000" dirty="0"/>
              <a:t> </a:t>
            </a:r>
            <a:r>
              <a:rPr lang="ru-RU" sz="2000" dirty="0" err="1"/>
              <a:t>параметри</a:t>
            </a:r>
            <a:r>
              <a:rPr lang="ru-RU" sz="2000" dirty="0"/>
              <a:t>: </a:t>
            </a:r>
            <a:r>
              <a:rPr lang="ru-RU" sz="2000" dirty="0" err="1"/>
              <a:t>масу</a:t>
            </a:r>
            <a:r>
              <a:rPr lang="ru-RU" sz="2000" dirty="0"/>
              <a:t>, </a:t>
            </a:r>
            <a:r>
              <a:rPr lang="ru-RU" sz="2000" dirty="0" err="1"/>
              <a:t>електричний</a:t>
            </a:r>
            <a:r>
              <a:rPr lang="ru-RU" sz="2000" dirty="0"/>
              <a:t> заряд і момент </a:t>
            </a:r>
            <a:r>
              <a:rPr lang="ru-RU" sz="2000" dirty="0" err="1"/>
              <a:t>імпульсу</a:t>
            </a:r>
            <a:r>
              <a:rPr lang="ru-RU" sz="2000" dirty="0"/>
              <a:t>.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побудувати</a:t>
            </a:r>
            <a:r>
              <a:rPr lang="ru-RU" sz="2000" dirty="0"/>
              <a:t> </a:t>
            </a:r>
            <a:r>
              <a:rPr lang="ru-RU" sz="2000" dirty="0" err="1"/>
              <a:t>уявну</a:t>
            </a:r>
            <a:r>
              <a:rPr lang="ru-RU" sz="2000" dirty="0"/>
              <a:t> </a:t>
            </a:r>
            <a:r>
              <a:rPr lang="ru-RU" sz="2000" dirty="0" err="1"/>
              <a:t>поверхню</a:t>
            </a:r>
            <a:r>
              <a:rPr lang="ru-RU" sz="2000" dirty="0"/>
              <a:t>, з-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виходити</a:t>
            </a:r>
            <a:r>
              <a:rPr lang="ru-RU" sz="2000" dirty="0"/>
              <a:t> </a:t>
            </a:r>
            <a:r>
              <a:rPr lang="ru-RU" sz="2000" dirty="0" err="1"/>
              <a:t>випромінювання</a:t>
            </a:r>
            <a:r>
              <a:rPr lang="ru-RU" sz="2000" dirty="0"/>
              <a:t>,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поверхня</a:t>
            </a:r>
            <a:r>
              <a:rPr lang="ru-RU" sz="2000" dirty="0"/>
              <a:t> </a:t>
            </a:r>
            <a:r>
              <a:rPr lang="ru-RU" sz="2000" dirty="0" err="1"/>
              <a:t>називається</a:t>
            </a:r>
            <a:r>
              <a:rPr lang="ru-RU" sz="2000" dirty="0"/>
              <a:t> горизонтом </a:t>
            </a:r>
            <a:r>
              <a:rPr lang="ru-RU" sz="2000" dirty="0" err="1"/>
              <a:t>подій</a:t>
            </a:r>
            <a:r>
              <a:rPr lang="ru-RU" sz="2000" dirty="0"/>
              <a:t>.</a:t>
            </a:r>
          </a:p>
          <a:p>
            <a:r>
              <a:rPr lang="ru-RU" sz="2000" dirty="0"/>
              <a:t>Область простору-часу </a:t>
            </a:r>
            <a:r>
              <a:rPr lang="ru-RU" sz="2000" dirty="0" err="1"/>
              <a:t>поблизу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, </a:t>
            </a:r>
            <a:r>
              <a:rPr lang="ru-RU" sz="2000" dirty="0" err="1"/>
              <a:t>розташована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горизонтом </a:t>
            </a:r>
            <a:r>
              <a:rPr lang="ru-RU" sz="2000" dirty="0" err="1"/>
              <a:t>подій</a:t>
            </a:r>
            <a:r>
              <a:rPr lang="ru-RU" sz="2000" dirty="0"/>
              <a:t> і </a:t>
            </a:r>
            <a:r>
              <a:rPr lang="ru-RU" sz="2000" dirty="0" err="1"/>
              <a:t>межею</a:t>
            </a:r>
            <a:r>
              <a:rPr lang="ru-RU" sz="2000" dirty="0"/>
              <a:t> </a:t>
            </a:r>
            <a:r>
              <a:rPr lang="ru-RU" sz="2000" dirty="0" err="1"/>
              <a:t>статичності</a:t>
            </a:r>
            <a:r>
              <a:rPr lang="ru-RU" sz="2000" dirty="0"/>
              <a:t>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ергосферою</a:t>
            </a:r>
            <a:r>
              <a:rPr lang="ru-RU" sz="2000" dirty="0"/>
              <a:t>. </a:t>
            </a:r>
            <a:r>
              <a:rPr lang="ru-RU" sz="2000" dirty="0" err="1"/>
              <a:t>Об'єкти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в межах </a:t>
            </a:r>
            <a:r>
              <a:rPr lang="ru-RU" sz="2000" dirty="0" err="1"/>
              <a:t>ергосфери</a:t>
            </a:r>
            <a:r>
              <a:rPr lang="ru-RU" sz="2000" dirty="0"/>
              <a:t>, неминуче </a:t>
            </a:r>
            <a:r>
              <a:rPr lang="ru-RU" sz="2000" dirty="0" err="1"/>
              <a:t>обертаються</a:t>
            </a:r>
            <a:r>
              <a:rPr lang="ru-RU" sz="2000" dirty="0"/>
              <a:t> разом з </a:t>
            </a:r>
            <a:r>
              <a:rPr lang="ru-RU" sz="2000" dirty="0" err="1"/>
              <a:t>чорною</a:t>
            </a:r>
            <a:r>
              <a:rPr lang="ru-RU" sz="2000" dirty="0"/>
              <a:t> </a:t>
            </a:r>
            <a:r>
              <a:rPr lang="ru-RU" sz="2000" dirty="0" err="1"/>
              <a:t>дірою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ефекту</a:t>
            </a:r>
            <a:r>
              <a:rPr lang="ru-RU" sz="2000" dirty="0"/>
              <a:t> </a:t>
            </a:r>
            <a:r>
              <a:rPr lang="ru-RU" sz="2000" dirty="0" err="1"/>
              <a:t>Ленза</a:t>
            </a:r>
            <a:r>
              <a:rPr lang="ru-RU" sz="2000" dirty="0"/>
              <a:t> — </a:t>
            </a:r>
            <a:r>
              <a:rPr lang="ru-RU" sz="2000" dirty="0" err="1"/>
              <a:t>Тіррінга</a:t>
            </a:r>
            <a:r>
              <a:rPr lang="ru-RU" sz="2000" dirty="0"/>
              <a:t>. </a:t>
            </a:r>
            <a:r>
              <a:rPr lang="ru-RU" sz="2000" dirty="0" err="1"/>
              <a:t>Ергосфера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форму </a:t>
            </a:r>
            <a:r>
              <a:rPr lang="ru-RU" sz="2000" dirty="0" err="1"/>
              <a:t>сфероїда</a:t>
            </a:r>
            <a:r>
              <a:rPr lang="ru-RU" sz="2000" dirty="0"/>
              <a:t>, </a:t>
            </a:r>
            <a:r>
              <a:rPr lang="ru-RU" sz="2000" dirty="0" err="1"/>
              <a:t>менша</a:t>
            </a:r>
            <a:r>
              <a:rPr lang="ru-RU" sz="2000" dirty="0"/>
              <a:t> </a:t>
            </a:r>
            <a:r>
              <a:rPr lang="ru-RU" sz="2000" dirty="0" err="1"/>
              <a:t>піввісь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рівна</a:t>
            </a:r>
            <a:r>
              <a:rPr lang="ru-RU" sz="2000" dirty="0"/>
              <a:t> </a:t>
            </a:r>
            <a:r>
              <a:rPr lang="ru-RU" sz="2000" dirty="0" err="1"/>
              <a:t>радіусу</a:t>
            </a:r>
            <a:r>
              <a:rPr lang="ru-RU" sz="2000" dirty="0"/>
              <a:t> горизонту </a:t>
            </a:r>
            <a:r>
              <a:rPr lang="ru-RU" sz="2000" dirty="0" err="1"/>
              <a:t>подій</a:t>
            </a:r>
            <a:r>
              <a:rPr lang="ru-RU" sz="2000" dirty="0"/>
              <a:t>, </a:t>
            </a:r>
            <a:r>
              <a:rPr lang="ru-RU" sz="2000" dirty="0" err="1"/>
              <a:t>більша</a:t>
            </a:r>
            <a:r>
              <a:rPr lang="ru-RU" sz="2000" dirty="0"/>
              <a:t> — </a:t>
            </a:r>
            <a:r>
              <a:rPr lang="ru-RU" sz="2000" dirty="0" err="1"/>
              <a:t>подвоєному</a:t>
            </a:r>
            <a:r>
              <a:rPr lang="ru-RU" sz="2000" dirty="0"/>
              <a:t> </a:t>
            </a:r>
            <a:r>
              <a:rPr lang="ru-RU" sz="2000" dirty="0" err="1"/>
              <a:t>радіусу</a:t>
            </a:r>
            <a:r>
              <a:rPr lang="ru-RU" sz="2000" dirty="0"/>
              <a:t>.</a:t>
            </a:r>
          </a:p>
          <a:p>
            <a:r>
              <a:rPr lang="ru-RU" sz="2000" dirty="0"/>
              <a:t>В </a:t>
            </a:r>
            <a:r>
              <a:rPr lang="ru-RU" sz="2000" dirty="0" err="1"/>
              <a:t>надрах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 </a:t>
            </a:r>
            <a:r>
              <a:rPr lang="ru-RU" sz="2000" dirty="0" err="1"/>
              <a:t>кривина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гравітації</a:t>
            </a:r>
            <a:r>
              <a:rPr lang="ru-RU" sz="2000" dirty="0"/>
              <a:t> </a:t>
            </a:r>
            <a:r>
              <a:rPr lang="ru-RU" sz="2000" dirty="0" err="1"/>
              <a:t>сягає</a:t>
            </a:r>
            <a:r>
              <a:rPr lang="ru-RU" sz="2000" dirty="0"/>
              <a:t> </a:t>
            </a:r>
            <a:r>
              <a:rPr lang="ru-RU" sz="2000" dirty="0" err="1"/>
              <a:t>нескінченності</a:t>
            </a:r>
            <a:r>
              <a:rPr lang="ru-RU" sz="2000" dirty="0"/>
              <a:t> в </a:t>
            </a:r>
            <a:r>
              <a:rPr lang="ru-RU" sz="2000" dirty="0" err="1"/>
              <a:t>області</a:t>
            </a:r>
            <a:r>
              <a:rPr lang="ru-RU" sz="2000" dirty="0"/>
              <a:t>, яка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 smtClean="0"/>
              <a:t>сингулярністю</a:t>
            </a:r>
            <a:r>
              <a:rPr lang="ru-RU" sz="2000" dirty="0" smtClean="0"/>
              <a:t>. </a:t>
            </a:r>
            <a:r>
              <a:rPr lang="ru-RU" sz="2000" dirty="0"/>
              <a:t>Для </a:t>
            </a:r>
            <a:r>
              <a:rPr lang="ru-RU" sz="2000" dirty="0" err="1"/>
              <a:t>чорних</a:t>
            </a:r>
            <a:r>
              <a:rPr lang="ru-RU" sz="2000" dirty="0"/>
              <a:t> </a:t>
            </a:r>
            <a:r>
              <a:rPr lang="ru-RU" sz="2000" dirty="0" err="1"/>
              <a:t>дір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обертаються</a:t>
            </a:r>
            <a:r>
              <a:rPr lang="ru-RU" sz="2000" dirty="0"/>
              <a:t>, </a:t>
            </a:r>
            <a:r>
              <a:rPr lang="ru-RU" sz="2000" dirty="0" err="1"/>
              <a:t>сингулярність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форму точки. </a:t>
            </a:r>
            <a:r>
              <a:rPr lang="ru-RU" sz="2000" dirty="0" err="1"/>
              <a:t>Сингулярність</a:t>
            </a:r>
            <a:r>
              <a:rPr lang="ru-RU" sz="2000" dirty="0"/>
              <a:t> </a:t>
            </a:r>
            <a:r>
              <a:rPr lang="ru-RU" sz="2000" dirty="0" err="1"/>
              <a:t>чорної</a:t>
            </a:r>
            <a:r>
              <a:rPr lang="ru-RU" sz="2000" dirty="0"/>
              <a:t> </a:t>
            </a:r>
            <a:r>
              <a:rPr lang="ru-RU" sz="2000" dirty="0" err="1"/>
              <a:t>діри</a:t>
            </a:r>
            <a:r>
              <a:rPr lang="ru-RU" sz="2000" dirty="0"/>
              <a:t>, яка </a:t>
            </a:r>
            <a:r>
              <a:rPr lang="ru-RU" sz="2000" dirty="0" err="1"/>
              <a:t>обертається</a:t>
            </a:r>
            <a:r>
              <a:rPr lang="ru-RU" sz="2000" dirty="0"/>
              <a:t>, </a:t>
            </a:r>
            <a:r>
              <a:rPr lang="ru-RU" sz="2000" dirty="0" err="1"/>
              <a:t>має</a:t>
            </a:r>
            <a:r>
              <a:rPr lang="ru-RU" sz="2000" dirty="0"/>
              <a:t> форму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5706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8220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5976664" cy="5688632"/>
          </a:xfrm>
        </p:spPr>
        <p:txBody>
          <a:bodyPr>
            <a:noAutofit/>
          </a:bodyPr>
          <a:lstStyle/>
          <a:p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зоряних</a:t>
            </a:r>
            <a:r>
              <a:rPr lang="ru-RU" sz="1800" dirty="0"/>
              <a:t> </a:t>
            </a:r>
            <a:r>
              <a:rPr lang="ru-RU" sz="1800" dirty="0" err="1"/>
              <a:t>мас</a:t>
            </a:r>
            <a:r>
              <a:rPr lang="ru-RU" sz="1800" dirty="0"/>
              <a:t> </a:t>
            </a:r>
            <a:r>
              <a:rPr lang="ru-RU" sz="1800" dirty="0" err="1"/>
              <a:t>спостерігаються</a:t>
            </a:r>
            <a:r>
              <a:rPr lang="ru-RU" sz="1800" dirty="0"/>
              <a:t> у </a:t>
            </a:r>
            <a:r>
              <a:rPr lang="ru-RU" sz="1800" dirty="0" err="1"/>
              <a:t>складі</a:t>
            </a:r>
            <a:r>
              <a:rPr lang="ru-RU" sz="1800" dirty="0"/>
              <a:t> </a:t>
            </a:r>
            <a:r>
              <a:rPr lang="ru-RU" sz="1800" dirty="0" err="1"/>
              <a:t>тісних</a:t>
            </a:r>
            <a:r>
              <a:rPr lang="ru-RU" sz="1800" dirty="0"/>
              <a:t> </a:t>
            </a:r>
            <a:r>
              <a:rPr lang="ru-RU" sz="1800" dirty="0" err="1"/>
              <a:t>подвійних</a:t>
            </a:r>
            <a:r>
              <a:rPr lang="ru-RU" sz="1800" dirty="0"/>
              <a:t> систем. </a:t>
            </a:r>
            <a:r>
              <a:rPr lang="ru-RU" sz="1800" dirty="0" err="1"/>
              <a:t>Речовина</a:t>
            </a:r>
            <a:r>
              <a:rPr lang="ru-RU" sz="1800" dirty="0"/>
              <a:t> </a:t>
            </a:r>
            <a:r>
              <a:rPr lang="ru-RU" sz="1800" dirty="0" err="1"/>
              <a:t>зорі-супутника</a:t>
            </a:r>
            <a:r>
              <a:rPr lang="ru-RU" sz="1800" dirty="0"/>
              <a:t> </a:t>
            </a:r>
            <a:r>
              <a:rPr lang="ru-RU" sz="1800" dirty="0" err="1"/>
              <a:t>перетікає</a:t>
            </a:r>
            <a:r>
              <a:rPr lang="ru-RU" sz="1800" dirty="0"/>
              <a:t> на </a:t>
            </a:r>
            <a:r>
              <a:rPr lang="ru-RU" sz="1800" dirty="0" err="1"/>
              <a:t>чорну</a:t>
            </a:r>
            <a:r>
              <a:rPr lang="ru-RU" sz="1800" dirty="0"/>
              <a:t> </a:t>
            </a:r>
            <a:r>
              <a:rPr lang="ru-RU" sz="1800" dirty="0" err="1"/>
              <a:t>діру</a:t>
            </a:r>
            <a:r>
              <a:rPr lang="ru-RU" sz="1800" dirty="0"/>
              <a:t> по </a:t>
            </a:r>
            <a:r>
              <a:rPr lang="ru-RU" sz="1800" dirty="0" err="1"/>
              <a:t>спіралі</a:t>
            </a:r>
            <a:r>
              <a:rPr lang="ru-RU" sz="1800" dirty="0"/>
              <a:t>. 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утворюється</a:t>
            </a:r>
            <a:r>
              <a:rPr lang="ru-RU" sz="1800" dirty="0"/>
              <a:t> </a:t>
            </a:r>
            <a:r>
              <a:rPr lang="ru-RU" sz="1800" dirty="0" err="1"/>
              <a:t>акреційний</a:t>
            </a:r>
            <a:r>
              <a:rPr lang="ru-RU" sz="1800" dirty="0"/>
              <a:t> диск,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випромінює</a:t>
            </a:r>
            <a:r>
              <a:rPr lang="ru-RU" sz="1800" dirty="0"/>
              <a:t> в </a:t>
            </a:r>
            <a:r>
              <a:rPr lang="ru-RU" sz="1800" dirty="0" err="1"/>
              <a:t>рентгенівському</a:t>
            </a:r>
            <a:r>
              <a:rPr lang="ru-RU" sz="1800" dirty="0"/>
              <a:t> і гамма-</a:t>
            </a:r>
            <a:r>
              <a:rPr lang="ru-RU" sz="1800" dirty="0" err="1"/>
              <a:t>діапазонах</a:t>
            </a:r>
            <a:r>
              <a:rPr lang="ru-RU" sz="1800" dirty="0"/>
              <a:t>. Перша </a:t>
            </a:r>
            <a:r>
              <a:rPr lang="ru-RU" sz="1800" dirty="0" err="1"/>
              <a:t>чорна</a:t>
            </a:r>
            <a:r>
              <a:rPr lang="ru-RU" sz="1800" dirty="0"/>
              <a:t> </a:t>
            </a:r>
            <a:r>
              <a:rPr lang="ru-RU" sz="1800" dirty="0" err="1"/>
              <a:t>діра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</a:t>
            </a:r>
            <a:r>
              <a:rPr lang="ru-RU" sz="1800" dirty="0" err="1"/>
              <a:t>відкрита</a:t>
            </a:r>
            <a:r>
              <a:rPr lang="ru-RU" sz="1800" dirty="0"/>
              <a:t> в 1967 в </a:t>
            </a:r>
            <a:r>
              <a:rPr lang="ru-RU" sz="1800" dirty="0" err="1"/>
              <a:t>сузір'ї</a:t>
            </a:r>
            <a:r>
              <a:rPr lang="ru-RU" sz="1800" dirty="0"/>
              <a:t> Лебедя. До 2004 р. </a:t>
            </a:r>
            <a:r>
              <a:rPr lang="ru-RU" sz="1800" dirty="0" err="1"/>
              <a:t>рентгенівський</a:t>
            </a:r>
            <a:r>
              <a:rPr lang="ru-RU" sz="1800" dirty="0"/>
              <a:t> </a:t>
            </a:r>
            <a:r>
              <a:rPr lang="ru-RU" sz="1800" dirty="0" err="1"/>
              <a:t>космічний</a:t>
            </a:r>
            <a:r>
              <a:rPr lang="ru-RU" sz="1800" dirty="0"/>
              <a:t> телескоп </a:t>
            </a:r>
            <a:r>
              <a:rPr lang="en-US" sz="1800" dirty="0"/>
              <a:t>RXTE </a:t>
            </a:r>
            <a:r>
              <a:rPr lang="ru-RU" sz="1800" dirty="0" err="1"/>
              <a:t>достовірно</a:t>
            </a:r>
            <a:r>
              <a:rPr lang="ru-RU" sz="1800" dirty="0"/>
              <a:t> </a:t>
            </a:r>
            <a:r>
              <a:rPr lang="ru-RU" sz="1800" dirty="0" err="1"/>
              <a:t>виявив</a:t>
            </a:r>
            <a:r>
              <a:rPr lang="ru-RU" sz="1800" dirty="0"/>
              <a:t> 15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в </a:t>
            </a:r>
            <a:r>
              <a:rPr lang="ru-RU" sz="1800" dirty="0" err="1"/>
              <a:t>подвійних</a:t>
            </a:r>
            <a:r>
              <a:rPr lang="ru-RU" sz="1800" dirty="0"/>
              <a:t> </a:t>
            </a:r>
            <a:r>
              <a:rPr lang="ru-RU" sz="1800" dirty="0" err="1"/>
              <a:t>зоряних</a:t>
            </a:r>
            <a:r>
              <a:rPr lang="ru-RU" sz="1800" dirty="0"/>
              <a:t> системах в </a:t>
            </a:r>
            <a:r>
              <a:rPr lang="ru-RU" sz="1800" dirty="0" err="1"/>
              <a:t>нашій</a:t>
            </a:r>
            <a:r>
              <a:rPr lang="ru-RU" sz="1800" dirty="0"/>
              <a:t> </a:t>
            </a:r>
            <a:r>
              <a:rPr lang="ru-RU" sz="1800" dirty="0" err="1"/>
              <a:t>галактиці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Маси</a:t>
            </a:r>
            <a:r>
              <a:rPr lang="ru-RU" sz="1800" dirty="0"/>
              <a:t> </a:t>
            </a:r>
            <a:r>
              <a:rPr lang="ru-RU" sz="1800" dirty="0" err="1"/>
              <a:t>гігантських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визначають</a:t>
            </a:r>
            <a:r>
              <a:rPr lang="ru-RU" sz="1800" dirty="0"/>
              <a:t> по </a:t>
            </a:r>
            <a:r>
              <a:rPr lang="ru-RU" sz="1800" dirty="0" err="1"/>
              <a:t>швидкостях</a:t>
            </a:r>
            <a:r>
              <a:rPr lang="ru-RU" sz="1800" dirty="0"/>
              <a:t> </a:t>
            </a:r>
            <a:r>
              <a:rPr lang="ru-RU" sz="1800" dirty="0" err="1"/>
              <a:t>зір</a:t>
            </a:r>
            <a:r>
              <a:rPr lang="ru-RU" sz="1800" dirty="0"/>
              <a:t> в ядрах галактик. На 2004 р. таким чином </a:t>
            </a:r>
            <a:r>
              <a:rPr lang="ru-RU" sz="1800" dirty="0" err="1"/>
              <a:t>визначені</a:t>
            </a:r>
            <a:r>
              <a:rPr lang="ru-RU" sz="1800" dirty="0"/>
              <a:t> </a:t>
            </a:r>
            <a:r>
              <a:rPr lang="ru-RU" sz="1800" dirty="0" err="1"/>
              <a:t>маси</a:t>
            </a:r>
            <a:r>
              <a:rPr lang="ru-RU" sz="1800" dirty="0"/>
              <a:t> </a:t>
            </a:r>
            <a:r>
              <a:rPr lang="ru-RU" sz="1800" dirty="0" err="1"/>
              <a:t>центральних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в 30 галактиках, в тому </a:t>
            </a:r>
            <a:r>
              <a:rPr lang="ru-RU" sz="1800" dirty="0" err="1"/>
              <a:t>числі</a:t>
            </a:r>
            <a:r>
              <a:rPr lang="ru-RU" sz="1800" dirty="0"/>
              <a:t> і в </a:t>
            </a:r>
            <a:r>
              <a:rPr lang="ru-RU" sz="1800" dirty="0" err="1"/>
              <a:t>нашій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виявлені</a:t>
            </a:r>
            <a:r>
              <a:rPr lang="ru-RU" sz="1800" dirty="0"/>
              <a:t> </a:t>
            </a:r>
            <a:r>
              <a:rPr lang="ru-RU" sz="1800" dirty="0" err="1"/>
              <a:t>завдяки</a:t>
            </a:r>
            <a:r>
              <a:rPr lang="ru-RU" sz="1800" dirty="0"/>
              <a:t> </a:t>
            </a:r>
            <a:r>
              <a:rPr lang="ru-RU" sz="1800" dirty="0" err="1"/>
              <a:t>явищу</a:t>
            </a:r>
            <a:r>
              <a:rPr lang="ru-RU" sz="1800" dirty="0"/>
              <a:t> </a:t>
            </a:r>
            <a:r>
              <a:rPr lang="ru-RU" sz="1800" dirty="0" err="1"/>
              <a:t>гравітаційного</a:t>
            </a:r>
            <a:r>
              <a:rPr lang="ru-RU" sz="1800" dirty="0"/>
              <a:t> </a:t>
            </a:r>
            <a:r>
              <a:rPr lang="ru-RU" sz="1800" dirty="0" err="1"/>
              <a:t>лінзування</a:t>
            </a:r>
            <a:r>
              <a:rPr lang="ru-RU" sz="1800" dirty="0"/>
              <a:t> (при </a:t>
            </a:r>
            <a:r>
              <a:rPr lang="ru-RU" sz="1800" dirty="0" err="1"/>
              <a:t>проходженні</a:t>
            </a:r>
            <a:r>
              <a:rPr lang="ru-RU" sz="1800" dirty="0"/>
              <a:t> </a:t>
            </a:r>
            <a:r>
              <a:rPr lang="ru-RU" sz="1800" dirty="0" err="1"/>
              <a:t>чорної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звичайною</a:t>
            </a:r>
            <a:r>
              <a:rPr lang="ru-RU" sz="1800" dirty="0"/>
              <a:t> зорею і </a:t>
            </a:r>
            <a:r>
              <a:rPr lang="ru-RU" sz="1800" dirty="0" err="1"/>
              <a:t>спостерігачем</a:t>
            </a:r>
            <a:r>
              <a:rPr lang="ru-RU" sz="1800" dirty="0"/>
              <a:t>, </a:t>
            </a:r>
            <a:r>
              <a:rPr lang="ru-RU" sz="1800" dirty="0" err="1"/>
              <a:t>відбувається</a:t>
            </a:r>
            <a:r>
              <a:rPr lang="ru-RU" sz="1800" dirty="0"/>
              <a:t> </a:t>
            </a:r>
            <a:r>
              <a:rPr lang="ru-RU" sz="1800" dirty="0" err="1"/>
              <a:t>візуальне</a:t>
            </a:r>
            <a:r>
              <a:rPr lang="ru-RU" sz="1800" dirty="0"/>
              <a:t> </a:t>
            </a:r>
            <a:r>
              <a:rPr lang="ru-RU" sz="1800" dirty="0" err="1"/>
              <a:t>збільшення</a:t>
            </a:r>
            <a:r>
              <a:rPr lang="ru-RU" sz="1800" dirty="0"/>
              <a:t> </a:t>
            </a:r>
            <a:r>
              <a:rPr lang="ru-RU" sz="1800" dirty="0" err="1"/>
              <a:t>яскравості</a:t>
            </a:r>
            <a:r>
              <a:rPr lang="ru-RU" sz="1800" dirty="0"/>
              <a:t> </a:t>
            </a:r>
            <a:r>
              <a:rPr lang="ru-RU" sz="1800" dirty="0" err="1"/>
              <a:t>зорі</a:t>
            </a:r>
            <a:r>
              <a:rPr lang="ru-RU" sz="1800" dirty="0"/>
              <a:t>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гравітаційне</a:t>
            </a:r>
            <a:r>
              <a:rPr lang="ru-RU" sz="1800" dirty="0"/>
              <a:t> поле </a:t>
            </a:r>
            <a:r>
              <a:rPr lang="ru-RU" sz="1800" dirty="0" err="1"/>
              <a:t>чорної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</a:t>
            </a:r>
            <a:r>
              <a:rPr lang="ru-RU" sz="1800" dirty="0" err="1"/>
              <a:t>викривляє</a:t>
            </a:r>
            <a:r>
              <a:rPr lang="ru-RU" sz="1800" dirty="0"/>
              <a:t> </a:t>
            </a:r>
            <a:r>
              <a:rPr lang="ru-RU" sz="1800" dirty="0" err="1"/>
              <a:t>світлові</a:t>
            </a:r>
            <a:r>
              <a:rPr lang="ru-RU" sz="1800" dirty="0"/>
              <a:t> </a:t>
            </a:r>
            <a:r>
              <a:rPr lang="ru-RU" sz="1800" dirty="0" err="1"/>
              <a:t>промені</a:t>
            </a:r>
            <a:r>
              <a:rPr lang="ru-RU" sz="1800" dirty="0"/>
              <a:t>).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явище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називають</a:t>
            </a:r>
            <a:r>
              <a:rPr lang="ru-RU" sz="1800" dirty="0"/>
              <a:t> </a:t>
            </a:r>
            <a:r>
              <a:rPr lang="ru-RU" sz="1800" dirty="0" err="1"/>
              <a:t>кільцями</a:t>
            </a:r>
            <a:r>
              <a:rPr lang="ru-RU" sz="1800" dirty="0"/>
              <a:t> </a:t>
            </a:r>
            <a:r>
              <a:rPr lang="ru-RU" sz="1800" dirty="0" err="1"/>
              <a:t>Ейнштейна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Наймасивніша</a:t>
            </a:r>
            <a:r>
              <a:rPr lang="ru-RU" sz="1800" dirty="0"/>
              <a:t> з </a:t>
            </a:r>
            <a:r>
              <a:rPr lang="ru-RU" sz="1800" dirty="0" err="1"/>
              <a:t>відомих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масу</a:t>
            </a:r>
            <a:r>
              <a:rPr lang="ru-RU" sz="1800" dirty="0"/>
              <a:t> 6.6 млрд </a:t>
            </a:r>
            <a:r>
              <a:rPr lang="ru-RU" sz="1800" dirty="0" err="1"/>
              <a:t>сонячних</a:t>
            </a:r>
            <a:r>
              <a:rPr lang="ru-RU" sz="1800" dirty="0"/>
              <a:t> </a:t>
            </a:r>
            <a:r>
              <a:rPr lang="ru-RU" sz="1800" dirty="0" err="1"/>
              <a:t>мас</a:t>
            </a:r>
            <a:r>
              <a:rPr lang="ru-RU" sz="1800" dirty="0"/>
              <a:t>. Вона є центральною </a:t>
            </a:r>
            <a:r>
              <a:rPr lang="ru-RU" sz="1800" dirty="0" err="1"/>
              <a:t>чорною</a:t>
            </a:r>
            <a:r>
              <a:rPr lang="ru-RU" sz="1800" dirty="0"/>
              <a:t> </a:t>
            </a:r>
            <a:r>
              <a:rPr lang="ru-RU" sz="1800" dirty="0" err="1"/>
              <a:t>діркою</a:t>
            </a:r>
            <a:r>
              <a:rPr lang="ru-RU" sz="1800" dirty="0"/>
              <a:t> у </a:t>
            </a:r>
            <a:r>
              <a:rPr lang="ru-RU" sz="1800" dirty="0" err="1"/>
              <a:t>галактиці</a:t>
            </a:r>
            <a:r>
              <a:rPr lang="ru-RU" sz="1800" dirty="0"/>
              <a:t> </a:t>
            </a:r>
            <a:r>
              <a:rPr lang="ru-RU" sz="1800" dirty="0" err="1"/>
              <a:t>Мессьє</a:t>
            </a:r>
            <a:r>
              <a:rPr lang="ru-RU" sz="1800" dirty="0"/>
              <a:t> 87.</a:t>
            </a:r>
          </a:p>
        </p:txBody>
      </p:sp>
      <p:pic>
        <p:nvPicPr>
          <p:cNvPr id="2050" name="Picture 2" descr="C:\Users\Администратор\Desktop\61ae35b1a7eeebca2ccd73eb8ec770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60736"/>
            <a:ext cx="271230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0567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часу теоретичного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дір</a:t>
            </a:r>
            <a:r>
              <a:rPr lang="ru-RU" dirty="0"/>
              <a:t> </a:t>
            </a:r>
            <a:r>
              <a:rPr lang="ru-RU" dirty="0" err="1"/>
              <a:t>залишалося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типу «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»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гарантує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у </a:t>
            </a:r>
            <a:r>
              <a:rPr lang="ru-RU" dirty="0" err="1"/>
              <a:t>Всесвіті</a:t>
            </a:r>
            <a:r>
              <a:rPr lang="ru-RU" dirty="0"/>
              <a:t>. З </a:t>
            </a:r>
            <a:r>
              <a:rPr lang="ru-RU" dirty="0" err="1"/>
              <a:t>математичної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як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 </a:t>
            </a:r>
            <a:r>
              <a:rPr lang="ru-RU" dirty="0" err="1"/>
              <a:t>гравітаційних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в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відносності</a:t>
            </a:r>
            <a:r>
              <a:rPr lang="ru-RU" dirty="0"/>
              <a:t> </a:t>
            </a:r>
            <a:r>
              <a:rPr lang="ru-RU" dirty="0" err="1"/>
              <a:t>стійко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пасткових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, а </a:t>
            </a:r>
            <a:r>
              <a:rPr lang="ru-RU" dirty="0" err="1"/>
              <a:t>отже</a:t>
            </a:r>
            <a:r>
              <a:rPr lang="ru-RU" dirty="0"/>
              <a:t>, і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, як доведено </a:t>
            </a:r>
            <a:r>
              <a:rPr lang="ru-RU" dirty="0" err="1"/>
              <a:t>Деметріосом</a:t>
            </a:r>
            <a:r>
              <a:rPr lang="ru-RU" dirty="0"/>
              <a:t> </a:t>
            </a:r>
            <a:r>
              <a:rPr lang="ru-RU" dirty="0" err="1"/>
              <a:t>Крістодулу</a:t>
            </a:r>
            <a:r>
              <a:rPr lang="ru-RU" dirty="0"/>
              <a:t> в 2000-х роках (</a:t>
            </a:r>
            <a:r>
              <a:rPr lang="ru-RU" dirty="0" err="1"/>
              <a:t>Премія</a:t>
            </a:r>
            <a:r>
              <a:rPr lang="ru-RU" dirty="0"/>
              <a:t> Шоу за 2011 </a:t>
            </a:r>
            <a:r>
              <a:rPr lang="ru-RU" dirty="0" err="1"/>
              <a:t>рік</a:t>
            </a:r>
            <a:r>
              <a:rPr lang="ru-RU" dirty="0"/>
              <a:t>).</a:t>
            </a:r>
          </a:p>
          <a:p>
            <a:r>
              <a:rPr lang="ru-RU" dirty="0"/>
              <a:t>З </a:t>
            </a:r>
            <a:r>
              <a:rPr lang="ru-RU" dirty="0" err="1"/>
              <a:t>фізичної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призводити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деяка</a:t>
            </a:r>
            <a:r>
              <a:rPr lang="ru-RU" dirty="0"/>
              <a:t> область простору-часу буде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властивості</a:t>
            </a:r>
            <a:r>
              <a:rPr lang="ru-RU" dirty="0"/>
              <a:t> (ту ж </a:t>
            </a:r>
            <a:r>
              <a:rPr lang="ru-RU" dirty="0" err="1"/>
              <a:t>геометрію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відповідна</a:t>
            </a:r>
            <a:r>
              <a:rPr lang="ru-RU" dirty="0"/>
              <a:t> область у </a:t>
            </a:r>
            <a:r>
              <a:rPr lang="ru-RU" dirty="0" err="1"/>
              <a:t>чорної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реальності</a:t>
            </a:r>
            <a:r>
              <a:rPr lang="ru-RU" dirty="0"/>
              <a:t> через </a:t>
            </a:r>
            <a:r>
              <a:rPr lang="ru-RU" dirty="0" err="1"/>
              <a:t>аккреції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з одного боку, і (</a:t>
            </a:r>
            <a:r>
              <a:rPr lang="ru-RU" dirty="0" err="1"/>
              <a:t>можливо</a:t>
            </a:r>
            <a:r>
              <a:rPr lang="ru-RU" dirty="0"/>
              <a:t>) </a:t>
            </a:r>
            <a:r>
              <a:rPr lang="ru-RU" dirty="0" err="1"/>
              <a:t>випромінювання</a:t>
            </a:r>
            <a:r>
              <a:rPr lang="ru-RU" dirty="0"/>
              <a:t> </a:t>
            </a:r>
            <a:r>
              <a:rPr lang="ru-RU" dirty="0" err="1"/>
              <a:t>Хокінга</a:t>
            </a:r>
            <a:r>
              <a:rPr lang="ru-RU" dirty="0"/>
              <a:t>, з </a:t>
            </a:r>
            <a:r>
              <a:rPr lang="ru-RU" dirty="0" err="1"/>
              <a:t>іншого</a:t>
            </a:r>
            <a:r>
              <a:rPr lang="ru-RU" dirty="0"/>
              <a:t>, </a:t>
            </a:r>
            <a:r>
              <a:rPr lang="ru-RU" dirty="0" err="1"/>
              <a:t>простір</a:t>
            </a:r>
            <a:r>
              <a:rPr lang="ru-RU" dirty="0"/>
              <a:t>-час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колапсара</a:t>
            </a:r>
            <a:r>
              <a:rPr lang="ru-RU" dirty="0"/>
              <a:t> </a:t>
            </a:r>
            <a:r>
              <a:rPr lang="ru-RU" dirty="0" err="1"/>
              <a:t>відхиляється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наведених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/>
              <a:t>розв'язків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 </a:t>
            </a:r>
            <a:r>
              <a:rPr lang="ru-RU" dirty="0" err="1"/>
              <a:t>Ейнштейна</a:t>
            </a:r>
            <a:r>
              <a:rPr lang="ru-RU" dirty="0"/>
              <a:t>. І </a:t>
            </a:r>
            <a:r>
              <a:rPr lang="ru-RU" dirty="0" err="1"/>
              <a:t>хоча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невеликій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околиць</a:t>
            </a:r>
            <a:r>
              <a:rPr lang="ru-RU" dirty="0"/>
              <a:t> </a:t>
            </a:r>
            <a:r>
              <a:rPr lang="ru-RU" dirty="0" err="1"/>
              <a:t>сингулярності</a:t>
            </a:r>
            <a:r>
              <a:rPr lang="ru-RU" dirty="0"/>
              <a:t>) метрика </a:t>
            </a:r>
            <a:r>
              <a:rPr lang="ru-RU" dirty="0" err="1"/>
              <a:t>спотворена</a:t>
            </a:r>
            <a:r>
              <a:rPr lang="ru-RU" dirty="0"/>
              <a:t> не </a:t>
            </a:r>
            <a:r>
              <a:rPr lang="ru-RU" dirty="0" err="1"/>
              <a:t>надто</a:t>
            </a:r>
            <a:r>
              <a:rPr lang="ru-RU" dirty="0"/>
              <a:t> сильно, глобальна </a:t>
            </a:r>
            <a:r>
              <a:rPr lang="ru-RU" dirty="0" err="1"/>
              <a:t>причинна</a:t>
            </a:r>
            <a:r>
              <a:rPr lang="ru-RU" dirty="0"/>
              <a:t> структура простору-часу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кардинально.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-час </a:t>
            </a:r>
            <a:r>
              <a:rPr lang="ru-RU" dirty="0" err="1"/>
              <a:t>може</a:t>
            </a:r>
            <a:r>
              <a:rPr lang="ru-RU" dirty="0"/>
              <a:t>,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теоріями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й не </a:t>
            </a:r>
            <a:r>
              <a:rPr lang="ru-RU" dirty="0" err="1"/>
              <a:t>мати</a:t>
            </a:r>
            <a:r>
              <a:rPr lang="ru-RU" dirty="0"/>
              <a:t> горизонту </a:t>
            </a:r>
            <a:r>
              <a:rPr lang="ru-RU" dirty="0" err="1"/>
              <a:t>подій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горизонту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і </a:t>
            </a:r>
            <a:r>
              <a:rPr lang="ru-RU" dirty="0" err="1"/>
              <a:t>подіями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нескінченно</a:t>
            </a:r>
            <a:r>
              <a:rPr lang="ru-RU" dirty="0"/>
              <a:t> </a:t>
            </a:r>
            <a:r>
              <a:rPr lang="ru-RU" dirty="0" err="1"/>
              <a:t>віддаленому</a:t>
            </a:r>
            <a:r>
              <a:rPr lang="ru-RU" dirty="0"/>
              <a:t>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спостерігача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5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6205353" cy="434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4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3"/>
            <a:ext cx="7056784" cy="5328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</a:t>
            </a:r>
            <a:r>
              <a:rPr lang="ru-RU" dirty="0" err="1"/>
              <a:t>зоряних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як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вигоряння</a:t>
            </a:r>
            <a:r>
              <a:rPr lang="ru-RU" dirty="0"/>
              <a:t> термоядерного </a:t>
            </a:r>
            <a:r>
              <a:rPr lang="ru-RU" dirty="0" err="1"/>
              <a:t>палива</a:t>
            </a:r>
            <a:r>
              <a:rPr lang="ru-RU" dirty="0"/>
              <a:t> та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 теоретично повинна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охолоджуватися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призведе</a:t>
            </a:r>
            <a:r>
              <a:rPr lang="ru-RU" dirty="0"/>
              <a:t> до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і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.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зупинитися</a:t>
            </a:r>
            <a:r>
              <a:rPr lang="ru-RU" dirty="0"/>
              <a:t> 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, а </a:t>
            </a:r>
            <a:r>
              <a:rPr lang="ru-RU" dirty="0" err="1"/>
              <a:t>може</a:t>
            </a:r>
            <a:r>
              <a:rPr lang="ru-RU" dirty="0"/>
              <a:t> перейти в </a:t>
            </a:r>
            <a:r>
              <a:rPr lang="ru-RU" dirty="0" err="1"/>
              <a:t>стрімкий</a:t>
            </a:r>
            <a:r>
              <a:rPr lang="ru-RU" dirty="0"/>
              <a:t> </a:t>
            </a:r>
            <a:r>
              <a:rPr lang="ru-RU" dirty="0" err="1"/>
              <a:t>гравітаційний</a:t>
            </a:r>
            <a:r>
              <a:rPr lang="ru-RU" dirty="0"/>
              <a:t> </a:t>
            </a:r>
            <a:r>
              <a:rPr lang="ru-RU" dirty="0" err="1"/>
              <a:t>колапс</a:t>
            </a:r>
            <a:r>
              <a:rPr lang="ru-RU" dirty="0"/>
              <a:t>.</a:t>
            </a:r>
          </a:p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і </a:t>
            </a:r>
            <a:r>
              <a:rPr lang="ru-RU" dirty="0" err="1"/>
              <a:t>обертального</a:t>
            </a:r>
            <a:r>
              <a:rPr lang="ru-RU" dirty="0"/>
              <a:t> моменту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стани</a:t>
            </a:r>
            <a:r>
              <a:rPr lang="ru-RU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Згасла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щільна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в основному,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з </a:t>
            </a:r>
            <a:r>
              <a:rPr lang="ru-RU" dirty="0" err="1"/>
              <a:t>гелію</a:t>
            </a:r>
            <a:r>
              <a:rPr lang="ru-RU" dirty="0"/>
              <a:t>,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кисню</a:t>
            </a:r>
            <a:r>
              <a:rPr lang="ru-RU" dirty="0"/>
              <a:t>, неону, </a:t>
            </a:r>
            <a:r>
              <a:rPr lang="ru-RU" dirty="0" err="1"/>
              <a:t>магнію</a:t>
            </a:r>
            <a:r>
              <a:rPr lang="ru-RU" dirty="0"/>
              <a:t>, </a:t>
            </a:r>
            <a:r>
              <a:rPr lang="ru-RU" dirty="0" err="1"/>
              <a:t>кремнію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(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перераховані</a:t>
            </a:r>
            <a:r>
              <a:rPr lang="ru-RU" dirty="0"/>
              <a:t> в порядку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залишку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білими</a:t>
            </a:r>
            <a:r>
              <a:rPr lang="ru-RU" dirty="0"/>
              <a:t> карликами,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Чандрасекара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Нейтронна</a:t>
            </a:r>
            <a:r>
              <a:rPr lang="ru-RU" dirty="0"/>
              <a:t> </a:t>
            </a:r>
            <a:r>
              <a:rPr lang="ru-RU" dirty="0" err="1"/>
              <a:t>зірка</a:t>
            </a:r>
            <a:r>
              <a:rPr lang="ru-RU" dirty="0"/>
              <a:t>,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 </a:t>
            </a:r>
            <a:r>
              <a:rPr lang="ru-RU" dirty="0" err="1"/>
              <a:t>межею</a:t>
            </a:r>
            <a:r>
              <a:rPr lang="ru-RU" dirty="0"/>
              <a:t> Оппенгеймера — Волкова.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залишку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</a:t>
            </a:r>
            <a:r>
              <a:rPr lang="ru-RU" dirty="0" err="1"/>
              <a:t>рівноважної</a:t>
            </a:r>
            <a:r>
              <a:rPr lang="ru-RU" dirty="0"/>
              <a:t> </a:t>
            </a:r>
            <a:r>
              <a:rPr lang="ru-RU" dirty="0" err="1"/>
              <a:t>конфігурації</a:t>
            </a:r>
            <a:r>
              <a:rPr lang="ru-RU" dirty="0"/>
              <a:t> вниз по </a:t>
            </a:r>
            <a:r>
              <a:rPr lang="ru-RU" dirty="0" err="1"/>
              <a:t>викладеній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. </a:t>
            </a:r>
            <a:r>
              <a:rPr lang="ru-RU" dirty="0" err="1"/>
              <a:t>Обертальний</a:t>
            </a:r>
            <a:r>
              <a:rPr lang="ru-RU" dirty="0"/>
              <a:t> момент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граничні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на кожному </a:t>
            </a:r>
            <a:r>
              <a:rPr lang="ru-RU" dirty="0" err="1"/>
              <a:t>ступені</a:t>
            </a:r>
            <a:r>
              <a:rPr lang="ru-RU" dirty="0"/>
              <a:t>, але не </a:t>
            </a:r>
            <a:r>
              <a:rPr lang="ru-RU" dirty="0" err="1"/>
              <a:t>якісно</a:t>
            </a:r>
            <a:r>
              <a:rPr lang="ru-RU" dirty="0"/>
              <a:t>, ​​а </a:t>
            </a:r>
            <a:r>
              <a:rPr lang="ru-RU" dirty="0" err="1"/>
              <a:t>кількісно</a:t>
            </a:r>
            <a:r>
              <a:rPr lang="ru-RU" dirty="0"/>
              <a:t> (максимум в 2-3 рази).</a:t>
            </a:r>
          </a:p>
        </p:txBody>
      </p:sp>
    </p:spTree>
    <p:extLst>
      <p:ext uri="{BB962C8B-B14F-4D97-AF65-F5344CB8AC3E}">
        <p14:creationId xmlns:p14="http://schemas.microsoft.com/office/powerpoint/2010/main" val="35836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2952328" cy="2361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2648" y="404665"/>
            <a:ext cx="3095256" cy="5310336"/>
          </a:xfrm>
        </p:spPr>
        <p:txBody>
          <a:bodyPr>
            <a:normAutofit/>
          </a:bodyPr>
          <a:lstStyle/>
          <a:p>
            <a:r>
              <a:rPr lang="ru-RU" sz="1800" dirty="0" err="1"/>
              <a:t>Первинні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 в </a:t>
            </a:r>
            <a:r>
              <a:rPr lang="ru-RU" sz="1800" dirty="0" err="1"/>
              <a:t>даний</a:t>
            </a:r>
            <a:r>
              <a:rPr lang="ru-RU" sz="1800" dirty="0"/>
              <a:t> час </a:t>
            </a:r>
            <a:r>
              <a:rPr lang="ru-RU" sz="1800" dirty="0" err="1"/>
              <a:t>носять</a:t>
            </a:r>
            <a:r>
              <a:rPr lang="ru-RU" sz="1800" dirty="0"/>
              <a:t> статус </a:t>
            </a:r>
            <a:r>
              <a:rPr lang="ru-RU" sz="1800" dirty="0" err="1"/>
              <a:t>гіпотези</a:t>
            </a:r>
            <a:r>
              <a:rPr lang="ru-RU" sz="1800" dirty="0"/>
              <a:t>. </a:t>
            </a:r>
            <a:r>
              <a:rPr lang="ru-RU" sz="1800" dirty="0" err="1"/>
              <a:t>Якщо</a:t>
            </a:r>
            <a:r>
              <a:rPr lang="ru-RU" sz="1800" dirty="0"/>
              <a:t> в </a:t>
            </a:r>
            <a:r>
              <a:rPr lang="ru-RU" sz="1800" dirty="0" err="1"/>
              <a:t>початкові</a:t>
            </a:r>
            <a:r>
              <a:rPr lang="ru-RU" sz="1800" dirty="0"/>
              <a:t> </a:t>
            </a:r>
            <a:r>
              <a:rPr lang="ru-RU" sz="1800" dirty="0" err="1"/>
              <a:t>моменти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 </a:t>
            </a:r>
            <a:r>
              <a:rPr lang="ru-RU" sz="1800" dirty="0" err="1"/>
              <a:t>Всесвіту</a:t>
            </a:r>
            <a:r>
              <a:rPr lang="ru-RU" sz="1800" dirty="0"/>
              <a:t> </a:t>
            </a:r>
            <a:r>
              <a:rPr lang="ru-RU" sz="1800" dirty="0" err="1"/>
              <a:t>існували</a:t>
            </a:r>
            <a:r>
              <a:rPr lang="ru-RU" sz="1800" dirty="0"/>
              <a:t> </a:t>
            </a:r>
            <a:r>
              <a:rPr lang="ru-RU" sz="1800" dirty="0" err="1"/>
              <a:t>достатньої</a:t>
            </a:r>
            <a:r>
              <a:rPr lang="ru-RU" sz="1800" dirty="0"/>
              <a:t> </a:t>
            </a:r>
            <a:r>
              <a:rPr lang="ru-RU" sz="1800" dirty="0" err="1"/>
              <a:t>величини</a:t>
            </a:r>
            <a:r>
              <a:rPr lang="ru-RU" sz="1800" dirty="0"/>
              <a:t> </a:t>
            </a:r>
            <a:r>
              <a:rPr lang="ru-RU" sz="1800" dirty="0" err="1"/>
              <a:t>відхилення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однорідності</a:t>
            </a:r>
            <a:r>
              <a:rPr lang="ru-RU" sz="1800" dirty="0"/>
              <a:t> </a:t>
            </a:r>
            <a:r>
              <a:rPr lang="ru-RU" sz="1800" dirty="0" err="1"/>
              <a:t>гравітаційного</a:t>
            </a:r>
            <a:r>
              <a:rPr lang="ru-RU" sz="1800" dirty="0"/>
              <a:t> поля і </a:t>
            </a:r>
            <a:r>
              <a:rPr lang="ru-RU" sz="1800" dirty="0" err="1"/>
              <a:t>щільності</a:t>
            </a:r>
            <a:r>
              <a:rPr lang="ru-RU" sz="1800" dirty="0"/>
              <a:t> </a:t>
            </a:r>
            <a:r>
              <a:rPr lang="ru-RU" sz="1800" dirty="0" err="1"/>
              <a:t>матерії</a:t>
            </a:r>
            <a:r>
              <a:rPr lang="ru-RU" sz="1800" dirty="0"/>
              <a:t>, то з них шляхом </a:t>
            </a:r>
            <a:r>
              <a:rPr lang="ru-RU" sz="1800" dirty="0" err="1"/>
              <a:t>колапсу</a:t>
            </a:r>
            <a:r>
              <a:rPr lang="ru-RU" sz="1800" dirty="0"/>
              <a:t> могли </a:t>
            </a:r>
            <a:r>
              <a:rPr lang="ru-RU" sz="1800" dirty="0" err="1"/>
              <a:t>утворюватися</a:t>
            </a:r>
            <a:r>
              <a:rPr lang="ru-RU" sz="1800" dirty="0"/>
              <a:t> </a:t>
            </a:r>
            <a:r>
              <a:rPr lang="ru-RU" sz="1800" dirty="0" err="1"/>
              <a:t>чорні</a:t>
            </a:r>
            <a:r>
              <a:rPr lang="ru-RU" sz="1800" dirty="0"/>
              <a:t> </a:t>
            </a:r>
            <a:r>
              <a:rPr lang="ru-RU" sz="1800" dirty="0" err="1"/>
              <a:t>діри</a:t>
            </a:r>
            <a:r>
              <a:rPr lang="ru-RU" sz="1800" dirty="0"/>
              <a:t>. 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маса</a:t>
            </a:r>
            <a:r>
              <a:rPr lang="ru-RU" sz="1800" dirty="0"/>
              <a:t> не </a:t>
            </a:r>
            <a:r>
              <a:rPr lang="ru-RU" sz="1800" dirty="0" err="1"/>
              <a:t>обмежена</a:t>
            </a:r>
            <a:r>
              <a:rPr lang="ru-RU" sz="1800" dirty="0"/>
              <a:t> </a:t>
            </a:r>
            <a:r>
              <a:rPr lang="ru-RU" sz="1800" dirty="0" err="1"/>
              <a:t>знизу</a:t>
            </a:r>
            <a:r>
              <a:rPr lang="ru-RU" sz="1800" dirty="0"/>
              <a:t>, як при </a:t>
            </a:r>
            <a:r>
              <a:rPr lang="ru-RU" sz="1800" dirty="0" err="1"/>
              <a:t>зірковому</a:t>
            </a:r>
            <a:r>
              <a:rPr lang="ru-RU" sz="1800" dirty="0"/>
              <a:t> </a:t>
            </a:r>
            <a:r>
              <a:rPr lang="ru-RU" sz="1800" dirty="0" err="1"/>
              <a:t>колапсі</a:t>
            </a:r>
            <a:r>
              <a:rPr lang="ru-RU" sz="1800" dirty="0"/>
              <a:t> —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маса</a:t>
            </a:r>
            <a:r>
              <a:rPr lang="ru-RU" sz="1800" dirty="0"/>
              <a:t>, </a:t>
            </a:r>
            <a:r>
              <a:rPr lang="ru-RU" sz="1800" dirty="0" err="1"/>
              <a:t>ймовірно</a:t>
            </a:r>
            <a:r>
              <a:rPr lang="ru-RU" sz="1800" dirty="0"/>
              <a:t>, могла б бути </a:t>
            </a:r>
            <a:r>
              <a:rPr lang="ru-RU" sz="1800" dirty="0" err="1"/>
              <a:t>досить</a:t>
            </a:r>
            <a:r>
              <a:rPr lang="ru-RU" sz="1800" dirty="0"/>
              <a:t> малою. </a:t>
            </a:r>
            <a:r>
              <a:rPr lang="ru-RU" sz="1800" dirty="0" err="1"/>
              <a:t>Виявлення</a:t>
            </a:r>
            <a:r>
              <a:rPr lang="ru-RU" sz="1800" dirty="0"/>
              <a:t> </a:t>
            </a:r>
            <a:r>
              <a:rPr lang="ru-RU" sz="1800" dirty="0" err="1"/>
              <a:t>первинних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 </a:t>
            </a:r>
            <a:r>
              <a:rPr lang="ru-RU" sz="1800" dirty="0" err="1"/>
              <a:t>представляє</a:t>
            </a:r>
            <a:r>
              <a:rPr lang="ru-RU" sz="1800" dirty="0"/>
              <a:t> </a:t>
            </a:r>
            <a:r>
              <a:rPr lang="ru-RU" sz="1800" dirty="0" err="1"/>
              <a:t>особливий</a:t>
            </a:r>
            <a:r>
              <a:rPr lang="ru-RU" sz="1800" dirty="0"/>
              <a:t> </a:t>
            </a:r>
            <a:r>
              <a:rPr lang="ru-RU" sz="1800" dirty="0" err="1"/>
              <a:t>інтерес</a:t>
            </a:r>
            <a:r>
              <a:rPr lang="ru-RU" sz="1800" dirty="0"/>
              <a:t> у </a:t>
            </a:r>
            <a:r>
              <a:rPr lang="ru-RU" sz="1800" dirty="0" err="1"/>
              <a:t>зв'язку</a:t>
            </a:r>
            <a:r>
              <a:rPr lang="ru-RU" sz="1800" dirty="0"/>
              <a:t> з </a:t>
            </a:r>
            <a:r>
              <a:rPr lang="ru-RU" sz="1800" dirty="0" err="1"/>
              <a:t>можливостями</a:t>
            </a:r>
            <a:r>
              <a:rPr lang="ru-RU" sz="1800" dirty="0"/>
              <a:t> </a:t>
            </a:r>
            <a:r>
              <a:rPr lang="ru-RU" sz="1800" dirty="0" err="1"/>
              <a:t>вивчення</a:t>
            </a:r>
            <a:r>
              <a:rPr lang="ru-RU" sz="1800" dirty="0"/>
              <a:t> </a:t>
            </a:r>
            <a:r>
              <a:rPr lang="ru-RU" sz="1800" dirty="0" err="1"/>
              <a:t>явища</a:t>
            </a:r>
            <a:r>
              <a:rPr lang="ru-RU" sz="1800" dirty="0"/>
              <a:t> </a:t>
            </a:r>
            <a:r>
              <a:rPr lang="ru-RU" sz="1800" dirty="0" err="1"/>
              <a:t>випаровування</a:t>
            </a:r>
            <a:r>
              <a:rPr lang="ru-RU" sz="1800" dirty="0"/>
              <a:t> </a:t>
            </a:r>
            <a:r>
              <a:rPr lang="ru-RU" sz="1800" dirty="0" err="1"/>
              <a:t>чорних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0648"/>
            <a:ext cx="378042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46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</TotalTime>
  <Words>759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Чорні Діри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Чорні Діри</dc:title>
  <dc:creator>Администратор</dc:creator>
  <cp:lastModifiedBy>XTreme.ws</cp:lastModifiedBy>
  <cp:revision>3</cp:revision>
  <dcterms:created xsi:type="dcterms:W3CDTF">2013-11-28T19:38:06Z</dcterms:created>
  <dcterms:modified xsi:type="dcterms:W3CDTF">2013-11-28T20:12:29Z</dcterms:modified>
</cp:coreProperties>
</file>