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C46AD-8921-4DF9-9356-9783819A2AA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7C13E-FE4B-40C4-9C01-08AB292D9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User\&#1056;&#1072;&#1073;&#1086;&#1095;&#1080;&#1081;%20&#1089;&#1090;&#1086;&#1083;\&#1087;&#1088;&#1077;&#1079;&#1077;&#1085;&#1090;&#1072;&#1094;&#1080;&#1103;%20&#1082;%20&#1091;&#1088;&#1086;&#1082;&#1091;%20&#1047;&#1042;\&#1043;&#1088;&#1072;&#1085;&#1072;&#1090;&#1099;%20&#1080;%20&#1074;&#1079;&#1088;&#1099;&#1074;&#1072;&#1090;&#1077;&#1083;&#1080;_WMV%20V9.wm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User\&#1056;&#1072;&#1073;&#1086;&#1095;&#1080;&#1081;%20&#1089;&#1090;&#1086;&#1083;\&#1087;&#1088;&#1077;&#1079;&#1077;&#1085;&#1090;&#1072;&#1094;&#1080;&#1103;%20&#1082;%20&#1091;&#1088;&#1086;&#1082;&#1091;%20&#1047;&#1042;\&#1086;&#1088;&#1091;&#1078;%20&#1087;&#1086;&#1073;&#1077;&#1076;&#1099;.0001_WMV%20V9.wm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39750" y="2307135"/>
            <a:ext cx="80645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uk-UA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uk-UA" sz="4000" b="1" dirty="0">
                <a:solidFill>
                  <a:srgbClr val="FF0000"/>
                </a:solidFill>
                <a:latin typeface="Arial" charset="0"/>
                <a:cs typeface="Arial" charset="0"/>
              </a:rPr>
              <a:t>«</a:t>
            </a:r>
            <a:r>
              <a:rPr lang="uk-UA" sz="4000" b="1" dirty="0">
                <a:solidFill>
                  <a:srgbClr val="FF0000"/>
                </a:solidFill>
              </a:rPr>
              <a:t>Ручні осколкові гранати та поводження з ними</a:t>
            </a:r>
            <a:r>
              <a:rPr lang="uk-UA" sz="4000" b="1" dirty="0">
                <a:solidFill>
                  <a:srgbClr val="FF0000"/>
                </a:solidFill>
                <a:latin typeface="Arial" charset="0"/>
                <a:cs typeface="Arial" charset="0"/>
              </a:rPr>
              <a:t>»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124075" y="836613"/>
            <a:ext cx="68040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4000" b="1"/>
          </a:p>
          <a:p>
            <a:pPr algn="ctr" eaLnBrk="0" hangingPunct="0"/>
            <a:endParaRPr lang="ru-RU" sz="4000" b="1">
              <a:solidFill>
                <a:srgbClr val="FF0000"/>
              </a:solidFill>
            </a:endParaRPr>
          </a:p>
          <a:p>
            <a:pPr algn="ctr" eaLnBrk="0" hangingPunct="0"/>
            <a:endParaRPr lang="uk-UA" sz="4000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3" y="142875"/>
            <a:ext cx="8715375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	БУДОВА РУЧНОЇ ОСКОЛКОВОЇ ГРАНАТИ РГД -5 </a:t>
            </a:r>
          </a:p>
          <a:p>
            <a:pPr algn="just"/>
            <a:r>
              <a:rPr lang="uk-UA" sz="2800" dirty="0"/>
              <a:t>	    Ручна   осколкова  граната  РГД-5 складається з </a:t>
            </a:r>
          </a:p>
          <a:p>
            <a:pPr algn="just"/>
            <a:r>
              <a:rPr lang="uk-UA" sz="2800" dirty="0"/>
              <a:t>	    таких частин: </a:t>
            </a:r>
            <a:endParaRPr lang="ru-RU" sz="2800" dirty="0"/>
          </a:p>
          <a:p>
            <a:pPr lvl="3" algn="just">
              <a:buFont typeface="Arial" charset="0"/>
              <a:buChar char="•"/>
            </a:pPr>
            <a:r>
              <a:rPr lang="uk-UA" sz="2800" dirty="0"/>
              <a:t> корпус із трубкою для запалу,</a:t>
            </a:r>
          </a:p>
          <a:p>
            <a:pPr lvl="3" algn="just">
              <a:buFont typeface="Arial" charset="0"/>
              <a:buChar char="•"/>
            </a:pPr>
            <a:r>
              <a:rPr lang="uk-UA" sz="2800" dirty="0"/>
              <a:t> розривний заряд,</a:t>
            </a:r>
          </a:p>
          <a:p>
            <a:pPr lvl="3" algn="just">
              <a:buFont typeface="Arial" charset="0"/>
              <a:buChar char="•"/>
            </a:pPr>
            <a:r>
              <a:rPr lang="uk-UA" sz="2800" dirty="0"/>
              <a:t> запал. </a:t>
            </a:r>
            <a:endParaRPr lang="ru-RU" sz="2800" dirty="0"/>
          </a:p>
          <a:p>
            <a:pPr algn="just"/>
            <a:r>
              <a:rPr lang="uk-UA" sz="2800" dirty="0"/>
              <a:t>	У корпусі гранати розміщено розривний заряд, трубка для запалу і для утворення осколків. Корпус складається з двох частин: ковпака і вкладиша ковпака, піддон і вкладиша піддона.</a:t>
            </a:r>
          </a:p>
          <a:p>
            <a:pPr algn="just"/>
            <a:r>
              <a:rPr lang="uk-UA" sz="2800" dirty="0"/>
              <a:t>	Розривний заряд заповнює корпус і служить для розриву гранати на осколки.</a:t>
            </a:r>
            <a:endParaRPr lang="ru-RU" sz="2800" dirty="0"/>
          </a:p>
          <a:p>
            <a:pPr algn="just"/>
            <a:r>
              <a:rPr lang="uk-UA" sz="2800" dirty="0"/>
              <a:t>	УЗРГМ –– призначається для вибуху розривного заряду. Він складається з ударного механізму і власне запалу.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3" y="142875"/>
            <a:ext cx="871537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>
                <a:solidFill>
                  <a:srgbClr val="FF0000"/>
                </a:solidFill>
              </a:rPr>
              <a:t>	      БУДОВА РУЧНОЇ ОСКОЛКОВОЇ ГРАНАТИ Ф-1</a:t>
            </a:r>
            <a:endParaRPr lang="ru-RU">
              <a:solidFill>
                <a:srgbClr val="FF0000"/>
              </a:solidFill>
            </a:endParaRPr>
          </a:p>
          <a:p>
            <a:pPr algn="just"/>
            <a:r>
              <a:rPr lang="uk-UA" sz="2800"/>
              <a:t>		Ручна   осколкова  граната  Ф-1  призначена </a:t>
            </a:r>
          </a:p>
          <a:p>
            <a:pPr algn="just"/>
            <a:r>
              <a:rPr lang="uk-UA" sz="2800"/>
              <a:t>	   для    ураження    живої    сили    переважно    в </a:t>
            </a:r>
          </a:p>
          <a:p>
            <a:pPr algn="just"/>
            <a:r>
              <a:rPr lang="uk-UA" sz="2800"/>
              <a:t>	   оборонному бою. Оскільки осколки розлітаються на значну відстань, кидати її можна тільки з укриття, БМП, танка, БТР.</a:t>
            </a:r>
            <a:endParaRPr lang="ru-RU" sz="2800"/>
          </a:p>
          <a:p>
            <a:pPr algn="just"/>
            <a:r>
              <a:rPr lang="uk-UA" sz="2800"/>
              <a:t>	Граната Ф-1 складається з корпусу, розривного заряду і запалу.</a:t>
            </a:r>
            <a:endParaRPr lang="ru-RU" sz="2800"/>
          </a:p>
          <a:p>
            <a:pPr algn="just"/>
            <a:r>
              <a:rPr lang="uk-UA" sz="2800"/>
              <a:t>	Корпус гранати чавунний з повздовжніми і поперечними борозенками по яких він звичайно і розривається на осколки. У верхній частині корпуса є нарізний отвір для вгвинчування запалу.</a:t>
            </a:r>
            <a:endParaRPr lang="ru-RU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3" y="301625"/>
            <a:ext cx="8715375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	</a:t>
            </a:r>
            <a:r>
              <a:rPr lang="uk-UA" sz="2800" dirty="0"/>
              <a:t>     Ручні гранати РГД-5 и Ф-1 мали дуже суттєвий </a:t>
            </a:r>
          </a:p>
          <a:p>
            <a:pPr algn="just"/>
            <a:r>
              <a:rPr lang="uk-UA" sz="2800" dirty="0"/>
              <a:t>	    недолік, який </a:t>
            </a:r>
            <a:r>
              <a:rPr lang="uk-UA" sz="2800" dirty="0">
                <a:latin typeface="Arial" charset="0"/>
              </a:rPr>
              <a:t>полягає</a:t>
            </a:r>
            <a:r>
              <a:rPr lang="uk-UA" sz="2800" dirty="0"/>
              <a:t> у відносно великому </a:t>
            </a:r>
          </a:p>
          <a:p>
            <a:pPr algn="just"/>
            <a:r>
              <a:rPr lang="uk-UA" sz="2800" dirty="0"/>
              <a:t>	    відрізку часу між кидком гранати і її підривом. </a:t>
            </a:r>
          </a:p>
          <a:p>
            <a:pPr algn="just"/>
            <a:r>
              <a:rPr lang="uk-UA" sz="2800" dirty="0"/>
              <a:t>	    На різко пересічній місцевості, в горах це дозволяло противнику, який вчасно побачив гранату, використати найближче укриття, а також створювало загрозу </a:t>
            </a:r>
            <a:r>
              <a:rPr lang="uk-UA" sz="2800" dirty="0" err="1"/>
              <a:t>самоураження</a:t>
            </a:r>
            <a:r>
              <a:rPr lang="uk-UA" sz="2800" dirty="0"/>
              <a:t> гранатометника у разі відскоку гранати від перешкоди чи скатування зі схилу. </a:t>
            </a:r>
          </a:p>
          <a:p>
            <a:pPr algn="just"/>
            <a:r>
              <a:rPr lang="uk-UA" sz="2800" dirty="0"/>
              <a:t>	Ці недоліки у купі з недостатньо рівномірним осколковим полем особливо гостро проявились під час війни в Афганістані. ГНПП "Базальт" розробив новий комплекс ручних гранат, який складався з </a:t>
            </a:r>
            <a:r>
              <a:rPr lang="uk-UA" sz="2800" b="1" dirty="0"/>
              <a:t>РГН (ручна граната наступальна) и РГО (ручна граната оборонна)</a:t>
            </a:r>
            <a:r>
              <a:rPr lang="uk-UA" sz="2800" dirty="0"/>
              <a:t>. Вони були знаряджені датчиком цілі і спрацьовували при ударі о будь-яку перешкоду.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pic>
        <p:nvPicPr>
          <p:cNvPr id="15363" name="Рисунок 6" descr="Общий вид снаряженной ручной гранаты оборонительной РГ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428625"/>
            <a:ext cx="2649538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571625" y="785813"/>
            <a:ext cx="41433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800" b="1" dirty="0"/>
              <a:t>	Загальний вигляд спорядженої ручної гранати оборонної РГО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15365" name="Рисунок 10" descr="Общий вид снаряженной ручной гранаты наступательной РГ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3214688"/>
            <a:ext cx="257175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286125" y="4071938"/>
            <a:ext cx="41433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800" b="1" dirty="0"/>
              <a:t>	Загальний вигляд спорядженої ручної гранати наступальної РГН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3" y="214313"/>
            <a:ext cx="8786812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dirty="0"/>
              <a:t>		</a:t>
            </a:r>
            <a:r>
              <a:rPr lang="uk-UA" sz="2800" dirty="0"/>
              <a:t>Ручні      осколкові      гранати   </a:t>
            </a:r>
          </a:p>
          <a:p>
            <a:pPr algn="just"/>
            <a:r>
              <a:rPr lang="uk-UA" sz="2800" dirty="0"/>
              <a:t>	   комплектуються   модернізованим </a:t>
            </a:r>
          </a:p>
          <a:p>
            <a:pPr algn="just"/>
            <a:r>
              <a:rPr lang="uk-UA" sz="2800" dirty="0"/>
              <a:t>	   уніфікованим запалом (УЗРГМ). </a:t>
            </a:r>
          </a:p>
          <a:p>
            <a:pPr algn="just"/>
            <a:r>
              <a:rPr lang="uk-UA" sz="2800" dirty="0"/>
              <a:t>	 	Капсуль  запалу  загоряється в </a:t>
            </a:r>
          </a:p>
          <a:p>
            <a:pPr algn="just"/>
            <a:r>
              <a:rPr lang="uk-UA" sz="2800" dirty="0"/>
              <a:t>момент кидка гранати,  вибух відбувається</a:t>
            </a:r>
          </a:p>
          <a:p>
            <a:pPr algn="just"/>
            <a:r>
              <a:rPr lang="uk-UA" sz="2800" dirty="0"/>
              <a:t>через 3,2-4 сек. після кидка.</a:t>
            </a:r>
          </a:p>
          <a:p>
            <a:pPr algn="just"/>
            <a:r>
              <a:rPr lang="uk-UA" sz="2800" dirty="0"/>
              <a:t>	Під час вибуху утворюється велика кількість осколків, що розлітаються у різні боки.</a:t>
            </a:r>
            <a:endParaRPr lang="ru-RU" sz="2800" dirty="0"/>
          </a:p>
          <a:p>
            <a:pPr algn="just"/>
            <a:r>
              <a:rPr lang="uk-UA" sz="2800" dirty="0"/>
              <a:t>	 Наступальна граната РГН під час вибуху  створює 220 — 300 осколків з середньою масою 0,42 г та початковою швидкістю розльоту 700 м/с, площа розльоту осколків – 95-96 кв. м. Оборонна граната РГО дає 670 — 700 осколків масою 0,46 г і швидкістю до 1200 м/с. Енергія осколків РГО втричі більше енергії осколків РГН, а площа розльоту 213-286 кв. м.</a:t>
            </a:r>
            <a:endParaRPr lang="ru-RU" sz="2800" dirty="0"/>
          </a:p>
        </p:txBody>
      </p:sp>
      <p:pic>
        <p:nvPicPr>
          <p:cNvPr id="16388" name="Рисунок 5" descr="Ударно-дистанционный запал УДЗ к гранатам РГО и РГН (в разрезе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14313"/>
            <a:ext cx="1905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500188" y="0"/>
            <a:ext cx="72151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uk-UA" sz="2800" b="1" dirty="0">
              <a:solidFill>
                <a:srgbClr val="FF0000"/>
              </a:solidFill>
              <a:latin typeface="+mj-lt"/>
              <a:cs typeface="Arial" charset="0"/>
            </a:endParaRPr>
          </a:p>
          <a:p>
            <a:pPr algn="ctr">
              <a:defRPr/>
            </a:pPr>
            <a:r>
              <a:rPr lang="uk-UA" sz="2800" b="1" i="1" dirty="0">
                <a:solidFill>
                  <a:srgbClr val="FF0000"/>
                </a:solidFill>
              </a:rPr>
              <a:t>Заходи безпеки під час поводження з ручними гранатами.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85750" y="1285875"/>
            <a:ext cx="864396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uk-UA" sz="3200" dirty="0"/>
              <a:t>	   </a:t>
            </a:r>
            <a:r>
              <a:rPr lang="uk-UA" sz="2700" dirty="0"/>
              <a:t>Гранати переносять у гранатних сумках. Запали тримають окремо від гранат, при цьому кожний запал загортають у папір або клоччя. Переносячи гранати, слід оберігати їх від поштовхів, ударів, вогню, бруду, сирості. Підмочені та забруднені гранати і запали треба протерти і висушити під наглядом командира. Не можна сушити гранати біля вогню.</a:t>
            </a:r>
            <a:endParaRPr lang="ru-RU" sz="2700" dirty="0"/>
          </a:p>
          <a:p>
            <a:pPr algn="just"/>
            <a:r>
              <a:rPr lang="uk-UA" sz="2700" dirty="0"/>
              <a:t>	Заряджати гранату дозволяється тільки перед її </a:t>
            </a:r>
            <a:r>
              <a:rPr lang="uk-UA" sz="2700" dirty="0" smtClean="0"/>
              <a:t>метанням.</a:t>
            </a:r>
            <a:endParaRPr lang="en-US" sz="2700" dirty="0" smtClean="0"/>
          </a:p>
          <a:p>
            <a:pPr algn="just"/>
            <a:r>
              <a:rPr lang="uk-UA" sz="2700" b="1" u="sng" dirty="0" smtClean="0">
                <a:solidFill>
                  <a:srgbClr val="FF0000"/>
                </a:solidFill>
              </a:rPr>
              <a:t>Забороняється</a:t>
            </a:r>
            <a:r>
              <a:rPr lang="uk-UA" sz="2700" b="1" u="sng" dirty="0">
                <a:solidFill>
                  <a:srgbClr val="FF0000"/>
                </a:solidFill>
              </a:rPr>
              <a:t>:</a:t>
            </a:r>
            <a:r>
              <a:rPr lang="uk-UA" sz="2700" dirty="0"/>
              <a:t> розбирати бойові гранати й усувати в них несправності, переносити їх без сумок або за кільце запобіжної чеки; торкатися гранати, що не розірвалася після метання.</a:t>
            </a:r>
            <a:r>
              <a:rPr lang="en-US" sz="2700" dirty="0"/>
              <a:t>	</a:t>
            </a:r>
            <a:endParaRPr lang="ru-RU" sz="2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  <a:p>
            <a:endParaRPr lang="uk-UA"/>
          </a:p>
        </p:txBody>
      </p:sp>
      <p:pic>
        <p:nvPicPr>
          <p:cNvPr id="3" name="Гранаты и взрыватели_WMV V9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38250" y="803275"/>
            <a:ext cx="6834188" cy="51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3786188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2286000"/>
            <a:ext cx="3357562" cy="343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  <a:p>
            <a:endParaRPr lang="uk-UA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857250"/>
            <a:ext cx="22860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3000375"/>
            <a:ext cx="3357562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8" y="357188"/>
            <a:ext cx="442436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357313" y="142875"/>
            <a:ext cx="74295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uk-UA" sz="2800" b="1" dirty="0">
              <a:solidFill>
                <a:srgbClr val="FF0000"/>
              </a:solidFill>
              <a:latin typeface="+mj-lt"/>
              <a:cs typeface="Arial" charset="0"/>
            </a:endParaRPr>
          </a:p>
          <a:p>
            <a:pPr algn="ctr">
              <a:defRPr/>
            </a:pPr>
            <a:r>
              <a:rPr lang="uk-UA" sz="2800" b="1" i="1" dirty="0">
                <a:solidFill>
                  <a:srgbClr val="FF0000"/>
                </a:solidFill>
              </a:rPr>
              <a:t>Призначення, бойові властивості, загальна будова і принципи дії ручних гранат. Порядок огляду і підготовки гранат до метання</a:t>
            </a:r>
            <a:r>
              <a:rPr lang="uk-UA" sz="2800" b="1" dirty="0">
                <a:solidFill>
                  <a:srgbClr val="FF0000"/>
                </a:solidFill>
              </a:rPr>
              <a:t>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85720" y="1995130"/>
            <a:ext cx="8643938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200" dirty="0" smtClean="0"/>
              <a:t>      </a:t>
            </a:r>
            <a:r>
              <a:rPr lang="uk-UA" sz="2200" dirty="0" smtClean="0">
                <a:solidFill>
                  <a:srgbClr val="7030A0"/>
                </a:solidFill>
              </a:rPr>
              <a:t>За призначенням </a:t>
            </a:r>
            <a:r>
              <a:rPr lang="uk-UA" sz="2200" dirty="0" smtClean="0"/>
              <a:t>гранати поділяються: </a:t>
            </a:r>
          </a:p>
          <a:p>
            <a:pPr algn="just"/>
            <a:r>
              <a:rPr lang="uk-UA" sz="2200" dirty="0" smtClean="0"/>
              <a:t>основного призначення, протитанкові, протипіхотні, запальні, димові, освітлювальні, сигнальні, світлозвукові, газові, навчальні.</a:t>
            </a:r>
          </a:p>
          <a:p>
            <a:pPr algn="just"/>
            <a:r>
              <a:rPr lang="uk-UA" sz="2200" dirty="0" smtClean="0"/>
              <a:t>     </a:t>
            </a:r>
            <a:r>
              <a:rPr lang="uk-UA" sz="2200" dirty="0" smtClean="0">
                <a:solidFill>
                  <a:srgbClr val="7030A0"/>
                </a:solidFill>
              </a:rPr>
              <a:t>За способом метання </a:t>
            </a:r>
            <a:r>
              <a:rPr lang="uk-UA" sz="2200" dirty="0" smtClean="0"/>
              <a:t>гранати поділяються: </a:t>
            </a:r>
          </a:p>
          <a:p>
            <a:pPr algn="just"/>
            <a:r>
              <a:rPr lang="uk-UA" sz="2200" dirty="0" smtClean="0"/>
              <a:t>Ручні, гвинтівкові, пістолетні, </a:t>
            </a:r>
            <a:r>
              <a:rPr lang="uk-UA" sz="2200" dirty="0" err="1" smtClean="0"/>
              <a:t>підствольних</a:t>
            </a:r>
            <a:r>
              <a:rPr lang="uk-UA" sz="2200" dirty="0" smtClean="0"/>
              <a:t> гранатометів, </a:t>
            </a:r>
            <a:r>
              <a:rPr lang="uk-UA" sz="2200" dirty="0" err="1" smtClean="0"/>
              <a:t>гвинтівковоручні</a:t>
            </a:r>
            <a:r>
              <a:rPr lang="uk-UA" sz="2200" dirty="0" smtClean="0"/>
              <a:t>.</a:t>
            </a:r>
          </a:p>
          <a:p>
            <a:pPr algn="just"/>
            <a:r>
              <a:rPr lang="uk-UA" sz="2200" dirty="0"/>
              <a:t> </a:t>
            </a:r>
            <a:r>
              <a:rPr lang="uk-UA" sz="2200" dirty="0" smtClean="0"/>
              <a:t>    </a:t>
            </a:r>
            <a:r>
              <a:rPr lang="uk-UA" sz="2200" dirty="0" smtClean="0">
                <a:solidFill>
                  <a:srgbClr val="7030A0"/>
                </a:solidFill>
              </a:rPr>
              <a:t>За принципом детонації</a:t>
            </a:r>
            <a:r>
              <a:rPr lang="uk-UA" sz="2200" dirty="0" smtClean="0"/>
              <a:t>.</a:t>
            </a:r>
            <a:r>
              <a:rPr lang="uk-UA" sz="2200" dirty="0"/>
              <a:t>	</a:t>
            </a:r>
            <a:endParaRPr lang="uk-UA" sz="2200" dirty="0" smtClean="0"/>
          </a:p>
          <a:p>
            <a:pPr algn="just"/>
            <a:r>
              <a:rPr lang="uk-UA" sz="2200" dirty="0" smtClean="0"/>
              <a:t>     Ручні </a:t>
            </a:r>
            <a:r>
              <a:rPr lang="uk-UA" sz="2200" dirty="0"/>
              <a:t>осколкові гранати призначені для ураження осколками живої сили противника у ближньому бою (під час атаки, в окопах, сховища, населення пунктах, лісі, горах).</a:t>
            </a:r>
            <a:endParaRPr lang="ru-RU" sz="2200" dirty="0"/>
          </a:p>
          <a:p>
            <a:pPr algn="just"/>
            <a:r>
              <a:rPr lang="uk-UA" sz="2200" dirty="0" smtClean="0"/>
              <a:t>     Залежно </a:t>
            </a:r>
            <a:r>
              <a:rPr lang="uk-UA" sz="2200" dirty="0"/>
              <a:t>від дальності розлітання осколків гранати діляться на наступальні та оборонні. Ручні гранати РГН, РГД-5 належить до наступальних; граната РГО, Ф-1 – оборонних</a:t>
            </a:r>
            <a:r>
              <a:rPr lang="uk-UA" sz="2200" dirty="0" smtClean="0"/>
              <a:t>.</a:t>
            </a:r>
            <a:endParaRPr lang="en-US" sz="2200" dirty="0" smtClean="0"/>
          </a:p>
          <a:p>
            <a:pPr algn="just"/>
            <a:r>
              <a:rPr lang="en-US" sz="2400" dirty="0"/>
              <a:t>	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286250" y="142875"/>
            <a:ext cx="41433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800" b="1" dirty="0"/>
              <a:t>	Загальний вигляд спорядженої ручної гранати оборонної Ф-1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857750" y="3929063"/>
            <a:ext cx="41433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800" b="1" dirty="0"/>
              <a:t>	Загальний вигляд спорядженої ручної гранати наступальної РГ-42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8197" name="Рисунок 8" descr="Ручная граната оборонительная Ф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1500188"/>
            <a:ext cx="4286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Рисунок 9" descr="Ручная граната наступательная РГ-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4286250"/>
            <a:ext cx="40005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85720" y="428604"/>
            <a:ext cx="8429653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	</a:t>
            </a:r>
            <a:r>
              <a:rPr lang="uk-UA" sz="2800" dirty="0"/>
              <a:t>    </a:t>
            </a:r>
            <a:r>
              <a:rPr lang="uk-UA" sz="2800" b="1" dirty="0"/>
              <a:t>Ручна  осколкова  граната   РГД-5</a:t>
            </a:r>
            <a:r>
              <a:rPr lang="uk-UA" sz="2800" dirty="0"/>
              <a:t>   -   граната </a:t>
            </a:r>
          </a:p>
          <a:p>
            <a:pPr algn="just"/>
            <a:r>
              <a:rPr lang="uk-UA" sz="2800" dirty="0"/>
              <a:t>	    дистанційної   дії,   призначена   для   ураження </a:t>
            </a:r>
          </a:p>
          <a:p>
            <a:pPr algn="just"/>
            <a:r>
              <a:rPr lang="uk-UA" sz="2800" dirty="0"/>
              <a:t>	    живої сили противника у наступі та обороні. 	  </a:t>
            </a:r>
          </a:p>
          <a:p>
            <a:pPr algn="just"/>
            <a:r>
              <a:rPr lang="uk-UA" sz="2800" dirty="0"/>
              <a:t>	    Радіус ураження живої сили осколками гранати близько 25 м, що дозволяє застосовувати її на ходу, не ховаючись за укриття. Площа ураження живої сили осколками - 28-32 кв. м. Час горіння запалу 3,2 — 4,2 с.</a:t>
            </a:r>
            <a:br>
              <a:rPr lang="uk-UA" sz="2800" dirty="0"/>
            </a:br>
            <a:r>
              <a:rPr lang="uk-UA" sz="2800" dirty="0"/>
              <a:t>	Ручна наступальна граната РГД-5 була прийнята для поступової заміни осколкової гранати РГ-42, яка випускалась у роки Великої Вітчизняної війни.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pic>
        <p:nvPicPr>
          <p:cNvPr id="3" name="оруж победы.0001_WMV V9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6250" y="482600"/>
            <a:ext cx="8024813" cy="601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3" y="142875"/>
            <a:ext cx="871537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	</a:t>
            </a:r>
            <a:r>
              <a:rPr lang="uk-UA" sz="2800" dirty="0"/>
              <a:t>    </a:t>
            </a:r>
            <a:r>
              <a:rPr lang="uk-UA" sz="2800" b="1" dirty="0"/>
              <a:t>Ручна  осколкова граната Ф-1 ("лимонка")</a:t>
            </a:r>
            <a:r>
              <a:rPr lang="uk-UA" sz="2800" dirty="0"/>
              <a:t> є </a:t>
            </a:r>
          </a:p>
          <a:p>
            <a:pPr algn="just"/>
            <a:r>
              <a:rPr lang="uk-UA" sz="2800" dirty="0"/>
              <a:t>	    гранатою   дистанційної   дії   і  призначена для </a:t>
            </a:r>
          </a:p>
          <a:p>
            <a:pPr algn="just"/>
            <a:r>
              <a:rPr lang="uk-UA" sz="2800" dirty="0"/>
              <a:t>	    ураження живої сили противника переважно в </a:t>
            </a:r>
          </a:p>
          <a:p>
            <a:pPr algn="just"/>
            <a:r>
              <a:rPr lang="uk-UA" sz="2800" dirty="0"/>
              <a:t>	    оборонному бою. Із-за великої площі ураження живої сили осколками під час вибуху гранати (близько 200 м) кидати гранату можна з різних положень, але виключно з-за укриття, із бронетранспортера, </a:t>
            </a:r>
            <a:r>
              <a:rPr lang="uk-UA" sz="2800" dirty="0" err="1"/>
              <a:t>БМП</a:t>
            </a:r>
            <a:r>
              <a:rPr lang="uk-UA" sz="2800" dirty="0"/>
              <a:t> або танка. Час горіння запалу - 3,2-4,2 сек. </a:t>
            </a:r>
            <a:br>
              <a:rPr lang="uk-UA" sz="2800" dirty="0"/>
            </a:br>
            <a:r>
              <a:rPr lang="uk-UA" sz="2800" dirty="0"/>
              <a:t>Граната Ф-1 була створена у 1939 році військовим інженером одного з заводів Наркомату оборонної промисловості Ф. </a:t>
            </a:r>
            <a:r>
              <a:rPr lang="uk-UA" sz="2800" dirty="0" err="1"/>
              <a:t>Храмєєвим</a:t>
            </a:r>
            <a:r>
              <a:rPr lang="uk-UA" sz="2800" dirty="0"/>
              <a:t> за зразком осколкової французької гранати Р-1 моделі 1915 р. і англійської гранати системи </a:t>
            </a:r>
            <a:r>
              <a:rPr lang="uk-UA" sz="2800" dirty="0" err="1"/>
              <a:t>Лємона</a:t>
            </a:r>
            <a:r>
              <a:rPr lang="uk-UA" sz="2800" dirty="0"/>
              <a:t>.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FFFF66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3" y="3929063"/>
            <a:ext cx="871537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	</a:t>
            </a:r>
            <a:r>
              <a:rPr lang="uk-UA" sz="2800" dirty="0"/>
              <a:t>    Осколки гранати РГД-5 мають енергію, достатню для ураження живої силі радіусом до 25 м, гранати Ф-1 – до 200 м.</a:t>
            </a:r>
            <a:endParaRPr lang="ru-RU" sz="2800" dirty="0"/>
          </a:p>
          <a:p>
            <a:pPr algn="just"/>
            <a:r>
              <a:rPr lang="uk-UA" sz="2800" dirty="0"/>
              <a:t>	Середня дальність кидка гранати РГД-5 становить 40-50 метрів, гранати Ф-1 – 35-45 м. Маса заряджених гранат: РГД-5 – 310 г, Ф-1 – 600 г. </a:t>
            </a:r>
            <a:endParaRPr lang="ru-RU" sz="2800" dirty="0"/>
          </a:p>
        </p:txBody>
      </p:sp>
      <p:pic>
        <p:nvPicPr>
          <p:cNvPr id="11268" name="Рисунок 5" descr="Советский морской пехотинец атакует противника с ручными гранатами РГД-33. Сталинград. Зима 1942 г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142875"/>
            <a:ext cx="337502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Рисунок 6" descr="Советская разведгруппа в тылу противника. Разведчики вооружены ручными гранатами Ф-1. Заполярье. 1941 г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142875"/>
            <a:ext cx="37147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90</Words>
  <Application>Microsoft Office PowerPoint</Application>
  <PresentationFormat>Экран (4:3)</PresentationFormat>
  <Paragraphs>59</Paragraphs>
  <Slides>16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School22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Вiка</cp:lastModifiedBy>
  <cp:revision>5</cp:revision>
  <dcterms:created xsi:type="dcterms:W3CDTF">2012-02-01T13:01:46Z</dcterms:created>
  <dcterms:modified xsi:type="dcterms:W3CDTF">2013-12-19T21:16:15Z</dcterms:modified>
</cp:coreProperties>
</file>