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6" r:id="rId4"/>
    <p:sldId id="258" r:id="rId5"/>
    <p:sldId id="262" r:id="rId6"/>
    <p:sldId id="261" r:id="rId7"/>
    <p:sldId id="265" r:id="rId8"/>
    <p:sldId id="259" r:id="rId9"/>
    <p:sldId id="260" r:id="rId10"/>
    <p:sldId id="263"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C35F238B-80FD-41C1-BDE9-BC4780C40A1B}" type="datetimeFigureOut">
              <a:rPr lang="ru-RU" smtClean="0"/>
              <a:t>19.01.2014</a:t>
            </a:fld>
            <a:endParaRPr lang="ru-RU"/>
          </a:p>
        </p:txBody>
      </p:sp>
      <p:sp>
        <p:nvSpPr>
          <p:cNvPr id="8" name="Slide Number Placeholder 7"/>
          <p:cNvSpPr>
            <a:spLocks noGrp="1"/>
          </p:cNvSpPr>
          <p:nvPr>
            <p:ph type="sldNum" sz="quarter" idx="11"/>
          </p:nvPr>
        </p:nvSpPr>
        <p:spPr/>
        <p:txBody>
          <a:bodyPr/>
          <a:lstStyle/>
          <a:p>
            <a:fld id="{D4ABE790-34D0-45B9-9027-9F9E624CF770}"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35F238B-80FD-41C1-BDE9-BC4780C40A1B}" type="datetimeFigureOut">
              <a:rPr lang="ru-RU" smtClean="0"/>
              <a:t>19.01.2014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ABE790-34D0-45B9-9027-9F9E624CF77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35F238B-80FD-41C1-BDE9-BC4780C40A1B}" type="datetimeFigureOut">
              <a:rPr lang="ru-RU" smtClean="0"/>
              <a:t>19.01.2014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ABE790-34D0-45B9-9027-9F9E624CF77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10"/>
          </p:nvPr>
        </p:nvSpPr>
        <p:spPr/>
        <p:txBody>
          <a:bodyPr/>
          <a:lstStyle/>
          <a:p>
            <a:fld id="{C35F238B-80FD-41C1-BDE9-BC4780C40A1B}" type="datetimeFigureOut">
              <a:rPr lang="ru-RU" smtClean="0"/>
              <a:t>19.01.2014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ABE790-34D0-45B9-9027-9F9E624CF77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35F238B-80FD-41C1-BDE9-BC4780C40A1B}" type="datetimeFigureOut">
              <a:rPr lang="ru-RU" smtClean="0"/>
              <a:t>19.01.2014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ABE790-34D0-45B9-9027-9F9E624CF770}" type="slidenum">
              <a:rPr lang="ru-RU" smtClean="0"/>
              <a:t>‹#›</a:t>
            </a:fld>
            <a:endParaRPr lang="ru-RU"/>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5" name="Date Placeholder 4"/>
          <p:cNvSpPr>
            <a:spLocks noGrp="1"/>
          </p:cNvSpPr>
          <p:nvPr>
            <p:ph type="dt" sz="half" idx="10"/>
          </p:nvPr>
        </p:nvSpPr>
        <p:spPr/>
        <p:txBody>
          <a:bodyPr/>
          <a:lstStyle/>
          <a:p>
            <a:fld id="{C35F238B-80FD-41C1-BDE9-BC4780C40A1B}" type="datetimeFigureOut">
              <a:rPr lang="ru-RU" smtClean="0"/>
              <a:t>19.01.2014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4ABE790-34D0-45B9-9027-9F9E624CF770}" type="slidenum">
              <a:rPr lang="ru-RU" smtClean="0"/>
              <a:t>‹#›</a:t>
            </a:fld>
            <a:endParaRPr lang="ru-RU"/>
          </a:p>
        </p:txBody>
      </p:sp>
      <p:sp>
        <p:nvSpPr>
          <p:cNvPr id="9" name="Content Placeholder 8"/>
          <p:cNvSpPr>
            <a:spLocks noGrp="1"/>
          </p:cNvSpPr>
          <p:nvPr>
            <p:ph sz="quarter" idx="13"/>
          </p:nvPr>
        </p:nvSpPr>
        <p:spPr>
          <a:xfrm>
            <a:off x="365760" y="1600200"/>
            <a:ext cx="4041648" cy="45262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C35F238B-80FD-41C1-BDE9-BC4780C40A1B}" type="datetimeFigureOut">
              <a:rPr lang="ru-RU" smtClean="0"/>
              <a:t>19.01.2014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4ABE790-34D0-45B9-9027-9F9E624CF770}" type="slidenum">
              <a:rPr lang="ru-RU" smtClean="0"/>
              <a:t>‹#›</a:t>
            </a:fld>
            <a:endParaRPr lang="ru-RU"/>
          </a:p>
        </p:txBody>
      </p:sp>
      <p:sp>
        <p:nvSpPr>
          <p:cNvPr id="11" name="Content Placeholder 10"/>
          <p:cNvSpPr>
            <a:spLocks noGrp="1"/>
          </p:cNvSpPr>
          <p:nvPr>
            <p:ph sz="quarter" idx="13"/>
          </p:nvPr>
        </p:nvSpPr>
        <p:spPr>
          <a:xfrm>
            <a:off x="457200" y="2212848"/>
            <a:ext cx="4041648"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35F238B-80FD-41C1-BDE9-BC4780C40A1B}" type="datetimeFigureOut">
              <a:rPr lang="ru-RU" smtClean="0"/>
              <a:t>19.01.2014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4ABE790-34D0-45B9-9027-9F9E624CF77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5F238B-80FD-41C1-BDE9-BC4780C40A1B}" type="datetimeFigureOut">
              <a:rPr lang="ru-RU" smtClean="0"/>
              <a:t>19.01.2014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4ABE790-34D0-45B9-9027-9F9E624CF77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35F238B-80FD-41C1-BDE9-BC4780C40A1B}" type="datetimeFigureOut">
              <a:rPr lang="ru-RU" smtClean="0"/>
              <a:t>19.01.2014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4ABE790-34D0-45B9-9027-9F9E624CF77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35F238B-80FD-41C1-BDE9-BC4780C40A1B}" type="datetimeFigureOut">
              <a:rPr lang="ru-RU" smtClean="0"/>
              <a:t>19.01.2014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4ABE790-34D0-45B9-9027-9F9E624CF77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C35F238B-80FD-41C1-BDE9-BC4780C40A1B}" type="datetimeFigureOut">
              <a:rPr lang="ru-RU" smtClean="0"/>
              <a:t>19.01.2014</a:t>
            </a:fld>
            <a:endParaRPr lang="ru-RU"/>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ru-RU"/>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D4ABE790-34D0-45B9-9027-9F9E624CF770}" type="slidenum">
              <a:rPr lang="ru-RU" smtClean="0"/>
              <a:t>‹#›</a:t>
            </a:fld>
            <a:endParaRPr lang="ru-RU"/>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980728"/>
            <a:ext cx="8458200" cy="1086966"/>
          </a:xfrm>
        </p:spPr>
        <p:txBody>
          <a:bodyPr/>
          <a:lstStyle/>
          <a:p>
            <a:r>
              <a:rPr lang="en-US" dirty="0"/>
              <a:t>Robert </a:t>
            </a:r>
            <a:r>
              <a:rPr lang="en-US" dirty="0" smtClean="0"/>
              <a:t>Burns</a:t>
            </a:r>
            <a:r>
              <a:rPr lang="ru-RU" dirty="0" smtClean="0"/>
              <a:t/>
            </a:r>
            <a:br>
              <a:rPr lang="ru-RU" dirty="0" smtClean="0"/>
            </a:br>
            <a:r>
              <a:rPr lang="ru-RU" sz="4000" dirty="0" smtClean="0"/>
              <a:t>(</a:t>
            </a:r>
            <a:r>
              <a:rPr lang="en-US" sz="4000" dirty="0"/>
              <a:t>25 January 1759 – 21 July </a:t>
            </a:r>
            <a:r>
              <a:rPr lang="en-US" sz="4000" dirty="0" smtClean="0"/>
              <a:t>1796</a:t>
            </a:r>
            <a:r>
              <a:rPr lang="ru-RU" sz="4000" dirty="0" smtClean="0"/>
              <a:t>)</a:t>
            </a:r>
            <a:endParaRPr lang="ru-RU" sz="4000" dirty="0"/>
          </a:p>
        </p:txBody>
      </p:sp>
      <p:pic>
        <p:nvPicPr>
          <p:cNvPr id="1027" name="Picture 3" descr="C:\Users\Дана\Documents\для школы\Неделя английского языка\robbieburn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2276872"/>
            <a:ext cx="3533775" cy="428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63091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Robert Burns’ death</a:t>
            </a:r>
            <a:endParaRPr lang="ru-RU" dirty="0"/>
          </a:p>
        </p:txBody>
      </p:sp>
      <p:sp>
        <p:nvSpPr>
          <p:cNvPr id="3" name="Объект 2"/>
          <p:cNvSpPr>
            <a:spLocks noGrp="1"/>
          </p:cNvSpPr>
          <p:nvPr>
            <p:ph idx="1"/>
          </p:nvPr>
        </p:nvSpPr>
        <p:spPr/>
        <p:txBody>
          <a:bodyPr>
            <a:normAutofit/>
          </a:bodyPr>
          <a:lstStyle/>
          <a:p>
            <a:pPr marL="0" indent="0">
              <a:buNone/>
            </a:pPr>
            <a:r>
              <a:rPr lang="en-US" sz="3200" dirty="0">
                <a:solidFill>
                  <a:schemeClr val="tx1">
                    <a:lumMod val="75000"/>
                    <a:lumOff val="25000"/>
                  </a:schemeClr>
                </a:solidFill>
              </a:rPr>
              <a:t>As his health began to give way, he began to age prematurely and fell into fits of despondency. On the morning of 21 July 1796 Burns died in Dumfries, at the age of </a:t>
            </a:r>
            <a:r>
              <a:rPr lang="en-US" sz="3200" dirty="0" smtClean="0">
                <a:solidFill>
                  <a:schemeClr val="tx1">
                    <a:lumMod val="75000"/>
                    <a:lumOff val="25000"/>
                  </a:schemeClr>
                </a:solidFill>
              </a:rPr>
              <a:t>37.</a:t>
            </a:r>
            <a:endParaRPr lang="ru-RU" sz="3200" dirty="0">
              <a:solidFill>
                <a:schemeClr val="tx1">
                  <a:lumMod val="75000"/>
                  <a:lumOff val="25000"/>
                </a:schemeClr>
              </a:solidFill>
            </a:endParaRPr>
          </a:p>
        </p:txBody>
      </p:sp>
      <p:pic>
        <p:nvPicPr>
          <p:cNvPr id="2050" name="Picture 2" descr="C:\Users\Дана\Documents\для школы\Неделя английского языка\robbieburn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3645024"/>
            <a:ext cx="2539000" cy="3079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0341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229600" cy="1600200"/>
          </a:xfrm>
        </p:spPr>
        <p:txBody>
          <a:bodyPr/>
          <a:lstStyle/>
          <a:p>
            <a:r>
              <a:rPr lang="en-US" dirty="0"/>
              <a:t>Robert Burns - a Scottish poet and lyricist</a:t>
            </a:r>
            <a:endParaRPr lang="ru-RU" dirty="0"/>
          </a:p>
        </p:txBody>
      </p:sp>
      <p:sp>
        <p:nvSpPr>
          <p:cNvPr id="3" name="Объект 2"/>
          <p:cNvSpPr>
            <a:spLocks noGrp="1"/>
          </p:cNvSpPr>
          <p:nvPr>
            <p:ph idx="1"/>
          </p:nvPr>
        </p:nvSpPr>
        <p:spPr>
          <a:xfrm>
            <a:off x="683568" y="2132856"/>
            <a:ext cx="7632848" cy="1800200"/>
          </a:xfrm>
        </p:spPr>
        <p:txBody>
          <a:bodyPr>
            <a:normAutofit/>
          </a:bodyPr>
          <a:lstStyle/>
          <a:p>
            <a:pPr marL="0" indent="0">
              <a:buNone/>
            </a:pPr>
            <a:r>
              <a:rPr lang="en-US" sz="3200" dirty="0" smtClean="0">
                <a:solidFill>
                  <a:schemeClr val="tx1">
                    <a:lumMod val="75000"/>
                    <a:lumOff val="25000"/>
                  </a:schemeClr>
                </a:solidFill>
              </a:rPr>
              <a:t>He is the best known of the poets who have written in the Scots language</a:t>
            </a:r>
            <a:endParaRPr lang="ru-RU" sz="3200" dirty="0">
              <a:solidFill>
                <a:schemeClr val="tx1">
                  <a:lumMod val="75000"/>
                  <a:lumOff val="25000"/>
                </a:schemeClr>
              </a:solidFill>
            </a:endParaRPr>
          </a:p>
        </p:txBody>
      </p:sp>
      <p:pic>
        <p:nvPicPr>
          <p:cNvPr id="2050" name="Picture 2" descr="C:\Users\Дана\Documents\для школы\Неделя английского языка\загруженное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3525521"/>
            <a:ext cx="2880320" cy="2635187"/>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Дана\Documents\для школы\Неделя английского языка\Diary-page-large.jpg"/>
          <p:cNvPicPr>
            <a:picLocks noChangeAspect="1" noChangeArrowheads="1"/>
          </p:cNvPicPr>
          <p:nvPr/>
        </p:nvPicPr>
        <p:blipFill rotWithShape="1">
          <a:blip r:embed="rId3">
            <a:extLst>
              <a:ext uri="{28A0092B-C50C-407E-A947-70E740481C1C}">
                <a14:useLocalDpi xmlns:a14="http://schemas.microsoft.com/office/drawing/2010/main" val="0"/>
              </a:ext>
            </a:extLst>
          </a:blip>
          <a:srcRect t="7451"/>
          <a:stretch/>
        </p:blipFill>
        <p:spPr bwMode="auto">
          <a:xfrm>
            <a:off x="4640650" y="3525521"/>
            <a:ext cx="3573695" cy="2635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948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Robert Burns</a:t>
            </a:r>
            <a:endParaRPr lang="ru-RU" dirty="0"/>
          </a:p>
        </p:txBody>
      </p:sp>
      <p:sp>
        <p:nvSpPr>
          <p:cNvPr id="3" name="Объект 2"/>
          <p:cNvSpPr>
            <a:spLocks noGrp="1"/>
          </p:cNvSpPr>
          <p:nvPr>
            <p:ph idx="1"/>
          </p:nvPr>
        </p:nvSpPr>
        <p:spPr/>
        <p:txBody>
          <a:bodyPr>
            <a:normAutofit/>
          </a:bodyPr>
          <a:lstStyle/>
          <a:p>
            <a:pPr marL="0" indent="0">
              <a:buNone/>
            </a:pPr>
            <a:r>
              <a:rPr lang="en-US" sz="3200" dirty="0">
                <a:solidFill>
                  <a:schemeClr val="tx1">
                    <a:lumMod val="75000"/>
                    <a:lumOff val="25000"/>
                  </a:schemeClr>
                </a:solidFill>
              </a:rPr>
              <a:t>He is regarded as a pioneer of the Romantic </a:t>
            </a:r>
            <a:r>
              <a:rPr lang="en-US" sz="3200" dirty="0" smtClean="0">
                <a:solidFill>
                  <a:schemeClr val="tx1">
                    <a:lumMod val="75000"/>
                    <a:lumOff val="25000"/>
                  </a:schemeClr>
                </a:solidFill>
              </a:rPr>
              <a:t>movement.</a:t>
            </a:r>
          </a:p>
          <a:p>
            <a:pPr marL="0" indent="0">
              <a:buNone/>
            </a:pPr>
            <a:r>
              <a:rPr lang="en-US" sz="3200" dirty="0">
                <a:solidFill>
                  <a:schemeClr val="tx1">
                    <a:lumMod val="75000"/>
                    <a:lumOff val="25000"/>
                  </a:schemeClr>
                </a:solidFill>
              </a:rPr>
              <a:t>Celebration of his life and work became almost a national charismatic cult during the 19th and 20th </a:t>
            </a:r>
            <a:r>
              <a:rPr lang="en-US" sz="3200" dirty="0" smtClean="0">
                <a:solidFill>
                  <a:schemeClr val="tx1">
                    <a:lumMod val="75000"/>
                    <a:lumOff val="25000"/>
                  </a:schemeClr>
                </a:solidFill>
              </a:rPr>
              <a:t>centuries.</a:t>
            </a:r>
            <a:endParaRPr lang="ru-RU" sz="3200" dirty="0">
              <a:solidFill>
                <a:schemeClr val="tx1">
                  <a:lumMod val="75000"/>
                  <a:lumOff val="25000"/>
                </a:schemeClr>
              </a:solidFill>
            </a:endParaRPr>
          </a:p>
        </p:txBody>
      </p:sp>
      <p:pic>
        <p:nvPicPr>
          <p:cNvPr id="1026" name="Picture 2" descr="C:\Users\Дана\Documents\для школы\Неделя английского языка\загруженное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4293096"/>
            <a:ext cx="2534873" cy="231913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Дана\Documents\для школы\Неделя английского языка\загруженное (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4869160"/>
            <a:ext cx="2628900"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0197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Family and biography</a:t>
            </a:r>
            <a:endParaRPr lang="ru-RU" dirty="0"/>
          </a:p>
        </p:txBody>
      </p:sp>
      <p:sp>
        <p:nvSpPr>
          <p:cNvPr id="3" name="Объект 2"/>
          <p:cNvSpPr>
            <a:spLocks noGrp="1"/>
          </p:cNvSpPr>
          <p:nvPr>
            <p:ph idx="1"/>
          </p:nvPr>
        </p:nvSpPr>
        <p:spPr>
          <a:xfrm>
            <a:off x="467544" y="1772816"/>
            <a:ext cx="8229600" cy="4525963"/>
          </a:xfrm>
        </p:spPr>
        <p:txBody>
          <a:bodyPr>
            <a:normAutofit/>
          </a:bodyPr>
          <a:lstStyle/>
          <a:p>
            <a:pPr marL="0" indent="0">
              <a:buNone/>
            </a:pPr>
            <a:r>
              <a:rPr lang="en-US" sz="3200" dirty="0">
                <a:solidFill>
                  <a:schemeClr val="tx1">
                    <a:lumMod val="75000"/>
                    <a:lumOff val="25000"/>
                  </a:schemeClr>
                </a:solidFill>
              </a:rPr>
              <a:t>Burns was born </a:t>
            </a:r>
            <a:r>
              <a:rPr lang="en-US" sz="3200" dirty="0" smtClean="0">
                <a:solidFill>
                  <a:schemeClr val="tx1">
                    <a:lumMod val="75000"/>
                    <a:lumOff val="25000"/>
                  </a:schemeClr>
                </a:solidFill>
              </a:rPr>
              <a:t>in </a:t>
            </a:r>
            <a:r>
              <a:rPr lang="en-US" sz="3200" dirty="0" err="1">
                <a:solidFill>
                  <a:schemeClr val="tx1">
                    <a:lumMod val="75000"/>
                    <a:lumOff val="25000"/>
                  </a:schemeClr>
                </a:solidFill>
              </a:rPr>
              <a:t>Alloway</a:t>
            </a:r>
            <a:r>
              <a:rPr lang="en-US" sz="3200" dirty="0">
                <a:solidFill>
                  <a:schemeClr val="tx1">
                    <a:lumMod val="75000"/>
                    <a:lumOff val="25000"/>
                  </a:schemeClr>
                </a:solidFill>
              </a:rPr>
              <a:t>, South Ayrshire, Scotland, the eldest of the seven children of William </a:t>
            </a:r>
            <a:r>
              <a:rPr lang="en-US" sz="3200" dirty="0" err="1" smtClean="0">
                <a:solidFill>
                  <a:schemeClr val="tx1">
                    <a:lumMod val="75000"/>
                    <a:lumOff val="25000"/>
                  </a:schemeClr>
                </a:solidFill>
              </a:rPr>
              <a:t>Burnes</a:t>
            </a:r>
            <a:r>
              <a:rPr lang="en-US" sz="3200" dirty="0">
                <a:solidFill>
                  <a:schemeClr val="tx1">
                    <a:lumMod val="75000"/>
                    <a:lumOff val="25000"/>
                  </a:schemeClr>
                </a:solidFill>
              </a:rPr>
              <a:t>.</a:t>
            </a:r>
            <a:endParaRPr lang="ru-RU" sz="3200" dirty="0">
              <a:solidFill>
                <a:schemeClr val="tx1">
                  <a:lumMod val="75000"/>
                  <a:lumOff val="25000"/>
                </a:schemeClr>
              </a:solidFill>
            </a:endParaRPr>
          </a:p>
        </p:txBody>
      </p:sp>
      <p:pic>
        <p:nvPicPr>
          <p:cNvPr id="3074" name="Picture 2" descr="C:\Users\Дана\Documents\для школы\Неделя английского языка\загруженное.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9113" y="3717032"/>
            <a:ext cx="3888432" cy="28864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71214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Family</a:t>
            </a:r>
            <a:endParaRPr lang="ru-RU" dirty="0"/>
          </a:p>
        </p:txBody>
      </p:sp>
      <p:sp>
        <p:nvSpPr>
          <p:cNvPr id="3" name="Объект 2"/>
          <p:cNvSpPr>
            <a:spLocks noGrp="1"/>
          </p:cNvSpPr>
          <p:nvPr>
            <p:ph idx="1"/>
          </p:nvPr>
        </p:nvSpPr>
        <p:spPr/>
        <p:txBody>
          <a:bodyPr>
            <a:normAutofit/>
          </a:bodyPr>
          <a:lstStyle/>
          <a:p>
            <a:pPr marL="0" indent="0">
              <a:buNone/>
            </a:pPr>
            <a:r>
              <a:rPr lang="en-US" sz="3200" dirty="0">
                <a:solidFill>
                  <a:schemeClr val="tx1">
                    <a:lumMod val="75000"/>
                    <a:lumOff val="25000"/>
                  </a:schemeClr>
                </a:solidFill>
              </a:rPr>
              <a:t>His father died in 1784, and with his brother Gilbert the poet rented the farm of </a:t>
            </a:r>
            <a:r>
              <a:rPr lang="en-US" sz="3200" dirty="0" err="1">
                <a:solidFill>
                  <a:schemeClr val="tx1">
                    <a:lumMod val="75000"/>
                    <a:lumOff val="25000"/>
                  </a:schemeClr>
                </a:solidFill>
              </a:rPr>
              <a:t>Mossgiel</a:t>
            </a:r>
            <a:r>
              <a:rPr lang="en-US" sz="3200" dirty="0">
                <a:solidFill>
                  <a:schemeClr val="tx1">
                    <a:lumMod val="75000"/>
                    <a:lumOff val="25000"/>
                  </a:schemeClr>
                </a:solidFill>
              </a:rPr>
              <a:t>; but this venture was as unsuccessful as the others.</a:t>
            </a:r>
            <a:endParaRPr lang="ru-RU" sz="3200" dirty="0">
              <a:solidFill>
                <a:schemeClr val="tx1">
                  <a:lumMod val="75000"/>
                  <a:lumOff val="25000"/>
                </a:schemeClr>
              </a:solidFill>
            </a:endParaRPr>
          </a:p>
        </p:txBody>
      </p:sp>
      <p:pic>
        <p:nvPicPr>
          <p:cNvPr id="7170" name="Picture 2" descr="C:\Users\Дана\Documents\для школы\Неделя английского языка\robbieburn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815867"/>
            <a:ext cx="2002656" cy="242909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Дана\Documents\для школы\Неделя английского языка\Grandad_Shannon,Janet_Shannon_Burn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00192" y="3202833"/>
            <a:ext cx="2448272" cy="36551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73737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71400"/>
            <a:ext cx="8229600" cy="1600200"/>
          </a:xfrm>
        </p:spPr>
        <p:txBody>
          <a:bodyPr/>
          <a:lstStyle/>
          <a:p>
            <a:r>
              <a:rPr lang="en-US" dirty="0" smtClean="0"/>
              <a:t>Education</a:t>
            </a:r>
            <a:endParaRPr lang="ru-RU" dirty="0"/>
          </a:p>
        </p:txBody>
      </p:sp>
      <p:sp>
        <p:nvSpPr>
          <p:cNvPr id="3" name="Объект 2"/>
          <p:cNvSpPr>
            <a:spLocks noGrp="1"/>
          </p:cNvSpPr>
          <p:nvPr>
            <p:ph idx="1"/>
          </p:nvPr>
        </p:nvSpPr>
        <p:spPr>
          <a:xfrm>
            <a:off x="467544" y="1556792"/>
            <a:ext cx="8229600" cy="4525963"/>
          </a:xfrm>
        </p:spPr>
        <p:txBody>
          <a:bodyPr>
            <a:normAutofit/>
          </a:bodyPr>
          <a:lstStyle/>
          <a:p>
            <a:pPr marL="0" indent="0">
              <a:buNone/>
            </a:pPr>
            <a:r>
              <a:rPr lang="en-US" sz="3200" dirty="0">
                <a:solidFill>
                  <a:schemeClr val="tx1">
                    <a:lumMod val="75000"/>
                    <a:lumOff val="25000"/>
                  </a:schemeClr>
                </a:solidFill>
              </a:rPr>
              <a:t>He had little regular schooling and got much of his education from his father, who taught his children reading, writing, arithmetic, geography, and history and also wrote for them A Manual Of Christian Belief.</a:t>
            </a:r>
            <a:endParaRPr lang="ru-RU" sz="3200" dirty="0">
              <a:solidFill>
                <a:schemeClr val="tx1">
                  <a:lumMod val="75000"/>
                  <a:lumOff val="25000"/>
                </a:schemeClr>
              </a:solidFill>
            </a:endParaRPr>
          </a:p>
        </p:txBody>
      </p:sp>
      <p:pic>
        <p:nvPicPr>
          <p:cNvPr id="6146" name="Picture 2" descr="C:\Users\Дана\Documents\для школы\Неделя английского языка\образование.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0665" y="4077072"/>
            <a:ext cx="2664296" cy="2664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08248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Love affairs</a:t>
            </a:r>
            <a:endParaRPr lang="ru-RU" dirty="0"/>
          </a:p>
        </p:txBody>
      </p:sp>
      <p:sp>
        <p:nvSpPr>
          <p:cNvPr id="3" name="Объект 2"/>
          <p:cNvSpPr>
            <a:spLocks noGrp="1"/>
          </p:cNvSpPr>
          <p:nvPr>
            <p:ph idx="1"/>
          </p:nvPr>
        </p:nvSpPr>
        <p:spPr/>
        <p:txBody>
          <a:bodyPr>
            <a:normAutofit/>
          </a:bodyPr>
          <a:lstStyle/>
          <a:p>
            <a:pPr marL="0" indent="0">
              <a:buNone/>
            </a:pPr>
            <a:r>
              <a:rPr lang="en-US" sz="3200" dirty="0">
                <a:solidFill>
                  <a:schemeClr val="tx1">
                    <a:lumMod val="65000"/>
                    <a:lumOff val="35000"/>
                  </a:schemeClr>
                </a:solidFill>
              </a:rPr>
              <a:t>His first child, Elizabeth Paton </a:t>
            </a:r>
            <a:r>
              <a:rPr lang="en-US" sz="3200" dirty="0" smtClean="0">
                <a:solidFill>
                  <a:schemeClr val="tx1">
                    <a:lumMod val="65000"/>
                    <a:lumOff val="35000"/>
                  </a:schemeClr>
                </a:solidFill>
              </a:rPr>
              <a:t>Burns, </a:t>
            </a:r>
            <a:r>
              <a:rPr lang="en-US" sz="3200" dirty="0">
                <a:solidFill>
                  <a:schemeClr val="tx1">
                    <a:lumMod val="65000"/>
                    <a:lumOff val="35000"/>
                  </a:schemeClr>
                </a:solidFill>
              </a:rPr>
              <a:t>was born to his mother's servant, Elizabeth Paton </a:t>
            </a:r>
            <a:r>
              <a:rPr lang="en-US" sz="3200" dirty="0" smtClean="0">
                <a:solidFill>
                  <a:schemeClr val="tx1">
                    <a:lumMod val="65000"/>
                    <a:lumOff val="35000"/>
                  </a:schemeClr>
                </a:solidFill>
              </a:rPr>
              <a:t>while </a:t>
            </a:r>
            <a:r>
              <a:rPr lang="en-US" sz="3200" dirty="0">
                <a:solidFill>
                  <a:schemeClr val="tx1">
                    <a:lumMod val="65000"/>
                    <a:lumOff val="35000"/>
                  </a:schemeClr>
                </a:solidFill>
              </a:rPr>
              <a:t>he was embarking on a relationship with Jean </a:t>
            </a:r>
            <a:r>
              <a:rPr lang="en-US" sz="3200" dirty="0" err="1" smtClean="0">
                <a:solidFill>
                  <a:schemeClr val="tx1">
                    <a:lumMod val="65000"/>
                    <a:lumOff val="35000"/>
                  </a:schemeClr>
                </a:solidFill>
              </a:rPr>
              <a:t>Armour</a:t>
            </a:r>
            <a:endParaRPr lang="ru-RU" sz="3200" dirty="0">
              <a:solidFill>
                <a:schemeClr val="tx1">
                  <a:lumMod val="65000"/>
                  <a:lumOff val="35000"/>
                </a:schemeClr>
              </a:solidFill>
            </a:endParaRPr>
          </a:p>
        </p:txBody>
      </p:sp>
      <p:pic>
        <p:nvPicPr>
          <p:cNvPr id="2050" name="Picture 2" descr="C:\Users\Дана\Documents\для школы\Неделя английского языка\Jeanarmou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3777760"/>
            <a:ext cx="2004927" cy="2910378"/>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Дана\Documents\для школы\Неделя английского языка\загруженное (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392613"/>
            <a:ext cx="1990725" cy="2295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4287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 Creation</a:t>
            </a:r>
            <a:endParaRPr lang="ru-RU" dirty="0"/>
          </a:p>
        </p:txBody>
      </p:sp>
      <p:sp>
        <p:nvSpPr>
          <p:cNvPr id="3" name="Объект 2"/>
          <p:cNvSpPr>
            <a:spLocks noGrp="1"/>
          </p:cNvSpPr>
          <p:nvPr>
            <p:ph idx="1"/>
          </p:nvPr>
        </p:nvSpPr>
        <p:spPr>
          <a:xfrm>
            <a:off x="467544" y="1988840"/>
            <a:ext cx="8219256" cy="4137323"/>
          </a:xfrm>
        </p:spPr>
        <p:txBody>
          <a:bodyPr>
            <a:normAutofit/>
          </a:bodyPr>
          <a:lstStyle/>
          <a:p>
            <a:pPr marL="0" indent="0">
              <a:buNone/>
            </a:pPr>
            <a:r>
              <a:rPr lang="en-US" sz="3200" dirty="0">
                <a:solidFill>
                  <a:schemeClr val="tx1">
                    <a:lumMod val="75000"/>
                    <a:lumOff val="25000"/>
                  </a:schemeClr>
                </a:solidFill>
              </a:rPr>
              <a:t>As well as making original compositions, Burns also collected folk songs from across Scotland, often revising or adapting them.</a:t>
            </a:r>
            <a:endParaRPr lang="ru-RU" sz="3200" dirty="0">
              <a:solidFill>
                <a:schemeClr val="tx1">
                  <a:lumMod val="75000"/>
                  <a:lumOff val="25000"/>
                </a:schemeClr>
              </a:solidFill>
            </a:endParaRPr>
          </a:p>
        </p:txBody>
      </p:sp>
      <p:pic>
        <p:nvPicPr>
          <p:cNvPr id="4098" name="Picture 2" descr="C:\Users\Дана\Documents\для школы\Неделя английского языка\260px-Bartok_recording_folk_musi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933056"/>
            <a:ext cx="3017460" cy="2309961"/>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Дана\Documents\для школы\Неделя английского языка\загруженное (2).jpg"/>
          <p:cNvPicPr>
            <a:picLocks noChangeAspect="1" noChangeArrowheads="1"/>
          </p:cNvPicPr>
          <p:nvPr/>
        </p:nvPicPr>
        <p:blipFill rotWithShape="1">
          <a:blip r:embed="rId3">
            <a:extLst>
              <a:ext uri="{28A0092B-C50C-407E-A947-70E740481C1C}">
                <a14:useLocalDpi xmlns:a14="http://schemas.microsoft.com/office/drawing/2010/main" val="0"/>
              </a:ext>
            </a:extLst>
          </a:blip>
          <a:srcRect t="26608"/>
          <a:stretch/>
        </p:blipFill>
        <p:spPr bwMode="auto">
          <a:xfrm>
            <a:off x="188521" y="548680"/>
            <a:ext cx="1883781" cy="1152128"/>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Users\Дана\Documents\для школы\Неделя английского языка\th-peoples-volinka.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248" y="4019065"/>
            <a:ext cx="1851497" cy="25747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90799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The best poems</a:t>
            </a:r>
            <a:endParaRPr lang="ru-RU" dirty="0"/>
          </a:p>
        </p:txBody>
      </p:sp>
      <p:sp>
        <p:nvSpPr>
          <p:cNvPr id="3" name="Объект 2"/>
          <p:cNvSpPr>
            <a:spLocks noGrp="1"/>
          </p:cNvSpPr>
          <p:nvPr>
            <p:ph idx="1"/>
          </p:nvPr>
        </p:nvSpPr>
        <p:spPr/>
        <p:txBody>
          <a:bodyPr>
            <a:normAutofit/>
          </a:bodyPr>
          <a:lstStyle/>
          <a:p>
            <a:pPr marL="0" indent="0">
              <a:buNone/>
            </a:pPr>
            <a:r>
              <a:rPr lang="en-US" sz="3200" dirty="0">
                <a:solidFill>
                  <a:schemeClr val="tx1">
                    <a:lumMod val="75000"/>
                    <a:lumOff val="25000"/>
                  </a:schemeClr>
                </a:solidFill>
              </a:rPr>
              <a:t>P</a:t>
            </a:r>
            <a:r>
              <a:rPr lang="en-US" sz="3200" dirty="0" smtClean="0">
                <a:solidFill>
                  <a:schemeClr val="tx1">
                    <a:lumMod val="75000"/>
                    <a:lumOff val="25000"/>
                  </a:schemeClr>
                </a:solidFill>
              </a:rPr>
              <a:t>oems </a:t>
            </a:r>
            <a:r>
              <a:rPr lang="en-US" sz="3200" dirty="0">
                <a:solidFill>
                  <a:schemeClr val="tx1">
                    <a:lumMod val="75000"/>
                    <a:lumOff val="25000"/>
                  </a:schemeClr>
                </a:solidFill>
              </a:rPr>
              <a:t>and songs of Burns that remain well known across the world today include "A Red, Red Rose"; "A Man's A Man for A' That"; "To a Louse"; "To a Mouse"; "The Battle of </a:t>
            </a:r>
            <a:r>
              <a:rPr lang="en-US" sz="3200" dirty="0" err="1">
                <a:solidFill>
                  <a:schemeClr val="tx1">
                    <a:lumMod val="75000"/>
                    <a:lumOff val="25000"/>
                  </a:schemeClr>
                </a:solidFill>
              </a:rPr>
              <a:t>Sherramuir</a:t>
            </a:r>
            <a:r>
              <a:rPr lang="en-US" sz="3200" dirty="0">
                <a:solidFill>
                  <a:schemeClr val="tx1">
                    <a:lumMod val="75000"/>
                    <a:lumOff val="25000"/>
                  </a:schemeClr>
                </a:solidFill>
              </a:rPr>
              <a:t>"; "Tam o' </a:t>
            </a:r>
            <a:r>
              <a:rPr lang="en-US" sz="3200" dirty="0" err="1">
                <a:solidFill>
                  <a:schemeClr val="tx1">
                    <a:lumMod val="75000"/>
                    <a:lumOff val="25000"/>
                  </a:schemeClr>
                </a:solidFill>
              </a:rPr>
              <a:t>Shanter</a:t>
            </a:r>
            <a:r>
              <a:rPr lang="en-US" sz="3200" dirty="0">
                <a:solidFill>
                  <a:schemeClr val="tx1">
                    <a:lumMod val="75000"/>
                    <a:lumOff val="25000"/>
                  </a:schemeClr>
                </a:solidFill>
              </a:rPr>
              <a:t>"; and "</a:t>
            </a:r>
            <a:r>
              <a:rPr lang="en-US" sz="3200" dirty="0" err="1">
                <a:solidFill>
                  <a:schemeClr val="tx1">
                    <a:lumMod val="75000"/>
                    <a:lumOff val="25000"/>
                  </a:schemeClr>
                </a:solidFill>
              </a:rPr>
              <a:t>Ae</a:t>
            </a:r>
            <a:r>
              <a:rPr lang="en-US" sz="3200" dirty="0">
                <a:solidFill>
                  <a:schemeClr val="tx1">
                    <a:lumMod val="75000"/>
                    <a:lumOff val="25000"/>
                  </a:schemeClr>
                </a:solidFill>
              </a:rPr>
              <a:t> Fond Kiss".</a:t>
            </a:r>
            <a:endParaRPr lang="ru-RU" sz="3200" dirty="0">
              <a:solidFill>
                <a:schemeClr val="tx1">
                  <a:lumMod val="75000"/>
                  <a:lumOff val="25000"/>
                </a:schemeClr>
              </a:solidFill>
            </a:endParaRPr>
          </a:p>
        </p:txBody>
      </p:sp>
      <p:pic>
        <p:nvPicPr>
          <p:cNvPr id="5124" name="Picture 4" descr="C:\Users\Дана\Documents\для школы\Неделя английского языка\388px-Kilmarnockvolum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4248" y="4222100"/>
            <a:ext cx="1690954" cy="2614227"/>
          </a:xfrm>
          <a:prstGeom prst="rect">
            <a:avLst/>
          </a:prstGeom>
          <a:noFill/>
          <a:extLst>
            <a:ext uri="{909E8E84-426E-40DD-AFC4-6F175D3DCCD1}">
              <a14:hiddenFill xmlns:a14="http://schemas.microsoft.com/office/drawing/2010/main">
                <a:solidFill>
                  <a:srgbClr val="FFFFFF"/>
                </a:solidFill>
              </a14:hiddenFill>
            </a:ext>
          </a:extLst>
        </p:spPr>
      </p:pic>
      <p:pic>
        <p:nvPicPr>
          <p:cNvPr id="5125" name="Picture 5" descr="C:\Users\Дана\Documents\для школы\Неделя английского языка\загруженное (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664" y="4832931"/>
            <a:ext cx="2628900"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80145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сполнительная">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318</TotalTime>
  <Words>309</Words>
  <Application>Microsoft Office PowerPoint</Application>
  <PresentationFormat>Экран (4:3)</PresentationFormat>
  <Paragraphs>20</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Исполнительная</vt:lpstr>
      <vt:lpstr>Robert Burns (25 January 1759 – 21 July 1796)</vt:lpstr>
      <vt:lpstr>Robert Burns - a Scottish poet and lyricist</vt:lpstr>
      <vt:lpstr>Robert Burns</vt:lpstr>
      <vt:lpstr>Family and biography</vt:lpstr>
      <vt:lpstr>Family</vt:lpstr>
      <vt:lpstr>Education</vt:lpstr>
      <vt:lpstr>Love affairs</vt:lpstr>
      <vt:lpstr> Creation</vt:lpstr>
      <vt:lpstr>The best poems</vt:lpstr>
      <vt:lpstr>Robert Burns’ death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Robert Burns</dc:title>
  <dc:creator>Дана</dc:creator>
  <cp:lastModifiedBy>Дана</cp:lastModifiedBy>
  <cp:revision>19</cp:revision>
  <dcterms:created xsi:type="dcterms:W3CDTF">2014-01-17T18:09:14Z</dcterms:created>
  <dcterms:modified xsi:type="dcterms:W3CDTF">2014-01-19T16:37:26Z</dcterms:modified>
</cp:coreProperties>
</file>