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7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8" r:id="rId14"/>
    <p:sldId id="279" r:id="rId15"/>
    <p:sldId id="280" r:id="rId16"/>
    <p:sldId id="267" r:id="rId17"/>
    <p:sldId id="268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9" autoAdjust="0"/>
    <p:restoredTop sz="94660"/>
  </p:normalViewPr>
  <p:slideViewPr>
    <p:cSldViewPr>
      <p:cViewPr>
        <p:scale>
          <a:sx n="76" d="100"/>
          <a:sy n="76" d="100"/>
        </p:scale>
        <p:origin x="-98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96C59A-1C26-40C3-9156-55CFC927E10B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B01BE-6FA5-43B9-97E9-494D5DE6F6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96C59A-1C26-40C3-9156-55CFC927E10B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B01BE-6FA5-43B9-97E9-494D5DE6F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96C59A-1C26-40C3-9156-55CFC927E10B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B01BE-6FA5-43B9-97E9-494D5DE6F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96C59A-1C26-40C3-9156-55CFC927E10B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B01BE-6FA5-43B9-97E9-494D5DE6F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96C59A-1C26-40C3-9156-55CFC927E10B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B01BE-6FA5-43B9-97E9-494D5DE6F6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96C59A-1C26-40C3-9156-55CFC927E10B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B01BE-6FA5-43B9-97E9-494D5DE6F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96C59A-1C26-40C3-9156-55CFC927E10B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B01BE-6FA5-43B9-97E9-494D5DE6F6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96C59A-1C26-40C3-9156-55CFC927E10B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B01BE-6FA5-43B9-97E9-494D5DE6F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96C59A-1C26-40C3-9156-55CFC927E10B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B01BE-6FA5-43B9-97E9-494D5DE6F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96C59A-1C26-40C3-9156-55CFC927E10B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B01BE-6FA5-43B9-97E9-494D5DE6F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96C59A-1C26-40C3-9156-55CFC927E10B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04B01BE-6FA5-43B9-97E9-494D5DE6F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tx2">
                <a:lumMod val="75000"/>
              </a:schemeClr>
            </a:gs>
            <a:gs pos="47000">
              <a:schemeClr val="tx2">
                <a:lumMod val="50000"/>
              </a:schemeClr>
            </a:gs>
            <a:gs pos="100000">
              <a:schemeClr val="tx2">
                <a:lumMod val="25000"/>
              </a:schemeClr>
            </a:gs>
            <a:gs pos="100000">
              <a:schemeClr val="accent1">
                <a:lumMod val="40000"/>
                <a:lumOff val="60000"/>
              </a:schemeClr>
            </a:gs>
            <a:gs pos="100000">
              <a:srgbClr val="2E6792"/>
            </a:gs>
            <a:gs pos="100000">
              <a:srgbClr val="2E6792"/>
            </a:gs>
            <a:gs pos="71001">
              <a:srgbClr val="3333CC"/>
            </a:gs>
            <a:gs pos="81000">
              <a:schemeClr val="accent3">
                <a:lumMod val="40000"/>
                <a:lumOff val="60000"/>
              </a:schemeClr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96C59A-1C26-40C3-9156-55CFC927E10B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04B01BE-6FA5-43B9-97E9-494D5DE6F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937064" cy="486341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”</a:t>
            </a:r>
            <a:endParaRPr lang="uk-UA" sz="24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5400" dirty="0"/>
          </a:p>
        </p:txBody>
      </p:sp>
      <p:pic>
        <p:nvPicPr>
          <p:cNvPr id="10" name="Рисунок 9" descr="3833687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7690" y="3357562"/>
            <a:ext cx="3389152" cy="24288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714544" y="142852"/>
            <a:ext cx="907262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Оп</a:t>
            </a:r>
            <a:r>
              <a:rPr lang="uk-UA" sz="96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96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ки</a:t>
            </a:r>
            <a:endParaRPr lang="en-US" sz="96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7410" name="Picture 2" descr="http://zernyatko.te.ua/_pu/9/502166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214554"/>
            <a:ext cx="3357586" cy="3357586"/>
          </a:xfrm>
          <a:prstGeom prst="rect">
            <a:avLst/>
          </a:prstGeom>
          <a:noFill/>
        </p:spPr>
      </p:pic>
      <p:pic>
        <p:nvPicPr>
          <p:cNvPr id="17412" name="Picture 4" descr="http://dns155.klasna.com/uploads/editor/2563/97960/sitepage_63/images/280b3626f92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785794"/>
            <a:ext cx="2897767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643438" y="1357298"/>
            <a:ext cx="4040188" cy="3959352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9600" b="1" dirty="0" smtClean="0">
                <a:latin typeface="Monotype Corsiva" pitchFamily="66" charset="0"/>
              </a:rPr>
              <a:t>Для </a:t>
            </a:r>
            <a:r>
              <a:rPr lang="ru-RU" sz="9600" b="1" dirty="0" err="1" smtClean="0">
                <a:latin typeface="Monotype Corsiva" pitchFamily="66" charset="0"/>
              </a:rPr>
              <a:t>лікування</a:t>
            </a:r>
            <a:r>
              <a:rPr lang="ru-RU" sz="9600" b="1" dirty="0" smtClean="0">
                <a:latin typeface="Monotype Corsiva" pitchFamily="66" charset="0"/>
              </a:rPr>
              <a:t> </a:t>
            </a:r>
            <a:r>
              <a:rPr lang="ru-RU" sz="9600" b="1" dirty="0" err="1" smtClean="0">
                <a:latin typeface="Monotype Corsiva" pitchFamily="66" charset="0"/>
              </a:rPr>
              <a:t>термічних</a:t>
            </a:r>
            <a:r>
              <a:rPr lang="ru-RU" sz="9600" b="1" dirty="0" smtClean="0">
                <a:latin typeface="Monotype Corsiva" pitchFamily="66" charset="0"/>
              </a:rPr>
              <a:t> </a:t>
            </a:r>
            <a:r>
              <a:rPr lang="ru-RU" sz="9600" b="1" dirty="0" err="1" smtClean="0">
                <a:latin typeface="Monotype Corsiva" pitchFamily="66" charset="0"/>
              </a:rPr>
              <a:t>опіків</a:t>
            </a:r>
            <a:r>
              <a:rPr lang="ru-RU" sz="9600" b="1" dirty="0" smtClean="0">
                <a:latin typeface="Monotype Corsiva" pitchFamily="66" charset="0"/>
              </a:rPr>
              <a:t> І та II </a:t>
            </a:r>
            <a:r>
              <a:rPr lang="ru-RU" sz="9600" b="1" dirty="0" err="1" smtClean="0">
                <a:latin typeface="Monotype Corsiva" pitchFamily="66" charset="0"/>
              </a:rPr>
              <a:t>ступенів</a:t>
            </a:r>
            <a:r>
              <a:rPr lang="ru-RU" sz="9600" b="1" dirty="0" smtClean="0">
                <a:latin typeface="Monotype Corsiva" pitchFamily="66" charset="0"/>
              </a:rPr>
              <a:t> </a:t>
            </a:r>
            <a:r>
              <a:rPr lang="ru-RU" sz="9600" b="1" dirty="0" err="1" smtClean="0">
                <a:latin typeface="Monotype Corsiva" pitchFamily="66" charset="0"/>
              </a:rPr>
              <a:t>з</a:t>
            </a:r>
            <a:r>
              <a:rPr lang="ru-RU" sz="9600" b="1" dirty="0" smtClean="0">
                <a:latin typeface="Monotype Corsiva" pitchFamily="66" charset="0"/>
              </a:rPr>
              <a:t> невеликою </a:t>
            </a:r>
            <a:r>
              <a:rPr lang="ru-RU" sz="9600" b="1" dirty="0" err="1" smtClean="0">
                <a:latin typeface="Monotype Corsiva" pitchFamily="66" charset="0"/>
              </a:rPr>
              <a:t>площею</a:t>
            </a:r>
            <a:r>
              <a:rPr lang="ru-RU" sz="9600" b="1" dirty="0" smtClean="0">
                <a:latin typeface="Monotype Corsiva" pitchFamily="66" charset="0"/>
              </a:rPr>
              <a:t> </a:t>
            </a:r>
            <a:r>
              <a:rPr lang="ru-RU" sz="9600" b="1" dirty="0" err="1" smtClean="0">
                <a:latin typeface="Monotype Corsiva" pitchFamily="66" charset="0"/>
              </a:rPr>
              <a:t>ураження</a:t>
            </a:r>
            <a:r>
              <a:rPr lang="ru-RU" sz="9600" b="1" dirty="0" smtClean="0">
                <a:latin typeface="Monotype Corsiva" pitchFamily="66" charset="0"/>
              </a:rPr>
              <a:t> народна медицина </a:t>
            </a:r>
            <a:r>
              <a:rPr lang="ru-RU" sz="9600" b="1" dirty="0" err="1" smtClean="0">
                <a:latin typeface="Monotype Corsiva" pitchFamily="66" charset="0"/>
              </a:rPr>
              <a:t>пропонує</a:t>
            </a:r>
            <a:r>
              <a:rPr lang="ru-RU" sz="9600" b="1" dirty="0" smtClean="0">
                <a:latin typeface="Monotype Corsiva" pitchFamily="66" charset="0"/>
              </a:rPr>
              <a:t> </a:t>
            </a:r>
            <a:r>
              <a:rPr lang="ru-RU" sz="9600" b="1" dirty="0" err="1" smtClean="0">
                <a:latin typeface="Monotype Corsiva" pitchFamily="66" charset="0"/>
              </a:rPr>
              <a:t>використовувати</a:t>
            </a:r>
            <a:r>
              <a:rPr lang="ru-RU" sz="9600" b="1" dirty="0" smtClean="0">
                <a:latin typeface="Monotype Corsiva" pitchFamily="66" charset="0"/>
              </a:rPr>
              <a:t> </a:t>
            </a:r>
            <a:r>
              <a:rPr lang="ru-RU" sz="9600" b="1" dirty="0" err="1" smtClean="0">
                <a:latin typeface="Monotype Corsiva" pitchFamily="66" charset="0"/>
              </a:rPr>
              <a:t>компреси</a:t>
            </a:r>
            <a:r>
              <a:rPr lang="ru-RU" sz="9600" b="1" dirty="0" smtClean="0">
                <a:latin typeface="Monotype Corsiva" pitchFamily="66" charset="0"/>
              </a:rPr>
              <a:t> </a:t>
            </a:r>
            <a:r>
              <a:rPr lang="ru-RU" sz="9600" b="1" dirty="0" err="1" smtClean="0">
                <a:latin typeface="Monotype Corsiva" pitchFamily="66" charset="0"/>
              </a:rPr>
              <a:t>з</a:t>
            </a:r>
            <a:r>
              <a:rPr lang="ru-RU" sz="9600" b="1" dirty="0" smtClean="0">
                <a:latin typeface="Monotype Corsiva" pitchFamily="66" charset="0"/>
              </a:rPr>
              <a:t> </a:t>
            </a:r>
            <a:r>
              <a:rPr lang="ru-RU" sz="9600" b="1" dirty="0" err="1" smtClean="0">
                <a:latin typeface="Monotype Corsiva" pitchFamily="66" charset="0"/>
              </a:rPr>
              <a:t>обліпихової</a:t>
            </a:r>
            <a:r>
              <a:rPr lang="ru-RU" sz="9600" b="1" dirty="0" smtClean="0">
                <a:latin typeface="Monotype Corsiva" pitchFamily="66" charset="0"/>
              </a:rPr>
              <a:t> </a:t>
            </a:r>
            <a:r>
              <a:rPr lang="ru-RU" sz="9600" b="1" dirty="0" err="1" smtClean="0">
                <a:latin typeface="Monotype Corsiva" pitchFamily="66" charset="0"/>
              </a:rPr>
              <a:t>олії</a:t>
            </a:r>
            <a:r>
              <a:rPr lang="ru-RU" sz="9600" b="1" dirty="0" smtClean="0">
                <a:latin typeface="Monotype Corsiva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7" name="Содержимое 6" descr="Obliiha_oil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0034" y="2643182"/>
            <a:ext cx="3857143" cy="3857143"/>
          </a:xfrm>
        </p:spPr>
      </p:pic>
      <p:pic>
        <p:nvPicPr>
          <p:cNvPr id="10242" name="Picture 2" descr="http://dana-ya.com.ua/upload/img_content/m_oblipixa_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52"/>
            <a:ext cx="3357586" cy="2305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7200" b="1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Хімічні опіки</a:t>
            </a:r>
            <a:endParaRPr lang="ru-RU" sz="7200" b="1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643050"/>
            <a:ext cx="4929190" cy="3959352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 err="1" smtClean="0"/>
              <a:t>Хімічні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опіки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виникають</a:t>
            </a:r>
            <a:r>
              <a:rPr lang="ru-RU" sz="2900" b="1" dirty="0" smtClean="0"/>
              <a:t> у </a:t>
            </a:r>
            <a:r>
              <a:rPr lang="ru-RU" sz="2900" b="1" dirty="0" err="1" smtClean="0"/>
              <a:t>разі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дії</a:t>
            </a:r>
            <a:r>
              <a:rPr lang="ru-RU" sz="2900" b="1" dirty="0" smtClean="0"/>
              <a:t> на </a:t>
            </a:r>
            <a:r>
              <a:rPr lang="ru-RU" sz="2900" b="1" dirty="0" err="1" smtClean="0"/>
              <a:t>шкіру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концентрованих</a:t>
            </a:r>
            <a:r>
              <a:rPr lang="ru-RU" sz="2900" b="1" dirty="0" smtClean="0"/>
              <a:t> кислот (</a:t>
            </a:r>
            <a:r>
              <a:rPr lang="ru-RU" sz="2900" b="1" dirty="0" err="1" smtClean="0"/>
              <a:t>сульфатної</a:t>
            </a:r>
            <a:r>
              <a:rPr lang="ru-RU" sz="2900" b="1" dirty="0" smtClean="0"/>
              <a:t>, </a:t>
            </a:r>
            <a:r>
              <a:rPr lang="ru-RU" sz="2900" b="1" dirty="0" err="1" smtClean="0"/>
              <a:t>хлоридної</a:t>
            </a:r>
            <a:r>
              <a:rPr lang="ru-RU" sz="2900" b="1" dirty="0" smtClean="0"/>
              <a:t>, </a:t>
            </a:r>
            <a:r>
              <a:rPr lang="ru-RU" sz="2900" b="1" dirty="0" err="1" smtClean="0"/>
              <a:t>нітратної</a:t>
            </a:r>
            <a:r>
              <a:rPr lang="ru-RU" sz="2900" b="1" dirty="0" smtClean="0"/>
              <a:t>, </a:t>
            </a:r>
            <a:r>
              <a:rPr lang="ru-RU" sz="2900" b="1" dirty="0" err="1" smtClean="0"/>
              <a:t>карболової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тощо</a:t>
            </a:r>
            <a:r>
              <a:rPr lang="ru-RU" sz="2900" b="1" dirty="0" smtClean="0"/>
              <a:t>), </a:t>
            </a:r>
            <a:r>
              <a:rPr lang="ru-RU" sz="2900" b="1" dirty="0" err="1" smtClean="0"/>
              <a:t>лугів</a:t>
            </a:r>
            <a:r>
              <a:rPr lang="ru-RU" sz="2900" b="1" dirty="0" smtClean="0"/>
              <a:t> (</a:t>
            </a:r>
            <a:r>
              <a:rPr lang="ru-RU" sz="2900" b="1" dirty="0" err="1" smtClean="0"/>
              <a:t>їдких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калі</a:t>
            </a:r>
            <a:r>
              <a:rPr lang="ru-RU" sz="2900" b="1" dirty="0" smtClean="0"/>
              <a:t>, натру, </a:t>
            </a:r>
            <a:r>
              <a:rPr lang="ru-RU" sz="2900" b="1" dirty="0" err="1" smtClean="0"/>
              <a:t>концентрованих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розчинів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аміаку</a:t>
            </a:r>
            <a:r>
              <a:rPr lang="ru-RU" sz="2900" b="1" dirty="0" smtClean="0"/>
              <a:t>, негашеного </a:t>
            </a:r>
            <a:r>
              <a:rPr lang="ru-RU" sz="2900" b="1" dirty="0" err="1" smtClean="0"/>
              <a:t>вапна</a:t>
            </a:r>
            <a:r>
              <a:rPr lang="ru-RU" sz="2900" b="1" dirty="0" smtClean="0"/>
              <a:t>), фосфору, </a:t>
            </a:r>
            <a:r>
              <a:rPr lang="ru-RU" sz="2900" b="1" dirty="0" err="1" smtClean="0"/>
              <a:t>деяких</a:t>
            </a:r>
            <a:r>
              <a:rPr lang="ru-RU" sz="2900" b="1" dirty="0" smtClean="0"/>
              <a:t> солей (</a:t>
            </a:r>
            <a:r>
              <a:rPr lang="ru-RU" sz="2900" b="1" dirty="0" err="1" smtClean="0"/>
              <a:t>нітрату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аргентуму</a:t>
            </a:r>
            <a:r>
              <a:rPr lang="ru-RU" sz="2900" b="1" dirty="0" smtClean="0"/>
              <a:t>, хлориду цинку та </a:t>
            </a:r>
            <a:r>
              <a:rPr lang="ru-RU" sz="2900" b="1" dirty="0" err="1" smtClean="0"/>
              <a:t>ін</a:t>
            </a:r>
            <a:r>
              <a:rPr lang="ru-RU" sz="2900" b="1" dirty="0" smtClean="0"/>
              <a:t>.). </a:t>
            </a:r>
            <a:r>
              <a:rPr lang="ru-RU" sz="2900" b="1" dirty="0" err="1" smtClean="0"/>
              <a:t>Хімічні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опіки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небезпечні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ще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й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тим</a:t>
            </a:r>
            <a:r>
              <a:rPr lang="ru-RU" sz="2900" b="1" dirty="0" smtClean="0"/>
              <a:t>, </a:t>
            </a:r>
            <a:r>
              <a:rPr lang="ru-RU" sz="2900" b="1" dirty="0" err="1" smtClean="0"/>
              <a:t>що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спричинюють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загальне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отруєння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організму</a:t>
            </a:r>
            <a:r>
              <a:rPr lang="ru-RU" sz="2900" b="1" dirty="0" smtClean="0"/>
              <a:t>. </a:t>
            </a:r>
            <a:r>
              <a:rPr lang="ru-RU" sz="2900" b="1" dirty="0" err="1" smtClean="0"/>
              <a:t>їх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ознаки</a:t>
            </a:r>
            <a:r>
              <a:rPr lang="ru-RU" sz="2900" b="1" dirty="0" smtClean="0"/>
              <a:t>: сип, </a:t>
            </a:r>
            <a:r>
              <a:rPr lang="ru-RU" sz="2900" b="1" dirty="0" err="1" smtClean="0"/>
              <a:t>пухирці</a:t>
            </a:r>
            <a:r>
              <a:rPr lang="ru-RU" sz="2900" b="1" dirty="0" smtClean="0"/>
              <a:t>, </a:t>
            </a:r>
            <a:r>
              <a:rPr lang="ru-RU" sz="2900" b="1" dirty="0" err="1" smtClean="0"/>
              <a:t>локальний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біль</a:t>
            </a:r>
            <a:r>
              <a:rPr lang="ru-RU" sz="2900" b="1" dirty="0" smtClean="0"/>
              <a:t> без </a:t>
            </a:r>
            <a:r>
              <a:rPr lang="ru-RU" sz="2900" b="1" dirty="0" err="1" smtClean="0"/>
              <a:t>видимих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ушкоджень</a:t>
            </a:r>
            <a:r>
              <a:rPr lang="ru-RU" sz="2900" b="1" dirty="0" smtClean="0"/>
              <a:t>, </a:t>
            </a:r>
            <a:r>
              <a:rPr lang="ru-RU" sz="2900" b="1" dirty="0" err="1" smtClean="0"/>
              <a:t>головний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біль</a:t>
            </a:r>
            <a:r>
              <a:rPr lang="ru-RU" sz="2900" b="1" dirty="0" smtClean="0"/>
              <a:t>, </a:t>
            </a:r>
            <a:r>
              <a:rPr lang="ru-RU" sz="2900" b="1" dirty="0" err="1" smtClean="0"/>
              <a:t>утруднене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дихання</a:t>
            </a:r>
            <a:r>
              <a:rPr lang="ru-RU" sz="2900" b="1" dirty="0" smtClean="0"/>
              <a:t>. Вони </a:t>
            </a:r>
            <a:r>
              <a:rPr lang="ru-RU" sz="2900" b="1" dirty="0" err="1" smtClean="0"/>
              <a:t>можуть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проявлятися</a:t>
            </a:r>
            <a:r>
              <a:rPr lang="ru-RU" sz="2900" b="1" dirty="0" smtClean="0"/>
              <a:t> як </a:t>
            </a:r>
            <a:r>
              <a:rPr lang="ru-RU" sz="2900" b="1" dirty="0" err="1" smtClean="0"/>
              <a:t>відразу</a:t>
            </a:r>
            <a:r>
              <a:rPr lang="ru-RU" sz="2900" b="1" dirty="0" smtClean="0"/>
              <a:t>, так </a:t>
            </a:r>
            <a:r>
              <a:rPr lang="ru-RU" sz="2900" b="1" dirty="0" err="1" smtClean="0"/>
              <a:t>і</a:t>
            </a:r>
            <a:r>
              <a:rPr lang="ru-RU" sz="2900" b="1" dirty="0" smtClean="0"/>
              <a:t> через </a:t>
            </a:r>
            <a:r>
              <a:rPr lang="ru-RU" sz="2900" b="1" dirty="0" err="1" smtClean="0"/>
              <a:t>деякий</a:t>
            </a:r>
            <a:r>
              <a:rPr lang="ru-RU" sz="2900" b="1" dirty="0" smtClean="0"/>
              <a:t> час.</a:t>
            </a:r>
          </a:p>
          <a:p>
            <a:endParaRPr lang="ru-RU" dirty="0"/>
          </a:p>
        </p:txBody>
      </p:sp>
      <p:pic>
        <p:nvPicPr>
          <p:cNvPr id="7" name="Содержимое 6" descr="1327580673_ozhogi-stepeni-lechenie-ozhogov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929322" y="1928802"/>
            <a:ext cx="2857520" cy="2857520"/>
          </a:xfrm>
        </p:spPr>
      </p:pic>
      <p:pic>
        <p:nvPicPr>
          <p:cNvPr id="9218" name="Picture 2" descr="http://t1.gstatic.com/images?q=tbn:ANd9GcSWigKkWtojO58c0vGp8GRjEDH0v4kaw14Fmd74FP5BSj9LvzD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857760"/>
            <a:ext cx="2033590" cy="1779392"/>
          </a:xfrm>
          <a:prstGeom prst="rect">
            <a:avLst/>
          </a:prstGeom>
          <a:noFill/>
        </p:spPr>
      </p:pic>
      <p:pic>
        <p:nvPicPr>
          <p:cNvPr id="9220" name="Picture 4" descr="http://image.tsn.ua/media/images2/original/Feb2011/383390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5000636"/>
            <a:ext cx="2189386" cy="1643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914400"/>
          </a:xfrm>
        </p:spPr>
        <p:txBody>
          <a:bodyPr/>
          <a:lstStyle/>
          <a:p>
            <a:pPr algn="ctr"/>
            <a:endParaRPr lang="ru-RU" sz="4400" b="1" i="1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357298"/>
            <a:ext cx="4497388" cy="535782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опіків</a:t>
            </a:r>
            <a:r>
              <a:rPr lang="ru-RU" dirty="0" smtClean="0"/>
              <a:t> </a:t>
            </a:r>
            <a:r>
              <a:rPr lang="ru-RU" dirty="0" err="1" smtClean="0"/>
              <a:t>концентрованими</a:t>
            </a:r>
            <a:r>
              <a:rPr lang="ru-RU" dirty="0" smtClean="0"/>
              <a:t> кислотами (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сульфатної</a:t>
            </a:r>
            <a:r>
              <a:rPr lang="ru-RU" dirty="0" smtClean="0"/>
              <a:t>) на </a:t>
            </a:r>
            <a:r>
              <a:rPr lang="ru-RU" dirty="0" err="1" smtClean="0"/>
              <a:t>поверхню</a:t>
            </a:r>
            <a:r>
              <a:rPr lang="ru-RU" dirty="0" smtClean="0"/>
              <a:t> </a:t>
            </a:r>
            <a:r>
              <a:rPr lang="ru-RU" dirty="0" err="1" smtClean="0"/>
              <a:t>опіку</a:t>
            </a:r>
            <a:r>
              <a:rPr lang="ru-RU" dirty="0" smtClean="0"/>
              <a:t> </a:t>
            </a:r>
            <a:r>
              <a:rPr lang="ru-RU" dirty="0" err="1" smtClean="0"/>
              <a:t>ллють</a:t>
            </a:r>
            <a:r>
              <a:rPr lang="ru-RU" dirty="0" smtClean="0"/>
              <a:t> </a:t>
            </a:r>
            <a:r>
              <a:rPr lang="ru-RU" dirty="0" err="1" smtClean="0"/>
              <a:t>холодну</a:t>
            </a:r>
            <a:r>
              <a:rPr lang="ru-RU" dirty="0" smtClean="0"/>
              <a:t> воду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розчин</a:t>
            </a:r>
            <a:r>
              <a:rPr lang="ru-RU" dirty="0" smtClean="0"/>
              <a:t> </a:t>
            </a:r>
            <a:r>
              <a:rPr lang="ru-RU" dirty="0" err="1" smtClean="0"/>
              <a:t>соди</a:t>
            </a:r>
            <a:r>
              <a:rPr lang="ru-RU" dirty="0" smtClean="0"/>
              <a:t> (1 </a:t>
            </a:r>
            <a:r>
              <a:rPr lang="ru-RU" dirty="0" err="1" smtClean="0"/>
              <a:t>чайна</a:t>
            </a:r>
            <a:r>
              <a:rPr lang="ru-RU" dirty="0" smtClean="0"/>
              <a:t> ложка на склянку води) </a:t>
            </a:r>
            <a:r>
              <a:rPr lang="ru-RU" dirty="0" err="1" smtClean="0"/>
              <a:t>протягом</a:t>
            </a:r>
            <a:r>
              <a:rPr lang="ru-RU" dirty="0" smtClean="0"/>
              <a:t> 10—15 </a:t>
            </a:r>
            <a:r>
              <a:rPr lang="ru-RU" dirty="0" err="1" smtClean="0"/>
              <a:t>хв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опіки</a:t>
            </a:r>
            <a:r>
              <a:rPr lang="ru-RU" dirty="0" smtClean="0"/>
              <a:t>, </a:t>
            </a:r>
            <a:r>
              <a:rPr lang="ru-RU" dirty="0" err="1" smtClean="0"/>
              <a:t>спричинені</a:t>
            </a:r>
            <a:r>
              <a:rPr lang="ru-RU" dirty="0" smtClean="0"/>
              <a:t> </a:t>
            </a:r>
            <a:r>
              <a:rPr lang="ru-RU" dirty="0" err="1" smtClean="0"/>
              <a:t>лужними</a:t>
            </a:r>
            <a:r>
              <a:rPr lang="ru-RU" dirty="0" smtClean="0"/>
              <a:t> </a:t>
            </a:r>
            <a:r>
              <a:rPr lang="ru-RU" dirty="0" err="1" smtClean="0"/>
              <a:t>розчинами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ллють</a:t>
            </a:r>
            <a:r>
              <a:rPr lang="ru-RU" dirty="0" smtClean="0"/>
              <a:t> воду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обробляють</a:t>
            </a:r>
            <a:r>
              <a:rPr lang="ru-RU" dirty="0" smtClean="0"/>
              <a:t> 2 % -</a:t>
            </a:r>
            <a:r>
              <a:rPr lang="ru-RU" dirty="0" err="1" smtClean="0"/>
              <a:t>вим</a:t>
            </a:r>
            <a:r>
              <a:rPr lang="ru-RU" dirty="0" smtClean="0"/>
              <a:t> </a:t>
            </a:r>
            <a:r>
              <a:rPr lang="ru-RU" dirty="0" err="1" smtClean="0"/>
              <a:t>розчином</a:t>
            </a:r>
            <a:r>
              <a:rPr lang="ru-RU" dirty="0" smtClean="0"/>
              <a:t> оцту </a:t>
            </a:r>
            <a:r>
              <a:rPr lang="ru-RU" dirty="0" err="1" smtClean="0"/>
              <a:t>чи</a:t>
            </a:r>
            <a:r>
              <a:rPr lang="ru-RU" dirty="0" smtClean="0"/>
              <a:t> лимонного соку.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накладають</a:t>
            </a:r>
            <a:r>
              <a:rPr lang="ru-RU" dirty="0" smtClean="0"/>
              <a:t> </a:t>
            </a:r>
            <a:r>
              <a:rPr lang="ru-RU" dirty="0" err="1" smtClean="0"/>
              <a:t>пов'язку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опіків</a:t>
            </a:r>
            <a:r>
              <a:rPr lang="ru-RU" dirty="0" smtClean="0"/>
              <a:t> </a:t>
            </a:r>
            <a:r>
              <a:rPr lang="ru-RU" dirty="0" err="1" smtClean="0"/>
              <a:t>білим</a:t>
            </a:r>
            <a:r>
              <a:rPr lang="ru-RU" dirty="0" smtClean="0"/>
              <a:t> фосфором </a:t>
            </a:r>
            <a:r>
              <a:rPr lang="ru-RU" dirty="0" err="1" smtClean="0"/>
              <a:t>уражену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занурюють</a:t>
            </a:r>
            <a:r>
              <a:rPr lang="ru-RU" dirty="0" smtClean="0"/>
              <a:t> у воду </a:t>
            </a:r>
            <a:r>
              <a:rPr lang="ru-RU" dirty="0" err="1" smtClean="0"/>
              <a:t>і</a:t>
            </a:r>
            <a:r>
              <a:rPr lang="ru-RU" dirty="0" smtClean="0"/>
              <a:t> там </a:t>
            </a:r>
            <a:r>
              <a:rPr lang="ru-RU" dirty="0" err="1" smtClean="0"/>
              <a:t>зчищають</a:t>
            </a:r>
            <a:r>
              <a:rPr lang="ru-RU" dirty="0" smtClean="0"/>
              <a:t> фосфор. </a:t>
            </a:r>
            <a:r>
              <a:rPr lang="ru-RU" dirty="0" err="1" smtClean="0"/>
              <a:t>Маніпуляції</a:t>
            </a:r>
            <a:r>
              <a:rPr lang="ru-RU" dirty="0" smtClean="0"/>
              <a:t> на </a:t>
            </a:r>
            <a:r>
              <a:rPr lang="ru-RU" dirty="0" err="1" smtClean="0"/>
              <a:t>повітрі</a:t>
            </a:r>
            <a:r>
              <a:rPr lang="ru-RU" dirty="0" smtClean="0"/>
              <a:t> </a:t>
            </a:r>
            <a:r>
              <a:rPr lang="ru-RU" dirty="0" err="1" smtClean="0"/>
              <a:t>неможливі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фосфор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спалахнути</a:t>
            </a:r>
            <a:r>
              <a:rPr lang="ru-RU" dirty="0" smtClean="0"/>
              <a:t>. </a:t>
            </a:r>
            <a:r>
              <a:rPr lang="ru-RU" dirty="0" err="1" smtClean="0"/>
              <a:t>Уражену</a:t>
            </a:r>
            <a:r>
              <a:rPr lang="ru-RU" dirty="0" smtClean="0"/>
              <a:t> </a:t>
            </a:r>
            <a:r>
              <a:rPr lang="ru-RU" dirty="0" err="1" smtClean="0"/>
              <a:t>поверхню</a:t>
            </a:r>
            <a:r>
              <a:rPr lang="ru-RU" dirty="0" smtClean="0"/>
              <a:t> </a:t>
            </a:r>
            <a:r>
              <a:rPr lang="ru-RU" dirty="0" err="1" smtClean="0"/>
              <a:t>обробляють</a:t>
            </a:r>
            <a:r>
              <a:rPr lang="ru-RU" dirty="0" smtClean="0"/>
              <a:t> 5 % -</a:t>
            </a:r>
            <a:r>
              <a:rPr lang="ru-RU" dirty="0" err="1" smtClean="0"/>
              <a:t>вим</a:t>
            </a:r>
            <a:r>
              <a:rPr lang="ru-RU" dirty="0" smtClean="0"/>
              <a:t> </a:t>
            </a:r>
            <a:r>
              <a:rPr lang="ru-RU" dirty="0" err="1" smtClean="0"/>
              <a:t>розчином</a:t>
            </a:r>
            <a:r>
              <a:rPr lang="ru-RU" dirty="0" smtClean="0"/>
              <a:t> </a:t>
            </a:r>
            <a:r>
              <a:rPr lang="ru-RU" dirty="0" err="1" smtClean="0"/>
              <a:t>мідного</a:t>
            </a:r>
            <a:r>
              <a:rPr lang="ru-RU" dirty="0" smtClean="0"/>
              <a:t> купоросу (сульфату </a:t>
            </a:r>
            <a:r>
              <a:rPr lang="ru-RU" dirty="0" err="1" smtClean="0"/>
              <a:t>купрумуІІ</a:t>
            </a:r>
            <a:r>
              <a:rPr lang="ru-RU" dirty="0" smtClean="0"/>
              <a:t>) та </a:t>
            </a:r>
            <a:r>
              <a:rPr lang="ru-RU" dirty="0" err="1" smtClean="0"/>
              <a:t>закривають</a:t>
            </a:r>
            <a:r>
              <a:rPr lang="ru-RU" dirty="0" smtClean="0"/>
              <a:t> чистою сухою </a:t>
            </a:r>
            <a:r>
              <a:rPr lang="ru-RU" dirty="0" err="1" smtClean="0"/>
              <a:t>пов'язкою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опіки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змащувати</a:t>
            </a:r>
            <a:r>
              <a:rPr lang="ru-RU" dirty="0" smtClean="0"/>
              <a:t> жиром </a:t>
            </a:r>
            <a:r>
              <a:rPr lang="ru-RU" dirty="0" err="1" smtClean="0"/>
              <a:t>чи</a:t>
            </a:r>
            <a:r>
              <a:rPr lang="ru-RU" dirty="0" smtClean="0"/>
              <a:t> мазями,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всмоктуванню</a:t>
            </a:r>
            <a:r>
              <a:rPr lang="ru-RU" dirty="0" smtClean="0"/>
              <a:t> фосфору в </a:t>
            </a:r>
            <a:r>
              <a:rPr lang="ru-RU" dirty="0" err="1" smtClean="0"/>
              <a:t>тканини</a:t>
            </a:r>
            <a:r>
              <a:rPr lang="ru-RU" dirty="0" smtClean="0"/>
              <a:t>, а фосфор —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отруйна</a:t>
            </a:r>
            <a:r>
              <a:rPr lang="ru-RU" dirty="0" smtClean="0"/>
              <a:t> </a:t>
            </a:r>
            <a:r>
              <a:rPr lang="ru-RU" dirty="0" err="1" smtClean="0"/>
              <a:t>речовина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4" y="1428736"/>
            <a:ext cx="4714875" cy="542926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опіків</a:t>
            </a:r>
            <a:r>
              <a:rPr lang="ru-RU" dirty="0" smtClean="0"/>
              <a:t> </a:t>
            </a:r>
            <a:r>
              <a:rPr lang="ru-RU" dirty="0" err="1" smtClean="0"/>
              <a:t>негашеним</a:t>
            </a:r>
            <a:r>
              <a:rPr lang="ru-RU" dirty="0" smtClean="0"/>
              <a:t> </a:t>
            </a:r>
            <a:r>
              <a:rPr lang="ru-RU" dirty="0" err="1" smtClean="0"/>
              <a:t>вапном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змастити</a:t>
            </a:r>
            <a:r>
              <a:rPr lang="ru-RU" dirty="0" smtClean="0"/>
              <a:t> жиром, а рану </a:t>
            </a:r>
            <a:r>
              <a:rPr lang="ru-RU" dirty="0" err="1" smtClean="0"/>
              <a:t>закрити</a:t>
            </a:r>
            <a:r>
              <a:rPr lang="ru-RU" dirty="0" smtClean="0"/>
              <a:t> </a:t>
            </a:r>
            <a:r>
              <a:rPr lang="ru-RU" dirty="0" err="1" smtClean="0"/>
              <a:t>пов'язкою</a:t>
            </a:r>
            <a:r>
              <a:rPr lang="ru-RU" dirty="0" smtClean="0"/>
              <a:t>. Водою </a:t>
            </a:r>
            <a:r>
              <a:rPr lang="ru-RU" dirty="0" err="1" smtClean="0"/>
              <a:t>змивати</a:t>
            </a:r>
            <a:r>
              <a:rPr lang="ru-RU" dirty="0" smtClean="0"/>
              <a:t> </a:t>
            </a:r>
            <a:r>
              <a:rPr lang="ru-RU" dirty="0" err="1" smtClean="0"/>
              <a:t>не-гашене</a:t>
            </a:r>
            <a:r>
              <a:rPr lang="ru-RU" dirty="0" smtClean="0"/>
              <a:t> </a:t>
            </a:r>
            <a:r>
              <a:rPr lang="ru-RU" dirty="0" err="1" smtClean="0"/>
              <a:t>вапно</a:t>
            </a:r>
            <a:r>
              <a:rPr lang="ru-RU" dirty="0" smtClean="0"/>
              <a:t> </a:t>
            </a:r>
            <a:r>
              <a:rPr lang="ru-RU" dirty="0" err="1" smtClean="0"/>
              <a:t>неприпустимо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Обпечені</a:t>
            </a:r>
            <a:r>
              <a:rPr lang="ru-RU" dirty="0" smtClean="0"/>
              <a:t> </a:t>
            </a:r>
            <a:r>
              <a:rPr lang="ru-RU" dirty="0" err="1" smtClean="0"/>
              <a:t>очі</a:t>
            </a:r>
            <a:r>
              <a:rPr lang="ru-RU" dirty="0" smtClean="0"/>
              <a:t> </a:t>
            </a:r>
            <a:r>
              <a:rPr lang="ru-RU" dirty="0" err="1" smtClean="0"/>
              <a:t>промивають</a:t>
            </a:r>
            <a:r>
              <a:rPr lang="ru-RU" dirty="0" smtClean="0"/>
              <a:t> водою (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опіків</a:t>
            </a:r>
            <a:r>
              <a:rPr lang="ru-RU" dirty="0" smtClean="0"/>
              <a:t> </a:t>
            </a:r>
            <a:r>
              <a:rPr lang="ru-RU" dirty="0" err="1" smtClean="0"/>
              <a:t>вапном</a:t>
            </a:r>
            <a:r>
              <a:rPr lang="ru-RU" dirty="0" smtClean="0"/>
              <a:t>) </a:t>
            </a:r>
            <a:r>
              <a:rPr lang="ru-RU" dirty="0" err="1" smtClean="0"/>
              <a:t>або</a:t>
            </a:r>
            <a:r>
              <a:rPr lang="ru-RU" dirty="0" smtClean="0"/>
              <a:t> молоком,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накладають</a:t>
            </a:r>
            <a:r>
              <a:rPr lang="ru-RU" dirty="0" smtClean="0"/>
              <a:t> </a:t>
            </a:r>
            <a:r>
              <a:rPr lang="ru-RU" dirty="0" err="1" smtClean="0"/>
              <a:t>пов'язку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доставляють</a:t>
            </a:r>
            <a:r>
              <a:rPr lang="ru-RU" dirty="0" smtClean="0"/>
              <a:t> </a:t>
            </a:r>
            <a:r>
              <a:rPr lang="ru-RU" dirty="0" err="1" smtClean="0"/>
              <a:t>потерпілого</a:t>
            </a:r>
            <a:r>
              <a:rPr lang="ru-RU" dirty="0" smtClean="0"/>
              <a:t> у </a:t>
            </a:r>
            <a:r>
              <a:rPr lang="ru-RU" dirty="0" err="1" smtClean="0"/>
              <a:t>лікарню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Опіки</a:t>
            </a:r>
            <a:r>
              <a:rPr lang="ru-RU" dirty="0" smtClean="0"/>
              <a:t> </a:t>
            </a:r>
            <a:r>
              <a:rPr lang="ru-RU" dirty="0" err="1" smtClean="0"/>
              <a:t>променевою</a:t>
            </a:r>
            <a:r>
              <a:rPr lang="ru-RU" dirty="0" smtClean="0"/>
              <a:t> </a:t>
            </a:r>
            <a:r>
              <a:rPr lang="ru-RU" dirty="0" err="1" smtClean="0"/>
              <a:t>енергією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ультрафіолетовим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випромінюванням</a:t>
            </a:r>
            <a:r>
              <a:rPr lang="ru-RU" dirty="0" smtClean="0"/>
              <a:t>, </a:t>
            </a:r>
            <a:r>
              <a:rPr lang="ru-RU" dirty="0" err="1" smtClean="0"/>
              <a:t>спричинюють</a:t>
            </a:r>
            <a:r>
              <a:rPr lang="ru-RU" dirty="0" smtClean="0"/>
              <a:t> </a:t>
            </a:r>
            <a:r>
              <a:rPr lang="ru-RU" dirty="0" err="1" smtClean="0"/>
              <a:t>почервоніння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, </a:t>
            </a:r>
            <a:r>
              <a:rPr lang="ru-RU" dirty="0" err="1" smtClean="0"/>
              <a:t>високу</a:t>
            </a:r>
            <a:r>
              <a:rPr lang="ru-RU" dirty="0" smtClean="0"/>
              <a:t> температуру, </a:t>
            </a:r>
            <a:r>
              <a:rPr lang="ru-RU" dirty="0" err="1" smtClean="0"/>
              <a:t>нудоту</a:t>
            </a:r>
            <a:r>
              <a:rPr lang="ru-RU" dirty="0" smtClean="0"/>
              <a:t>, </a:t>
            </a:r>
            <a:r>
              <a:rPr lang="ru-RU" dirty="0" err="1" smtClean="0"/>
              <a:t>блювання</a:t>
            </a:r>
            <a:r>
              <a:rPr lang="ru-RU" dirty="0" smtClean="0"/>
              <a:t>, 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біль</a:t>
            </a:r>
            <a:r>
              <a:rPr lang="ru-RU" dirty="0" smtClean="0"/>
              <a:t>. У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накласти</a:t>
            </a:r>
            <a:r>
              <a:rPr lang="ru-RU" dirty="0" smtClean="0"/>
              <a:t> на </a:t>
            </a:r>
            <a:r>
              <a:rPr lang="ru-RU" dirty="0" err="1" smtClean="0"/>
              <a:t>обпечену</a:t>
            </a:r>
            <a:r>
              <a:rPr lang="ru-RU" dirty="0" smtClean="0"/>
              <a:t> </a:t>
            </a:r>
            <a:r>
              <a:rPr lang="ru-RU" dirty="0" err="1" smtClean="0"/>
              <a:t>ділянку</a:t>
            </a:r>
            <a:r>
              <a:rPr lang="ru-RU" dirty="0" smtClean="0"/>
              <a:t> </a:t>
            </a:r>
            <a:r>
              <a:rPr lang="ru-RU" dirty="0" err="1" smtClean="0"/>
              <a:t>холодний</a:t>
            </a:r>
            <a:r>
              <a:rPr lang="ru-RU" dirty="0" smtClean="0"/>
              <a:t> </a:t>
            </a:r>
            <a:r>
              <a:rPr lang="ru-RU" dirty="0" err="1" smtClean="0"/>
              <a:t>компрес</a:t>
            </a:r>
            <a:r>
              <a:rPr lang="ru-RU" dirty="0" smtClean="0"/>
              <a:t>,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змінюючи</a:t>
            </a:r>
            <a:r>
              <a:rPr lang="ru-RU" dirty="0" smtClean="0"/>
              <a:t>.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використати</a:t>
            </a:r>
            <a:r>
              <a:rPr lang="ru-RU" dirty="0" smtClean="0"/>
              <a:t> для </a:t>
            </a:r>
            <a:r>
              <a:rPr lang="ru-RU" dirty="0" err="1" smtClean="0"/>
              <a:t>компресів</a:t>
            </a:r>
            <a:r>
              <a:rPr lang="ru-RU" dirty="0" smtClean="0"/>
              <a:t> </a:t>
            </a:r>
            <a:r>
              <a:rPr lang="ru-RU" dirty="0" err="1" smtClean="0"/>
              <a:t>кисломолочні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(сметану, </a:t>
            </a:r>
            <a:r>
              <a:rPr lang="ru-RU" dirty="0" err="1" smtClean="0"/>
              <a:t>кефір</a:t>
            </a:r>
            <a:r>
              <a:rPr lang="ru-RU" dirty="0" smtClean="0"/>
              <a:t>) </a:t>
            </a:r>
            <a:r>
              <a:rPr lang="ru-RU" dirty="0" err="1" smtClean="0"/>
              <a:t>чи</a:t>
            </a:r>
            <a:r>
              <a:rPr lang="ru-RU" dirty="0" smtClean="0"/>
              <a:t> просто </a:t>
            </a:r>
            <a:r>
              <a:rPr lang="ru-RU" dirty="0" err="1" smtClean="0"/>
              <a:t>холодне</a:t>
            </a:r>
            <a:r>
              <a:rPr lang="ru-RU" dirty="0" smtClean="0"/>
              <a:t> молоко. Для </a:t>
            </a:r>
            <a:r>
              <a:rPr lang="ru-RU" dirty="0" err="1" smtClean="0"/>
              <a:t>зняття</a:t>
            </a:r>
            <a:r>
              <a:rPr lang="ru-RU" dirty="0" smtClean="0"/>
              <a:t> болю </a:t>
            </a:r>
            <a:r>
              <a:rPr lang="ru-RU" dirty="0" err="1" smtClean="0"/>
              <a:t>потерпілому</a:t>
            </a:r>
            <a:r>
              <a:rPr lang="ru-RU" dirty="0" smtClean="0"/>
              <a:t>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 err="1" smtClean="0"/>
              <a:t>аспірин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парацетамол.</a:t>
            </a:r>
          </a:p>
          <a:p>
            <a:endParaRPr lang="ru-RU" dirty="0"/>
          </a:p>
        </p:txBody>
      </p:sp>
      <p:pic>
        <p:nvPicPr>
          <p:cNvPr id="8196" name="Picture 4" descr="http://ua.medico.su/uploads/posts/2013-11/1385687853_himoj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548736"/>
            <a:ext cx="1928825" cy="130926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-214338"/>
            <a:ext cx="91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Перша допомога при хімічних опіках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0"/>
            <a:ext cx="8229600" cy="1143000"/>
          </a:xfrm>
        </p:spPr>
        <p:txBody>
          <a:bodyPr/>
          <a:lstStyle/>
          <a:p>
            <a:pPr algn="ctr" eaLnBrk="1" hangingPunct="1"/>
            <a:endParaRPr lang="ru-RU" altLang="ru-RU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14356"/>
            <a:ext cx="4608513" cy="534352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Wingdings 2" pitchFamily="18" charset="2"/>
              <a:buNone/>
            </a:pPr>
            <a:endParaRPr lang="en-US" altLang="ru-RU" dirty="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uk-UA" altLang="ru-RU" dirty="0" smtClean="0"/>
              <a:t>Найчастішими причинами опіків бувають гарячі рідини, пара та полум'я.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uk-UA" altLang="ru-RU" dirty="0" smtClean="0"/>
              <a:t>Термічне пошкодження (коагуляція білка і загибель клітин) починається</a:t>
            </a:r>
            <a:r>
              <a:rPr lang="ru-RU" altLang="ru-RU" dirty="0" smtClean="0"/>
              <a:t> </a:t>
            </a:r>
            <a:r>
              <a:rPr lang="uk-UA" altLang="ru-RU" dirty="0" smtClean="0"/>
              <a:t>уже під дією температури 44 °С і темп його подвоюється зі збільшенням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uk-UA" altLang="ru-RU" dirty="0" smtClean="0"/>
              <a:t>температури на кожен градус від 44 до 51 °С.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7" y="1000108"/>
            <a:ext cx="200424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214346" y="0"/>
            <a:ext cx="6984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alt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       Термічні </a:t>
            </a:r>
            <a:r>
              <a:rPr lang="uk-UA" alt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опіки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5842" name="Picture 2" descr="http://ronmb.org.ua/wp-content/uploads/2014/08/op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45652"/>
            <a:ext cx="2786082" cy="280266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3813"/>
            <a:ext cx="8229600" cy="1143000"/>
          </a:xfrm>
        </p:spPr>
        <p:txBody>
          <a:bodyPr/>
          <a:lstStyle/>
          <a:p>
            <a:pPr algn="ctr" eaLnBrk="1" hangingPunct="1"/>
            <a:endParaRPr lang="ru-RU" alt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7686" y="642918"/>
            <a:ext cx="4572000" cy="5805487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dirty="0" smtClean="0"/>
              <a:t>Електричні опіки виникають під дією технічного, побутового чи атмосферного (блискавка) струму. Місцевий</a:t>
            </a:r>
            <a:r>
              <a:rPr lang="en-US" altLang="ru-RU" dirty="0" smtClean="0"/>
              <a:t> </a:t>
            </a:r>
            <a:r>
              <a:rPr lang="ru-RU" altLang="ru-RU" dirty="0" smtClean="0"/>
              <a:t>опік хоча й буває іноді глибоким, навіть з відшаруванням частини органачи тканини, але загрозу для життя потерпілого становить загальна дія струму на організм, нервову та серцево-судинну системи.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30880">
            <a:off x="697611" y="1520473"/>
            <a:ext cx="3136414" cy="220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43042" y="214290"/>
            <a:ext cx="5431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Електричні опіки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6866" name="Picture 2" descr="http://t3.gstatic.com/images?q=tbn:ANd9GcSn0qM6EnbRpRP99tIigdfhZpm2lo9Sl5LmVbTgIMxeS0hXRog-3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71942"/>
            <a:ext cx="2609856" cy="2482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endParaRPr lang="ru-RU" altLang="ru-RU" sz="54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714488"/>
            <a:ext cx="3887787" cy="485457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uk-UA" altLang="ru-RU" sz="3600" dirty="0" smtClean="0"/>
              <a:t>Сонячні — опіки шкіри, які виникають внаслідок дії сонячного випромінювання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71612"/>
            <a:ext cx="1594949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14414" y="285728"/>
            <a:ext cx="6572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Сонячні  опіки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7890" name="Picture 2" descr="http://t2.gstatic.com/images?q=tbn:ANd9GcSwBAfvJ-FWkSv3TOfwlB3bH_KL4GzG1foWEBS47KH7F7I0bQkw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357430"/>
            <a:ext cx="2761306" cy="2676530"/>
          </a:xfrm>
          <a:prstGeom prst="rect">
            <a:avLst/>
          </a:prstGeom>
          <a:noFill/>
        </p:spPr>
      </p:pic>
      <p:pic>
        <p:nvPicPr>
          <p:cNvPr id="37892" name="Picture 4" descr="http://ukr.segodnya.ua/img/article/5270/57_ma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5072074"/>
            <a:ext cx="2428892" cy="159795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Лікування опіків</a:t>
            </a:r>
            <a:endParaRPr lang="ru-RU" b="1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214422"/>
            <a:ext cx="4357686" cy="564357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опіків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у </a:t>
            </a:r>
            <a:r>
              <a:rPr lang="ru-RU" dirty="0" err="1" smtClean="0"/>
              <a:t>наданні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на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пригоди</a:t>
            </a:r>
            <a:r>
              <a:rPr lang="ru-RU" dirty="0" smtClean="0"/>
              <a:t>, в </a:t>
            </a:r>
            <a:r>
              <a:rPr lang="ru-RU" dirty="0" err="1" smtClean="0"/>
              <a:t>боротьбі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ускладненнями</a:t>
            </a:r>
            <a:r>
              <a:rPr lang="ru-RU" dirty="0" smtClean="0"/>
              <a:t> (шок та </a:t>
            </a:r>
            <a:r>
              <a:rPr lang="ru-RU" dirty="0" err="1" smtClean="0"/>
              <a:t>ін</a:t>
            </a:r>
            <a:r>
              <a:rPr lang="ru-RU" dirty="0" smtClean="0"/>
              <a:t>), </a:t>
            </a:r>
            <a:r>
              <a:rPr lang="ru-RU" dirty="0" err="1" smtClean="0"/>
              <a:t>первинної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опікової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, </a:t>
            </a:r>
            <a:r>
              <a:rPr lang="ru-RU" dirty="0" err="1" smtClean="0"/>
              <a:t>місцевому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загальному</a:t>
            </a:r>
            <a:r>
              <a:rPr lang="ru-RU" dirty="0" smtClean="0"/>
              <a:t> </a:t>
            </a:r>
            <a:r>
              <a:rPr lang="ru-RU" dirty="0" err="1" smtClean="0"/>
              <a:t>лікуванні</a:t>
            </a:r>
            <a:r>
              <a:rPr lang="ru-RU" dirty="0" smtClean="0"/>
              <a:t>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Перша </a:t>
            </a:r>
            <a:r>
              <a:rPr lang="ru-RU" dirty="0" err="1" smtClean="0"/>
              <a:t>допомога</a:t>
            </a:r>
            <a:r>
              <a:rPr lang="ru-RU" dirty="0" smtClean="0"/>
              <a:t> повинна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припинення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травмуючого</a:t>
            </a:r>
            <a:r>
              <a:rPr lang="ru-RU" dirty="0" smtClean="0"/>
              <a:t> агента, </a:t>
            </a:r>
            <a:r>
              <a:rPr lang="ru-RU" dirty="0" err="1" smtClean="0"/>
              <a:t>профілактику</a:t>
            </a:r>
            <a:r>
              <a:rPr lang="ru-RU" dirty="0" smtClean="0"/>
              <a:t> шоку, </a:t>
            </a:r>
            <a:r>
              <a:rPr lang="ru-RU" dirty="0" err="1" smtClean="0"/>
              <a:t>інфікування</a:t>
            </a:r>
            <a:r>
              <a:rPr lang="ru-RU" dirty="0" smtClean="0"/>
              <a:t> </a:t>
            </a:r>
            <a:r>
              <a:rPr lang="ru-RU" dirty="0" err="1" smtClean="0"/>
              <a:t>опікової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та </a:t>
            </a:r>
            <a:r>
              <a:rPr lang="ru-RU" dirty="0" err="1" smtClean="0"/>
              <a:t>евакуацію</a:t>
            </a:r>
            <a:r>
              <a:rPr lang="ru-RU" dirty="0" smtClean="0"/>
              <a:t> </a:t>
            </a:r>
            <a:r>
              <a:rPr lang="ru-RU" dirty="0" err="1" smtClean="0"/>
              <a:t>потерпілого</a:t>
            </a:r>
            <a:r>
              <a:rPr lang="ru-RU" dirty="0" smtClean="0"/>
              <a:t> в </a:t>
            </a:r>
            <a:r>
              <a:rPr lang="ru-RU" dirty="0" err="1" smtClean="0"/>
              <a:t>лікувальну</a:t>
            </a:r>
            <a:r>
              <a:rPr lang="ru-RU" dirty="0" smtClean="0"/>
              <a:t> </a:t>
            </a:r>
            <a:r>
              <a:rPr lang="ru-RU" dirty="0" err="1" smtClean="0"/>
              <a:t>установу</a:t>
            </a:r>
            <a:r>
              <a:rPr lang="ru-RU" dirty="0" smtClean="0"/>
              <a:t>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припинення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високої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(</a:t>
            </a:r>
            <a:r>
              <a:rPr lang="ru-RU" dirty="0" err="1" smtClean="0"/>
              <a:t>винесення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вогню</a:t>
            </a:r>
            <a:r>
              <a:rPr lang="ru-RU" dirty="0" smtClean="0"/>
              <a:t>, </a:t>
            </a:r>
            <a:r>
              <a:rPr lang="ru-RU" dirty="0" err="1" smtClean="0"/>
              <a:t>видалення</a:t>
            </a:r>
            <a:r>
              <a:rPr lang="ru-RU" dirty="0" smtClean="0"/>
              <a:t> </a:t>
            </a:r>
            <a:r>
              <a:rPr lang="ru-RU" dirty="0" err="1" smtClean="0"/>
              <a:t>гарячих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постраждалих</a:t>
            </a:r>
            <a:r>
              <a:rPr lang="ru-RU" dirty="0" smtClean="0"/>
              <a:t> </a:t>
            </a:r>
            <a:r>
              <a:rPr lang="ru-RU" dirty="0" err="1" smtClean="0"/>
              <a:t>ділянок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хворого </a:t>
            </a:r>
            <a:r>
              <a:rPr lang="ru-RU" dirty="0" err="1" smtClean="0"/>
              <a:t>знімають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травматично</a:t>
            </a:r>
            <a:r>
              <a:rPr lang="ru-RU" dirty="0" smtClean="0"/>
              <a:t>, </a:t>
            </a:r>
            <a:r>
              <a:rPr lang="ru-RU" dirty="0" err="1" smtClean="0"/>
              <a:t>зрізають</a:t>
            </a:r>
            <a:r>
              <a:rPr lang="ru-RU" dirty="0" smtClean="0"/>
              <a:t> </a:t>
            </a:r>
            <a:r>
              <a:rPr lang="ru-RU" dirty="0" err="1" smtClean="0"/>
              <a:t>одяг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обпалені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накладають</a:t>
            </a:r>
            <a:r>
              <a:rPr lang="ru-RU" dirty="0" smtClean="0"/>
              <a:t> </a:t>
            </a:r>
            <a:r>
              <a:rPr lang="ru-RU" dirty="0" err="1" smtClean="0"/>
              <a:t>асептичну</a:t>
            </a:r>
            <a:r>
              <a:rPr lang="ru-RU" dirty="0" smtClean="0"/>
              <a:t> </a:t>
            </a:r>
            <a:r>
              <a:rPr lang="ru-RU" dirty="0" err="1" smtClean="0"/>
              <a:t>пов'язку</a:t>
            </a:r>
            <a:r>
              <a:rPr lang="ru-RU" dirty="0" smtClean="0"/>
              <a:t>. При </a:t>
            </a:r>
            <a:r>
              <a:rPr lang="ru-RU" dirty="0" err="1" smtClean="0"/>
              <a:t>сильних</a:t>
            </a:r>
            <a:r>
              <a:rPr lang="ru-RU" dirty="0" smtClean="0"/>
              <a:t> болях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шкіру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внутрішньовенно</a:t>
            </a:r>
            <a:r>
              <a:rPr lang="ru-RU" dirty="0" smtClean="0"/>
              <a:t> </a:t>
            </a:r>
            <a:r>
              <a:rPr lang="ru-RU" dirty="0" err="1" smtClean="0"/>
              <a:t>вводять</a:t>
            </a:r>
            <a:r>
              <a:rPr lang="ru-RU" dirty="0" smtClean="0"/>
              <a:t> 2 мл 1% </a:t>
            </a:r>
            <a:r>
              <a:rPr lang="ru-RU" dirty="0" err="1" smtClean="0"/>
              <a:t>розчину</a:t>
            </a:r>
            <a:r>
              <a:rPr lang="ru-RU" dirty="0" smtClean="0"/>
              <a:t> </a:t>
            </a:r>
            <a:r>
              <a:rPr lang="ru-RU" dirty="0" err="1" smtClean="0"/>
              <a:t>морфіну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омнопону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хворого </a:t>
            </a:r>
            <a:r>
              <a:rPr lang="ru-RU" dirty="0" err="1" smtClean="0"/>
              <a:t>негайно</a:t>
            </a:r>
            <a:r>
              <a:rPr lang="ru-RU" dirty="0" smtClean="0"/>
              <a:t> </a:t>
            </a:r>
            <a:r>
              <a:rPr lang="ru-RU" dirty="0" err="1" smtClean="0"/>
              <a:t>направляють</a:t>
            </a:r>
            <a:r>
              <a:rPr lang="ru-RU" dirty="0" smtClean="0"/>
              <a:t> до </a:t>
            </a:r>
            <a:r>
              <a:rPr lang="ru-RU" dirty="0" err="1" smtClean="0"/>
              <a:t>лікувального</a:t>
            </a:r>
            <a:r>
              <a:rPr lang="ru-RU" dirty="0" smtClean="0"/>
              <a:t> закладу.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4811" y="1357298"/>
            <a:ext cx="4786346" cy="550070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стаціонарі</a:t>
            </a:r>
            <a:r>
              <a:rPr lang="ru-RU" dirty="0" smtClean="0"/>
              <a:t> </a:t>
            </a:r>
            <a:r>
              <a:rPr lang="ru-RU" dirty="0" err="1" smtClean="0"/>
              <a:t>вживають</a:t>
            </a:r>
            <a:r>
              <a:rPr lang="ru-RU" dirty="0" smtClean="0"/>
              <a:t> </a:t>
            </a:r>
            <a:r>
              <a:rPr lang="ru-RU" dirty="0" err="1" smtClean="0"/>
              <a:t>термінових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ліквідації</a:t>
            </a:r>
            <a:r>
              <a:rPr lang="ru-RU" dirty="0" smtClean="0"/>
              <a:t> шоку, </a:t>
            </a:r>
            <a:r>
              <a:rPr lang="ru-RU" dirty="0" err="1" smtClean="0"/>
              <a:t>вводять</a:t>
            </a:r>
            <a:r>
              <a:rPr lang="ru-RU" dirty="0" smtClean="0"/>
              <a:t> </a:t>
            </a:r>
            <a:r>
              <a:rPr lang="ru-RU" dirty="0" err="1" smtClean="0"/>
              <a:t>протиправцеву</a:t>
            </a:r>
            <a:r>
              <a:rPr lang="ru-RU" dirty="0" smtClean="0"/>
              <a:t> </a:t>
            </a:r>
            <a:r>
              <a:rPr lang="ru-RU" dirty="0" err="1" smtClean="0"/>
              <a:t>сироватку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проводять</a:t>
            </a:r>
            <a:r>
              <a:rPr lang="ru-RU" dirty="0" smtClean="0"/>
              <a:t> </a:t>
            </a:r>
            <a:r>
              <a:rPr lang="ru-RU" dirty="0" err="1" smtClean="0"/>
              <a:t>первинну</a:t>
            </a:r>
            <a:r>
              <a:rPr lang="ru-RU" dirty="0" smtClean="0"/>
              <a:t> </a:t>
            </a:r>
            <a:r>
              <a:rPr lang="ru-RU" dirty="0" err="1" smtClean="0"/>
              <a:t>обробку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опіку</a:t>
            </a:r>
            <a:r>
              <a:rPr lang="ru-RU" dirty="0" smtClean="0"/>
              <a:t>.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способів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теплій</a:t>
            </a:r>
            <a:r>
              <a:rPr lang="ru-RU" dirty="0" smtClean="0"/>
              <a:t> (температура 25 "С) </a:t>
            </a:r>
            <a:r>
              <a:rPr lang="ru-RU" dirty="0" err="1" smtClean="0"/>
              <a:t>операційній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чистої</a:t>
            </a:r>
            <a:r>
              <a:rPr lang="ru-RU" dirty="0" smtClean="0"/>
              <a:t> </a:t>
            </a:r>
            <a:r>
              <a:rPr lang="ru-RU" dirty="0" err="1" smtClean="0"/>
              <a:t>перев'язочної</a:t>
            </a:r>
            <a:r>
              <a:rPr lang="ru-RU" dirty="0" smtClean="0"/>
              <a:t> при </a:t>
            </a:r>
            <a:r>
              <a:rPr lang="ru-RU" dirty="0" err="1" smtClean="0"/>
              <a:t>знеболюванні</a:t>
            </a:r>
            <a:r>
              <a:rPr lang="ru-RU" dirty="0" smtClean="0"/>
              <a:t> (наркоз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місцева</a:t>
            </a:r>
            <a:r>
              <a:rPr lang="ru-RU" dirty="0" smtClean="0"/>
              <a:t> </a:t>
            </a:r>
            <a:r>
              <a:rPr lang="ru-RU" dirty="0" err="1" smtClean="0"/>
              <a:t>анестезія</a:t>
            </a:r>
            <a:r>
              <a:rPr lang="ru-RU" dirty="0" smtClean="0"/>
              <a:t>) </a:t>
            </a:r>
            <a:r>
              <a:rPr lang="ru-RU" dirty="0" err="1" smtClean="0"/>
              <a:t>стерильними</a:t>
            </a:r>
            <a:r>
              <a:rPr lang="ru-RU" dirty="0" smtClean="0"/>
              <a:t> </a:t>
            </a:r>
            <a:r>
              <a:rPr lang="ru-RU" dirty="0" err="1" smtClean="0"/>
              <a:t>марлевими</a:t>
            </a:r>
            <a:r>
              <a:rPr lang="ru-RU" dirty="0" smtClean="0"/>
              <a:t> кульками, </a:t>
            </a:r>
            <a:r>
              <a:rPr lang="ru-RU" dirty="0" err="1" smtClean="0"/>
              <a:t>змоченими</a:t>
            </a:r>
            <a:r>
              <a:rPr lang="ru-RU" dirty="0" smtClean="0"/>
              <a:t> </a:t>
            </a:r>
            <a:r>
              <a:rPr lang="ru-RU" dirty="0" err="1" smtClean="0"/>
              <a:t>ефіром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0,5% </a:t>
            </a:r>
            <a:r>
              <a:rPr lang="ru-RU" dirty="0" err="1" smtClean="0"/>
              <a:t>розчином</a:t>
            </a:r>
            <a:r>
              <a:rPr lang="ru-RU" dirty="0" smtClean="0"/>
              <a:t> </a:t>
            </a:r>
            <a:r>
              <a:rPr lang="ru-RU" dirty="0" err="1" smtClean="0"/>
              <a:t>нашатирного</a:t>
            </a:r>
            <a:r>
              <a:rPr lang="ru-RU" dirty="0" smtClean="0"/>
              <a:t> спирту, </a:t>
            </a:r>
            <a:r>
              <a:rPr lang="ru-RU" dirty="0" err="1" smtClean="0"/>
              <a:t>ретельно</a:t>
            </a:r>
            <a:r>
              <a:rPr lang="ru-RU" dirty="0" smtClean="0"/>
              <a:t> </a:t>
            </a:r>
            <a:r>
              <a:rPr lang="ru-RU" dirty="0" err="1" smtClean="0"/>
              <a:t>обмивають</a:t>
            </a:r>
            <a:r>
              <a:rPr lang="ru-RU" dirty="0" smtClean="0"/>
              <a:t> </a:t>
            </a:r>
            <a:r>
              <a:rPr lang="ru-RU" dirty="0" err="1" smtClean="0"/>
              <a:t>уражену</a:t>
            </a:r>
            <a:r>
              <a:rPr lang="ru-RU" dirty="0" smtClean="0"/>
              <a:t> </a:t>
            </a:r>
            <a:r>
              <a:rPr lang="ru-RU" dirty="0" err="1" smtClean="0"/>
              <a:t>поверхню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навколишнє</a:t>
            </a:r>
            <a:r>
              <a:rPr lang="ru-RU" dirty="0" smtClean="0"/>
              <a:t> </a:t>
            </a:r>
            <a:r>
              <a:rPr lang="ru-RU" dirty="0" err="1" smtClean="0"/>
              <a:t>шкіру</a:t>
            </a:r>
            <a:r>
              <a:rPr lang="ru-RU" dirty="0" smtClean="0"/>
              <a:t>; </a:t>
            </a:r>
            <a:r>
              <a:rPr lang="ru-RU" dirty="0" err="1" smtClean="0"/>
              <a:t>відшаруванням</a:t>
            </a:r>
            <a:r>
              <a:rPr lang="ru-RU" dirty="0" smtClean="0"/>
              <a:t> </a:t>
            </a:r>
            <a:r>
              <a:rPr lang="ru-RU" dirty="0" err="1" smtClean="0"/>
              <a:t>епідермісу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чужорідні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видаляють</a:t>
            </a:r>
            <a:r>
              <a:rPr lang="ru-RU" dirty="0" smtClean="0"/>
              <a:t>. </a:t>
            </a:r>
            <a:r>
              <a:rPr lang="ru-RU" dirty="0" err="1" smtClean="0"/>
              <a:t>Поверхня</a:t>
            </a:r>
            <a:r>
              <a:rPr lang="ru-RU" dirty="0" smtClean="0"/>
              <a:t> </a:t>
            </a:r>
            <a:r>
              <a:rPr lang="ru-RU" dirty="0" err="1" smtClean="0"/>
              <a:t>опіку</a:t>
            </a:r>
            <a:r>
              <a:rPr lang="ru-RU" dirty="0" smtClean="0"/>
              <a:t> </a:t>
            </a:r>
            <a:r>
              <a:rPr lang="ru-RU" dirty="0" err="1" smtClean="0"/>
              <a:t>висушують</a:t>
            </a:r>
            <a:r>
              <a:rPr lang="ru-RU" dirty="0" smtClean="0"/>
              <a:t> </a:t>
            </a:r>
            <a:r>
              <a:rPr lang="ru-RU" dirty="0" err="1" smtClean="0"/>
              <a:t>стерильними</a:t>
            </a:r>
            <a:r>
              <a:rPr lang="ru-RU" dirty="0" smtClean="0"/>
              <a:t> </a:t>
            </a:r>
            <a:r>
              <a:rPr lang="ru-RU" dirty="0" err="1" smtClean="0"/>
              <a:t>серветками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протирають</a:t>
            </a:r>
            <a:r>
              <a:rPr lang="ru-RU" dirty="0" smtClean="0"/>
              <a:t> спиртом,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накладають</a:t>
            </a:r>
            <a:r>
              <a:rPr lang="ru-RU" dirty="0" smtClean="0"/>
              <a:t> </a:t>
            </a:r>
            <a:r>
              <a:rPr lang="ru-RU" dirty="0" err="1" smtClean="0"/>
              <a:t>стерильну</a:t>
            </a:r>
            <a:r>
              <a:rPr lang="ru-RU" dirty="0" smtClean="0"/>
              <a:t> </a:t>
            </a:r>
            <a:r>
              <a:rPr lang="ru-RU" dirty="0" err="1" smtClean="0"/>
              <a:t>пов'язку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синтоміциновою</a:t>
            </a:r>
            <a:r>
              <a:rPr lang="ru-RU" dirty="0" smtClean="0"/>
              <a:t> </a:t>
            </a:r>
            <a:r>
              <a:rPr lang="ru-RU" dirty="0" err="1" smtClean="0"/>
              <a:t>емульсією</a:t>
            </a:r>
            <a:r>
              <a:rPr lang="ru-RU" dirty="0" smtClean="0"/>
              <a:t>, </a:t>
            </a:r>
            <a:r>
              <a:rPr lang="ru-RU" dirty="0" err="1" smtClean="0"/>
              <a:t>стерильним</a:t>
            </a:r>
            <a:r>
              <a:rPr lang="ru-RU" dirty="0" smtClean="0"/>
              <a:t> </a:t>
            </a:r>
            <a:r>
              <a:rPr lang="ru-RU" dirty="0" err="1" smtClean="0"/>
              <a:t>вазеліновим</a:t>
            </a:r>
            <a:r>
              <a:rPr lang="ru-RU" dirty="0" smtClean="0"/>
              <a:t> </a:t>
            </a:r>
            <a:r>
              <a:rPr lang="ru-RU" dirty="0" err="1" smtClean="0"/>
              <a:t>олією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спиртом, </a:t>
            </a:r>
            <a:r>
              <a:rPr lang="ru-RU" dirty="0" err="1" smtClean="0"/>
              <a:t>розчином</a:t>
            </a:r>
            <a:r>
              <a:rPr lang="ru-RU" dirty="0" smtClean="0"/>
              <a:t> </a:t>
            </a:r>
            <a:r>
              <a:rPr lang="ru-RU" dirty="0" err="1" smtClean="0"/>
              <a:t>фурациліну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поміщають</a:t>
            </a:r>
            <a:r>
              <a:rPr lang="ru-RU" dirty="0" smtClean="0"/>
              <a:t> хворого </a:t>
            </a:r>
            <a:r>
              <a:rPr lang="ru-RU" dirty="0" err="1" smtClean="0"/>
              <a:t>під</a:t>
            </a:r>
            <a:r>
              <a:rPr lang="ru-RU" dirty="0" smtClean="0"/>
              <a:t> каркас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стерильних</a:t>
            </a:r>
            <a:r>
              <a:rPr lang="ru-RU" dirty="0" smtClean="0"/>
              <a:t> </a:t>
            </a:r>
            <a:r>
              <a:rPr lang="ru-RU" dirty="0" err="1" smtClean="0"/>
              <a:t>простирадл</a:t>
            </a:r>
            <a:r>
              <a:rPr lang="ru-RU" dirty="0" smtClean="0"/>
              <a:t> при </a:t>
            </a:r>
            <a:r>
              <a:rPr lang="ru-RU" dirty="0" err="1" smtClean="0"/>
              <a:t>відкритому</a:t>
            </a:r>
            <a:r>
              <a:rPr lang="ru-RU" dirty="0" smtClean="0"/>
              <a:t> </a:t>
            </a:r>
            <a:r>
              <a:rPr lang="ru-RU" dirty="0" err="1" smtClean="0"/>
              <a:t>методі</a:t>
            </a:r>
            <a:r>
              <a:rPr lang="ru-RU" dirty="0" smtClean="0"/>
              <a:t> </a:t>
            </a:r>
            <a:r>
              <a:rPr lang="ru-RU" dirty="0" err="1" smtClean="0"/>
              <a:t>лікування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42844" y="1714488"/>
            <a:ext cx="4040188" cy="3959352"/>
          </a:xfrm>
        </p:spPr>
        <p:txBody>
          <a:bodyPr/>
          <a:lstStyle/>
          <a:p>
            <a:r>
              <a:rPr lang="ru-RU" dirty="0" smtClean="0"/>
              <a:t>1) </a:t>
            </a:r>
            <a:r>
              <a:rPr lang="ru-RU" dirty="0" err="1" smtClean="0"/>
              <a:t>закриті</a:t>
            </a:r>
            <a:endParaRPr lang="ru-RU" dirty="0" smtClean="0"/>
          </a:p>
          <a:p>
            <a:r>
              <a:rPr lang="ru-RU" dirty="0" smtClean="0"/>
              <a:t>2) </a:t>
            </a:r>
            <a:r>
              <a:rPr lang="ru-RU" dirty="0" err="1" smtClean="0"/>
              <a:t>відкриті</a:t>
            </a:r>
            <a:endParaRPr lang="ru-RU" dirty="0" smtClean="0"/>
          </a:p>
          <a:p>
            <a:r>
              <a:rPr lang="ru-RU" dirty="0" smtClean="0"/>
              <a:t>3) </a:t>
            </a:r>
            <a:r>
              <a:rPr lang="ru-RU" dirty="0" err="1" smtClean="0"/>
              <a:t>змішані</a:t>
            </a:r>
            <a:endParaRPr lang="ru-RU" dirty="0" smtClean="0"/>
          </a:p>
          <a:p>
            <a:r>
              <a:rPr lang="ru-RU" dirty="0" smtClean="0"/>
              <a:t>4) </a:t>
            </a:r>
            <a:r>
              <a:rPr lang="ru-RU" dirty="0" err="1" smtClean="0"/>
              <a:t>оперативні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1714488"/>
            <a:ext cx="4041775" cy="395935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Вибір</a:t>
            </a:r>
            <a:r>
              <a:rPr lang="ru-RU" dirty="0" smtClean="0"/>
              <a:t> методу </a:t>
            </a:r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вагою </a:t>
            </a:r>
            <a:r>
              <a:rPr lang="ru-RU" dirty="0" err="1" smtClean="0"/>
              <a:t>опіку</a:t>
            </a:r>
            <a:r>
              <a:rPr lang="ru-RU" dirty="0" smtClean="0"/>
              <a:t>, часом,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пройшов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моменту </a:t>
            </a:r>
            <a:r>
              <a:rPr lang="ru-RU" dirty="0" err="1" smtClean="0"/>
              <a:t>травми</a:t>
            </a:r>
            <a:r>
              <a:rPr lang="ru-RU" dirty="0" smtClean="0"/>
              <a:t>, характером </a:t>
            </a:r>
            <a:r>
              <a:rPr lang="ru-RU" dirty="0" err="1" smtClean="0"/>
              <a:t>первинної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обстановкою, в </a:t>
            </a:r>
            <a:r>
              <a:rPr lang="ru-RU" dirty="0" err="1" smtClean="0"/>
              <a:t>якій</a:t>
            </a:r>
            <a:r>
              <a:rPr lang="ru-RU" dirty="0" smtClean="0"/>
              <a:t> буде </a:t>
            </a:r>
            <a:r>
              <a:rPr lang="ru-RU" dirty="0" err="1" smtClean="0"/>
              <a:t>проводитися</a:t>
            </a:r>
            <a:r>
              <a:rPr lang="ru-RU" dirty="0" smtClean="0"/>
              <a:t> </a:t>
            </a:r>
            <a:r>
              <a:rPr lang="ru-RU" dirty="0" err="1" smtClean="0"/>
              <a:t>лікування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При </a:t>
            </a:r>
            <a:r>
              <a:rPr lang="ru-RU" dirty="0" err="1" smtClean="0"/>
              <a:t>закритому</a:t>
            </a:r>
            <a:r>
              <a:rPr lang="ru-RU" dirty="0" smtClean="0"/>
              <a:t> </a:t>
            </a:r>
            <a:r>
              <a:rPr lang="ru-RU" dirty="0" err="1" smtClean="0"/>
              <a:t>методі</a:t>
            </a:r>
            <a:r>
              <a:rPr lang="ru-RU" dirty="0" smtClean="0"/>
              <a:t> </a:t>
            </a:r>
            <a:r>
              <a:rPr lang="ru-RU" dirty="0" err="1" smtClean="0"/>
              <a:t>лікування</a:t>
            </a:r>
            <a:r>
              <a:rPr lang="ru-RU" dirty="0" smtClean="0"/>
              <a:t> на </a:t>
            </a:r>
            <a:r>
              <a:rPr lang="ru-RU" dirty="0" err="1" smtClean="0"/>
              <a:t>поверхню</a:t>
            </a:r>
            <a:r>
              <a:rPr lang="ru-RU" dirty="0" smtClean="0"/>
              <a:t> </a:t>
            </a:r>
            <a:r>
              <a:rPr lang="ru-RU" dirty="0" err="1" smtClean="0"/>
              <a:t>опіку</a:t>
            </a:r>
            <a:r>
              <a:rPr lang="ru-RU" dirty="0" smtClean="0"/>
              <a:t> </a:t>
            </a:r>
            <a:r>
              <a:rPr lang="ru-RU" dirty="0" err="1" smtClean="0"/>
              <a:t>накладають</a:t>
            </a:r>
            <a:r>
              <a:rPr lang="ru-RU" dirty="0" smtClean="0"/>
              <a:t> </a:t>
            </a:r>
            <a:r>
              <a:rPr lang="ru-RU" dirty="0" err="1" smtClean="0"/>
              <a:t>пов'язки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речовинами</a:t>
            </a:r>
            <a:r>
              <a:rPr lang="ru-RU" dirty="0" smtClean="0"/>
              <a:t> (</a:t>
            </a:r>
            <a:r>
              <a:rPr lang="ru-RU" dirty="0" err="1" smtClean="0"/>
              <a:t>протиопікові</a:t>
            </a:r>
            <a:r>
              <a:rPr lang="ru-RU" dirty="0" smtClean="0"/>
              <a:t> </a:t>
            </a:r>
            <a:r>
              <a:rPr lang="ru-RU" dirty="0" err="1" smtClean="0"/>
              <a:t>мазі</a:t>
            </a:r>
            <a:r>
              <a:rPr lang="ru-RU" dirty="0" smtClean="0"/>
              <a:t>, </a:t>
            </a:r>
            <a:r>
              <a:rPr lang="ru-RU" dirty="0" err="1" smtClean="0"/>
              <a:t>емульсія</a:t>
            </a:r>
            <a:r>
              <a:rPr lang="ru-RU" dirty="0" smtClean="0"/>
              <a:t> </a:t>
            </a:r>
            <a:r>
              <a:rPr lang="ru-RU" dirty="0" err="1" smtClean="0"/>
              <a:t>синтоміцину</a:t>
            </a:r>
            <a:r>
              <a:rPr lang="ru-RU" dirty="0" smtClean="0"/>
              <a:t>, </a:t>
            </a:r>
            <a:r>
              <a:rPr lang="ru-RU" dirty="0" err="1" smtClean="0"/>
              <a:t>диоксидинова</a:t>
            </a:r>
            <a:r>
              <a:rPr lang="ru-RU" dirty="0" smtClean="0"/>
              <a:t> мазь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.) </a:t>
            </a:r>
          </a:p>
          <a:p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Методи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місцевого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лікування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опіків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 descr="http://today.pl.ua/documents/news/publications/big/13911639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929066"/>
            <a:ext cx="3810000" cy="24955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428736"/>
            <a:ext cx="5000628" cy="542926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Опіковий</a:t>
            </a:r>
            <a:r>
              <a:rPr lang="ru-RU" dirty="0" smtClean="0"/>
              <a:t> шок </a:t>
            </a:r>
            <a:r>
              <a:rPr lang="ru-RU" dirty="0" err="1" smtClean="0"/>
              <a:t>представляє</a:t>
            </a:r>
            <a:r>
              <a:rPr lang="ru-RU" dirty="0" smtClean="0"/>
              <a:t> собою </a:t>
            </a:r>
            <a:r>
              <a:rPr lang="ru-RU" dirty="0" err="1" smtClean="0"/>
              <a:t>патологічний</a:t>
            </a:r>
            <a:r>
              <a:rPr lang="ru-RU" dirty="0" smtClean="0"/>
              <a:t> </a:t>
            </a:r>
            <a:r>
              <a:rPr lang="ru-RU" dirty="0" err="1" smtClean="0"/>
              <a:t>процес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 при великих </a:t>
            </a:r>
            <a:r>
              <a:rPr lang="ru-RU" dirty="0" err="1" smtClean="0"/>
              <a:t>термічних</a:t>
            </a:r>
            <a:r>
              <a:rPr lang="ru-RU" dirty="0" smtClean="0"/>
              <a:t> </a:t>
            </a:r>
            <a:r>
              <a:rPr lang="ru-RU" dirty="0" err="1" smtClean="0"/>
              <a:t>ураженнях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лежать </a:t>
            </a:r>
            <a:r>
              <a:rPr lang="ru-RU" dirty="0" err="1" smtClean="0"/>
              <a:t>глибше</a:t>
            </a:r>
            <a:r>
              <a:rPr lang="ru-RU" dirty="0" smtClean="0"/>
              <a:t> тканин, </a:t>
            </a:r>
            <a:r>
              <a:rPr lang="ru-RU" dirty="0" err="1" smtClean="0"/>
              <a:t>триває</a:t>
            </a:r>
            <a:r>
              <a:rPr lang="ru-RU" dirty="0" smtClean="0"/>
              <a:t>, в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глибини</a:t>
            </a:r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своєчасності</a:t>
            </a:r>
            <a:r>
              <a:rPr lang="ru-RU" dirty="0" smtClean="0"/>
              <a:t> та </a:t>
            </a:r>
            <a:r>
              <a:rPr lang="ru-RU" dirty="0" err="1" smtClean="0"/>
              <a:t>адекватності</a:t>
            </a:r>
            <a:r>
              <a:rPr lang="ru-RU" dirty="0" smtClean="0"/>
              <a:t> </a:t>
            </a:r>
            <a:r>
              <a:rPr lang="ru-RU" dirty="0" err="1" smtClean="0"/>
              <a:t>лікування</a:t>
            </a:r>
            <a:r>
              <a:rPr lang="ru-RU" dirty="0" smtClean="0"/>
              <a:t> до 72 год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, </a:t>
            </a:r>
            <a:r>
              <a:rPr lang="ru-RU" dirty="0" err="1" smtClean="0"/>
              <a:t>проявляється</a:t>
            </a:r>
            <a:r>
              <a:rPr lang="ru-RU" dirty="0" smtClean="0"/>
              <a:t> </a:t>
            </a:r>
            <a:r>
              <a:rPr lang="ru-RU" dirty="0" err="1" smtClean="0"/>
              <a:t>порушеннями</a:t>
            </a:r>
            <a:r>
              <a:rPr lang="ru-RU" dirty="0" smtClean="0"/>
              <a:t> </a:t>
            </a:r>
            <a:r>
              <a:rPr lang="ru-RU" dirty="0" err="1" smtClean="0"/>
              <a:t>психо-емоційної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 , </a:t>
            </a:r>
            <a:r>
              <a:rPr lang="ru-RU" dirty="0" err="1" smtClean="0"/>
              <a:t>гемодинаміки</a:t>
            </a:r>
            <a:r>
              <a:rPr lang="ru-RU" dirty="0" smtClean="0"/>
              <a:t> , </a:t>
            </a:r>
            <a:r>
              <a:rPr lang="ru-RU" dirty="0" err="1" smtClean="0"/>
              <a:t>шлунково-кишкового</a:t>
            </a:r>
            <a:r>
              <a:rPr lang="ru-RU" dirty="0" smtClean="0"/>
              <a:t> тракту , 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нирок</a:t>
            </a:r>
            <a:r>
              <a:rPr lang="ru-RU" dirty="0" smtClean="0"/>
              <a:t> , </a:t>
            </a:r>
            <a:r>
              <a:rPr lang="ru-RU" dirty="0" err="1" smtClean="0"/>
              <a:t>розладами</a:t>
            </a:r>
            <a:r>
              <a:rPr lang="ru-RU" dirty="0" smtClean="0"/>
              <a:t> </a:t>
            </a:r>
            <a:r>
              <a:rPr lang="ru-RU" dirty="0" err="1" smtClean="0"/>
              <a:t>мікроциркуляції</a:t>
            </a:r>
            <a:r>
              <a:rPr lang="ru-RU" dirty="0" smtClean="0"/>
              <a:t> 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водно-електролітного</a:t>
            </a:r>
            <a:r>
              <a:rPr lang="ru-RU" dirty="0" smtClean="0"/>
              <a:t> </a:t>
            </a:r>
            <a:r>
              <a:rPr lang="ru-RU" dirty="0" err="1" smtClean="0"/>
              <a:t>рівноваги</a:t>
            </a:r>
            <a:r>
              <a:rPr lang="ru-RU" dirty="0" smtClean="0"/>
              <a:t> . </a:t>
            </a:r>
            <a:br>
              <a:rPr lang="ru-RU" dirty="0" smtClean="0"/>
            </a:br>
            <a:r>
              <a:rPr lang="ru-RU" dirty="0" err="1" smtClean="0"/>
              <a:t>Опіковий</a:t>
            </a:r>
            <a:r>
              <a:rPr lang="ru-RU" dirty="0" smtClean="0"/>
              <a:t> шок </a:t>
            </a:r>
            <a:r>
              <a:rPr lang="ru-RU" dirty="0" err="1" smtClean="0"/>
              <a:t>розглядається</a:t>
            </a:r>
            <a:r>
              <a:rPr lang="ru-RU" dirty="0" smtClean="0"/>
              <a:t> як </a:t>
            </a:r>
            <a:r>
              <a:rPr lang="ru-RU" dirty="0" err="1" smtClean="0"/>
              <a:t>варіант</a:t>
            </a:r>
            <a:r>
              <a:rPr lang="ru-RU" dirty="0" smtClean="0"/>
              <a:t> </a:t>
            </a:r>
            <a:r>
              <a:rPr lang="ru-RU" dirty="0" err="1" smtClean="0"/>
              <a:t>травматичної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в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суттєві</a:t>
            </a:r>
            <a:r>
              <a:rPr lang="ru-RU" dirty="0" smtClean="0"/>
              <a:t> </a:t>
            </a:r>
            <a:r>
              <a:rPr lang="ru-RU" dirty="0" err="1" smtClean="0"/>
              <a:t>відмінності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визначаються</a:t>
            </a:r>
            <a:r>
              <a:rPr lang="ru-RU" dirty="0" smtClean="0"/>
              <a:t> </a:t>
            </a:r>
            <a:r>
              <a:rPr lang="ru-RU" dirty="0" err="1" smtClean="0"/>
              <a:t>масивними</a:t>
            </a:r>
            <a:r>
              <a:rPr lang="ru-RU" dirty="0" smtClean="0"/>
              <a:t> </a:t>
            </a:r>
            <a:r>
              <a:rPr lang="ru-RU" dirty="0" err="1" smtClean="0"/>
              <a:t>зрушеннями</a:t>
            </a:r>
            <a:r>
              <a:rPr lang="ru-RU" dirty="0" smtClean="0"/>
              <a:t> </a:t>
            </a:r>
            <a:r>
              <a:rPr lang="ru-RU" dirty="0" err="1" smtClean="0"/>
              <a:t>водних</a:t>
            </a:r>
            <a:r>
              <a:rPr lang="ru-RU" dirty="0" smtClean="0"/>
              <a:t> </a:t>
            </a:r>
            <a:r>
              <a:rPr lang="ru-RU" dirty="0" err="1" smtClean="0"/>
              <a:t>просторів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довгостроково</a:t>
            </a:r>
            <a:r>
              <a:rPr lang="ru-RU" dirty="0" smtClean="0"/>
              <a:t> </a:t>
            </a:r>
            <a:r>
              <a:rPr lang="ru-RU" dirty="0" err="1" smtClean="0"/>
              <a:t>зберігається</a:t>
            </a:r>
            <a:r>
              <a:rPr lang="ru-RU" dirty="0" smtClean="0"/>
              <a:t> </a:t>
            </a:r>
            <a:r>
              <a:rPr lang="ru-RU" dirty="0" err="1" smtClean="0"/>
              <a:t>набряку</a:t>
            </a:r>
            <a:r>
              <a:rPr lang="ru-RU" dirty="0" smtClean="0"/>
              <a:t>,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чином, у </a:t>
            </a:r>
            <a:r>
              <a:rPr lang="ru-RU" dirty="0" err="1" smtClean="0"/>
              <a:t>зоні</a:t>
            </a:r>
            <a:r>
              <a:rPr lang="ru-RU" dirty="0" smtClean="0"/>
              <a:t> </a:t>
            </a:r>
            <a:r>
              <a:rPr lang="ru-RU" dirty="0" err="1" smtClean="0"/>
              <a:t>термічного</a:t>
            </a:r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. При </a:t>
            </a:r>
            <a:r>
              <a:rPr lang="ru-RU" dirty="0" err="1" smtClean="0"/>
              <a:t>опіковому</a:t>
            </a:r>
            <a:r>
              <a:rPr lang="ru-RU" dirty="0" smtClean="0"/>
              <a:t> </a:t>
            </a:r>
            <a:r>
              <a:rPr lang="ru-RU" dirty="0" err="1" smtClean="0"/>
              <a:t>шоці</a:t>
            </a:r>
            <a:r>
              <a:rPr lang="ru-RU" dirty="0" smtClean="0"/>
              <a:t> </a:t>
            </a:r>
            <a:r>
              <a:rPr lang="ru-RU" dirty="0" err="1" smtClean="0"/>
              <a:t>відзначається</a:t>
            </a:r>
            <a:r>
              <a:rPr lang="ru-RU" dirty="0" smtClean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виражена</a:t>
            </a:r>
            <a:r>
              <a:rPr lang="ru-RU" dirty="0" smtClean="0"/>
              <a:t> </a:t>
            </a:r>
            <a:r>
              <a:rPr lang="ru-RU" dirty="0" err="1" smtClean="0"/>
              <a:t>еректильна</a:t>
            </a:r>
            <a:r>
              <a:rPr lang="ru-RU" dirty="0" smtClean="0"/>
              <a:t> фаза, велика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тривалість</a:t>
            </a:r>
            <a:r>
              <a:rPr lang="ru-RU" dirty="0" smtClean="0"/>
              <a:t> шоку, </a:t>
            </a:r>
            <a:r>
              <a:rPr lang="ru-RU" dirty="0" err="1" smtClean="0"/>
              <a:t>падіння</a:t>
            </a:r>
            <a:r>
              <a:rPr lang="ru-RU" dirty="0" smtClean="0"/>
              <a:t> </a:t>
            </a:r>
            <a:r>
              <a:rPr lang="ru-RU" dirty="0" err="1" smtClean="0"/>
              <a:t>артеріального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настає</a:t>
            </a:r>
            <a:r>
              <a:rPr lang="ru-RU" dirty="0" smtClean="0"/>
              <a:t> не </a:t>
            </a:r>
            <a:r>
              <a:rPr lang="ru-RU" dirty="0" err="1" smtClean="0"/>
              <a:t>відразу</a:t>
            </a:r>
            <a:r>
              <a:rPr lang="ru-RU" dirty="0" smtClean="0"/>
              <a:t>, а через </a:t>
            </a:r>
            <a:r>
              <a:rPr lang="ru-RU" dirty="0" err="1" smtClean="0"/>
              <a:t>кілька</a:t>
            </a:r>
            <a:r>
              <a:rPr lang="ru-RU" dirty="0" smtClean="0"/>
              <a:t> годин (</a:t>
            </a:r>
            <a:r>
              <a:rPr lang="ru-RU" dirty="0" err="1" smtClean="0"/>
              <a:t>вихід</a:t>
            </a:r>
            <a:r>
              <a:rPr lang="ru-RU" dirty="0" smtClean="0"/>
              <a:t> </a:t>
            </a:r>
            <a:r>
              <a:rPr lang="ru-RU" dirty="0" err="1" smtClean="0"/>
              <a:t>рідини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судинного</a:t>
            </a:r>
            <a:r>
              <a:rPr lang="ru-RU" dirty="0" smtClean="0"/>
              <a:t> русла в </a:t>
            </a:r>
            <a:r>
              <a:rPr lang="ru-RU" dirty="0" err="1" smtClean="0"/>
              <a:t>интерстиций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12-18 год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має</a:t>
            </a:r>
            <a:r>
              <a:rPr lang="ru-RU" dirty="0" smtClean="0"/>
              <a:t> великого </a:t>
            </a:r>
            <a:r>
              <a:rPr lang="ru-RU" dirty="0" err="1" smtClean="0"/>
              <a:t>клінічного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image00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357298"/>
            <a:ext cx="3469009" cy="3786214"/>
          </a:xfrm>
        </p:spPr>
      </p:pic>
      <p:sp>
        <p:nvSpPr>
          <p:cNvPr id="8" name="Rectangle 7"/>
          <p:cNvSpPr/>
          <p:nvPr/>
        </p:nvSpPr>
        <p:spPr>
          <a:xfrm>
            <a:off x="285720" y="285728"/>
            <a:ext cx="5432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ОПІКОВИЙ ШОК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1285860"/>
            <a:ext cx="4000528" cy="44291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1) 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прохідності</a:t>
            </a:r>
            <a:r>
              <a:rPr lang="ru-RU" dirty="0" smtClean="0"/>
              <a:t> </a:t>
            </a:r>
            <a:r>
              <a:rPr lang="ru-RU" dirty="0" err="1" smtClean="0"/>
              <a:t>дихальних</a:t>
            </a:r>
            <a:r>
              <a:rPr lang="ru-RU" dirty="0" smtClean="0"/>
              <a:t> </a:t>
            </a:r>
            <a:r>
              <a:rPr lang="ru-RU" dirty="0" err="1" smtClean="0"/>
              <a:t>шляхів</a:t>
            </a:r>
            <a:r>
              <a:rPr lang="ru-RU" dirty="0" smtClean="0"/>
              <a:t>; </a:t>
            </a:r>
            <a:br>
              <a:rPr lang="ru-RU" dirty="0" smtClean="0"/>
            </a:br>
            <a:r>
              <a:rPr lang="ru-RU" dirty="0" smtClean="0"/>
              <a:t>2) </a:t>
            </a:r>
            <a:r>
              <a:rPr lang="ru-RU" dirty="0" err="1" smtClean="0"/>
              <a:t>катетеризація</a:t>
            </a:r>
            <a:r>
              <a:rPr lang="ru-RU" dirty="0" smtClean="0"/>
              <a:t> </a:t>
            </a:r>
            <a:r>
              <a:rPr lang="ru-RU" dirty="0" err="1" smtClean="0"/>
              <a:t>центральної</a:t>
            </a:r>
            <a:r>
              <a:rPr lang="ru-RU" dirty="0" smtClean="0"/>
              <a:t> </a:t>
            </a:r>
            <a:r>
              <a:rPr lang="ru-RU" dirty="0" err="1" smtClean="0"/>
              <a:t>вени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початок </a:t>
            </a:r>
            <a:r>
              <a:rPr lang="ru-RU" dirty="0" err="1" smtClean="0"/>
              <a:t>інфузій</a:t>
            </a:r>
            <a:r>
              <a:rPr lang="ru-RU" dirty="0" smtClean="0"/>
              <a:t>; </a:t>
            </a:r>
            <a:br>
              <a:rPr lang="ru-RU" dirty="0" smtClean="0"/>
            </a:br>
            <a:r>
              <a:rPr lang="ru-RU" dirty="0" smtClean="0"/>
              <a:t>3) </a:t>
            </a:r>
            <a:r>
              <a:rPr lang="ru-RU" dirty="0" err="1" smtClean="0"/>
              <a:t>накладення</a:t>
            </a:r>
            <a:r>
              <a:rPr lang="ru-RU" dirty="0" smtClean="0"/>
              <a:t> </a:t>
            </a:r>
            <a:r>
              <a:rPr lang="ru-RU" dirty="0" err="1" smtClean="0"/>
              <a:t>пов'язок</a:t>
            </a:r>
            <a:r>
              <a:rPr lang="ru-RU" dirty="0" smtClean="0"/>
              <a:t> на </a:t>
            </a:r>
            <a:r>
              <a:rPr lang="ru-RU" dirty="0" err="1" smtClean="0"/>
              <a:t>обпечені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; </a:t>
            </a:r>
            <a:br>
              <a:rPr lang="ru-RU" dirty="0" smtClean="0"/>
            </a:br>
            <a:r>
              <a:rPr lang="ru-RU" dirty="0" smtClean="0"/>
              <a:t>4) </a:t>
            </a:r>
            <a:r>
              <a:rPr lang="ru-RU" dirty="0" err="1" smtClean="0"/>
              <a:t>катетеризація</a:t>
            </a:r>
            <a:r>
              <a:rPr lang="ru-RU" dirty="0" smtClean="0"/>
              <a:t> </a:t>
            </a:r>
            <a:r>
              <a:rPr lang="ru-RU" dirty="0" err="1" smtClean="0"/>
              <a:t>сечового</a:t>
            </a:r>
            <a:r>
              <a:rPr lang="ru-RU" dirty="0" smtClean="0"/>
              <a:t> </a:t>
            </a:r>
            <a:r>
              <a:rPr lang="ru-RU" dirty="0" err="1" smtClean="0"/>
              <a:t>міхура</a:t>
            </a:r>
            <a:r>
              <a:rPr lang="ru-RU" dirty="0" smtClean="0"/>
              <a:t>; </a:t>
            </a:r>
            <a:br>
              <a:rPr lang="ru-RU" dirty="0" smtClean="0"/>
            </a:br>
            <a:r>
              <a:rPr lang="ru-RU" dirty="0" smtClean="0"/>
              <a:t>5) </a:t>
            </a:r>
            <a:r>
              <a:rPr lang="ru-RU" dirty="0" err="1" smtClean="0"/>
              <a:t>введення</a:t>
            </a:r>
            <a:r>
              <a:rPr lang="ru-RU" dirty="0" smtClean="0"/>
              <a:t> зонда в </a:t>
            </a:r>
            <a:r>
              <a:rPr lang="ru-RU" dirty="0" err="1" smtClean="0"/>
              <a:t>шлунок</a:t>
            </a:r>
            <a:r>
              <a:rPr lang="ru-RU" dirty="0" smtClean="0"/>
              <a:t>. </a:t>
            </a:r>
          </a:p>
          <a:p>
            <a:endParaRPr lang="ru-RU" dirty="0"/>
          </a:p>
        </p:txBody>
      </p:sp>
      <p:pic>
        <p:nvPicPr>
          <p:cNvPr id="9" name="Содержимое 8" descr="b0ef7088ac0b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143504" y="1714488"/>
            <a:ext cx="3143272" cy="3143272"/>
          </a:xfrm>
        </p:spPr>
      </p:pic>
      <p:sp>
        <p:nvSpPr>
          <p:cNvPr id="7" name="Rectangle 6"/>
          <p:cNvSpPr/>
          <p:nvPr/>
        </p:nvSpPr>
        <p:spPr>
          <a:xfrm>
            <a:off x="0" y="1"/>
            <a:ext cx="92869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Алгоритм </a:t>
            </a:r>
            <a:r>
              <a:rPr lang="ru-RU" sz="32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основних</a:t>
            </a:r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лікувальних</a:t>
            </a:r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заходів</a:t>
            </a:r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при </a:t>
            </a:r>
            <a:r>
              <a:rPr lang="ru-RU" sz="32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опіковому</a:t>
            </a:r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шоці</a:t>
            </a:r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  <a:endParaRPr lang="en-US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7772400" cy="914400"/>
          </a:xfrm>
        </p:spPr>
        <p:txBody>
          <a:bodyPr/>
          <a:lstStyle/>
          <a:p>
            <a:endParaRPr lang="ru-RU" sz="8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00100" y="142852"/>
            <a:ext cx="6329378" cy="1476374"/>
          </a:xfrm>
        </p:spPr>
        <p:txBody>
          <a:bodyPr>
            <a:noAutofit/>
          </a:bodyPr>
          <a:lstStyle/>
          <a:p>
            <a:pPr algn="ctr"/>
            <a:r>
              <a:rPr lang="ru-RU" sz="9600" i="1" dirty="0" smtClean="0">
                <a:latin typeface="Monotype Corsiva" pitchFamily="66" charset="0"/>
              </a:rPr>
              <a:t>Опіки</a:t>
            </a:r>
            <a:endParaRPr lang="ru-RU" sz="9600" i="1" dirty="0"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571472" y="1357298"/>
            <a:ext cx="7858180" cy="395935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ураження шкіри та тканин організму під дією високих температур, їдких хімічних речовин, інтенсивного короткохвильового випромінювання, що призводить до втрати клітинами організму своєї молекулярної структури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</a:t>
            </a:r>
            <a:endParaRPr lang="ru-RU" sz="32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386" name="Picture 2" descr="http://vkurse.ua/i/2008-07/lechit-rany-v-domashnikh-usloviya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03419">
            <a:off x="576091" y="4699201"/>
            <a:ext cx="3034179" cy="1896362"/>
          </a:xfrm>
          <a:prstGeom prst="rect">
            <a:avLst/>
          </a:prstGeom>
          <a:noFill/>
        </p:spPr>
      </p:pic>
      <p:pic>
        <p:nvPicPr>
          <p:cNvPr id="16388" name="Picture 4" descr="http://www.volynpost.com/img/modules/news/3/ae/478faeb4d3a4f817589784c787352ae3/top-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572008"/>
            <a:ext cx="2762268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tx2">
                <a:lumMod val="75000"/>
              </a:schemeClr>
            </a:gs>
            <a:gs pos="47000">
              <a:schemeClr val="tx2">
                <a:lumMod val="50000"/>
              </a:schemeClr>
            </a:gs>
            <a:gs pos="100000">
              <a:schemeClr val="tx2">
                <a:lumMod val="25000"/>
              </a:schemeClr>
            </a:gs>
            <a:gs pos="100000">
              <a:schemeClr val="accent1">
                <a:lumMod val="40000"/>
                <a:lumOff val="60000"/>
              </a:schemeClr>
            </a:gs>
            <a:gs pos="100000">
              <a:srgbClr val="2E6792"/>
            </a:gs>
            <a:gs pos="100000">
              <a:srgbClr val="2E6792"/>
            </a:gs>
            <a:gs pos="71001">
              <a:srgbClr val="3333CC"/>
            </a:gs>
            <a:gs pos="81000">
              <a:schemeClr val="accent3">
                <a:lumMod val="40000"/>
                <a:lumOff val="60000"/>
              </a:schemeClr>
            </a:gs>
            <a:gs pos="100000">
              <a:srgbClr val="006699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Содержимое 8" descr="image0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902678"/>
          </a:xfrm>
        </p:spPr>
      </p:pic>
      <p:sp>
        <p:nvSpPr>
          <p:cNvPr id="8" name="Rectangle 7"/>
          <p:cNvSpPr/>
          <p:nvPr/>
        </p:nvSpPr>
        <p:spPr>
          <a:xfrm>
            <a:off x="1714480" y="5357826"/>
            <a:ext cx="6235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Класифікація опіків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8353456" cy="12024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357298"/>
            <a:ext cx="4040188" cy="5061091"/>
          </a:xfrm>
        </p:spPr>
        <p:txBody>
          <a:bodyPr/>
          <a:lstStyle/>
          <a:p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глибини</a:t>
            </a:r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 </a:t>
            </a:r>
            <a:r>
              <a:rPr lang="ru-RU" dirty="0" err="1" smtClean="0"/>
              <a:t>термічні</a:t>
            </a:r>
            <a:r>
              <a:rPr lang="ru-RU" dirty="0" smtClean="0"/>
              <a:t> </a:t>
            </a:r>
            <a:r>
              <a:rPr lang="ru-RU" dirty="0" err="1" smtClean="0"/>
              <a:t>опіки</a:t>
            </a:r>
            <a:r>
              <a:rPr lang="ru-RU" dirty="0" smtClean="0"/>
              <a:t> </a:t>
            </a:r>
            <a:r>
              <a:rPr lang="ru-RU" dirty="0" err="1" smtClean="0"/>
              <a:t>поділяють</a:t>
            </a:r>
            <a:r>
              <a:rPr lang="ru-RU" dirty="0" smtClean="0"/>
              <a:t> на </a:t>
            </a:r>
            <a:r>
              <a:rPr lang="ru-RU" dirty="0" err="1" smtClean="0"/>
              <a:t>легкі</a:t>
            </a:r>
            <a:r>
              <a:rPr lang="en-US" dirty="0" smtClean="0"/>
              <a:t> (</a:t>
            </a:r>
            <a:r>
              <a:rPr lang="ru-RU" dirty="0" smtClean="0"/>
              <a:t>І </a:t>
            </a:r>
            <a:r>
              <a:rPr lang="ru-RU" dirty="0" err="1" smtClean="0"/>
              <a:t>ступеня</a:t>
            </a:r>
            <a:r>
              <a:rPr lang="en-US" dirty="0" smtClean="0"/>
              <a:t>),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тяжкості</a:t>
            </a:r>
            <a:r>
              <a:rPr lang="en-US" dirty="0" smtClean="0"/>
              <a:t> (II </a:t>
            </a:r>
            <a:r>
              <a:rPr lang="ru-RU" dirty="0" err="1" smtClean="0"/>
              <a:t>ступеня</a:t>
            </a:r>
            <a:r>
              <a:rPr lang="en-US" dirty="0" smtClean="0"/>
              <a:t>), </a:t>
            </a:r>
            <a:r>
              <a:rPr lang="ru-RU" dirty="0" err="1" smtClean="0"/>
              <a:t>тяжкі</a:t>
            </a:r>
            <a:r>
              <a:rPr lang="en-US" dirty="0" smtClean="0"/>
              <a:t> (III </a:t>
            </a:r>
            <a:r>
              <a:rPr lang="ru-RU" dirty="0" err="1" smtClean="0"/>
              <a:t>ступеня</a:t>
            </a:r>
            <a:r>
              <a:rPr lang="en-US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вкрай</a:t>
            </a:r>
            <a:r>
              <a:rPr lang="ru-RU" dirty="0" smtClean="0"/>
              <a:t> </a:t>
            </a:r>
            <a:r>
              <a:rPr lang="ru-RU" dirty="0" err="1" smtClean="0"/>
              <a:t>тяжкі</a:t>
            </a:r>
            <a:r>
              <a:rPr lang="en-US" dirty="0" smtClean="0"/>
              <a:t> (IV </a:t>
            </a:r>
            <a:r>
              <a:rPr lang="ru-RU" dirty="0" err="1" smtClean="0"/>
              <a:t>ступеня</a:t>
            </a:r>
            <a:r>
              <a:rPr lang="en-US" dirty="0" smtClean="0"/>
              <a:t>).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1000100" y="142852"/>
            <a:ext cx="7215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Ступені термічних опіків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Содержимое 6" descr="220px-Burn_Degree_Diagram_Uk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214422"/>
            <a:ext cx="3429024" cy="5386425"/>
          </a:xfrm>
          <a:prstGeom prst="rect">
            <a:avLst/>
          </a:prstGeom>
        </p:spPr>
      </p:pic>
      <p:pic>
        <p:nvPicPr>
          <p:cNvPr id="14340" name="Picture 4" descr="http://surgery.porog.com.ua/wp-content/uploads/sites/4/2014/02/%D0%BE%D0%B6%D0%BE%D0%B3%D0%B8-300x2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1" y="4214817"/>
            <a:ext cx="3670254" cy="25324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2066" y="0"/>
            <a:ext cx="4071934" cy="6857999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Опіки </a:t>
            </a:r>
            <a:r>
              <a:rPr lang="ru-RU" b="1" dirty="0" smtClean="0"/>
              <a:t>І ступеня характеризуються почервонінням шкіри у місці опіку. При дотику теплого предмета до цього місця відчувається зростаючий біль.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Опіки II ступеня характеризуються не тільки почервонінням шкіри, а й появою пухирців, заповнених прозорою рідиною, тривалим ниючим болем.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Опіки III ступеня характеризуються сильним болем. Поверхня обпеченої шкіри вкривається пухирцями, вона втрачає життєздатність. Окремі місця шкіри обвуглені, але глибокі тканини функціонують.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Опіки IV ступеня характеризуються обвугленням глибоких тканин, повною втратою ними життєздатності.</a:t>
            </a:r>
          </a:p>
          <a:p>
            <a:endParaRPr lang="en-US" dirty="0"/>
          </a:p>
        </p:txBody>
      </p:sp>
      <p:pic>
        <p:nvPicPr>
          <p:cNvPr id="34818" name="Picture 2" descr="http://ehow.com.ua/health/files/nadannya-pershoyi-dopomogi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6"/>
            <a:ext cx="3929058" cy="4357694"/>
          </a:xfrm>
          <a:prstGeom prst="rect">
            <a:avLst/>
          </a:prstGeom>
          <a:noFill/>
        </p:spPr>
      </p:pic>
      <p:pic>
        <p:nvPicPr>
          <p:cNvPr id="34820" name="Picture 4" descr="http://skaz.com.ua/pars_docs/refs/14/13145/13145_html_2c94e4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0"/>
            <a:ext cx="6715140" cy="22859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8960" y="0"/>
            <a:ext cx="5715040" cy="671514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/>
              <a:t>Розміри поверхні, що зазнала опіку, виражають у відсотках </a:t>
            </a:r>
            <a:r>
              <a:rPr lang="ru-RU" sz="1600" b="1" dirty="0" smtClean="0"/>
              <a:t> від </a:t>
            </a:r>
            <a:r>
              <a:rPr lang="ru-RU" sz="1600" b="1" dirty="0" smtClean="0"/>
              <a:t>усього шкірного покриву. Для </a:t>
            </a:r>
            <a:r>
              <a:rPr lang="ru-RU" sz="1600" b="1" dirty="0" err="1" smtClean="0"/>
              <a:t>дорослих</a:t>
            </a:r>
            <a:r>
              <a:rPr lang="ru-RU" sz="1600" b="1" dirty="0" smtClean="0"/>
              <a:t> людей </a:t>
            </a:r>
            <a:r>
              <a:rPr lang="ru-RU" sz="1600" b="1" dirty="0" err="1" smtClean="0"/>
              <a:t>поверхню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голови</a:t>
            </a:r>
            <a:r>
              <a:rPr lang="ru-RU" sz="1600" b="1" dirty="0" smtClean="0"/>
              <a:t> і </a:t>
            </a:r>
            <a:r>
              <a:rPr lang="ru-RU" sz="1600" b="1" dirty="0" err="1" smtClean="0"/>
              <a:t>шиї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що</a:t>
            </a:r>
            <a:r>
              <a:rPr lang="ru-RU" sz="1600" b="1" dirty="0" smtClean="0"/>
              <a:t> 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приблизно дорівнює одній верхній кінцівці, приймають за 9 % усієї поверхні тіла, поверхня грудей та живота, що приблизно дорівнює поверхні однієї нижньої кінцівки, — за 18 %. </a:t>
            </a:r>
            <a:r>
              <a:rPr lang="ru-RU" sz="1600" b="1" dirty="0" smtClean="0"/>
              <a:t>Це </a:t>
            </a:r>
            <a:r>
              <a:rPr lang="ru-RU" sz="1600" b="1" dirty="0" smtClean="0"/>
              <a:t>так зване «правило дев'ятки». Другим способом </a:t>
            </a:r>
            <a:r>
              <a:rPr lang="ru-RU" sz="1600" b="1" dirty="0" err="1" smtClean="0"/>
              <a:t>визначення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площі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є</a:t>
            </a:r>
            <a:r>
              <a:rPr lang="ru-RU" sz="1600" b="1" dirty="0" smtClean="0"/>
              <a:t> «метод </a:t>
            </a:r>
            <a:r>
              <a:rPr lang="ru-RU" sz="1600" b="1" dirty="0" err="1" smtClean="0"/>
              <a:t>долоні</a:t>
            </a:r>
            <a:r>
              <a:rPr lang="ru-RU" sz="1600" b="1" dirty="0" smtClean="0"/>
              <a:t>». Як </a:t>
            </a:r>
            <a:r>
              <a:rPr lang="ru-RU" sz="1600" b="1" dirty="0" err="1" smtClean="0"/>
              <a:t>одиницю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виміру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використовують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площу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долоні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включаючи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пальці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що</a:t>
            </a:r>
            <a:r>
              <a:rPr lang="ru-RU" sz="1600" b="1" dirty="0" smtClean="0"/>
              <a:t> становить </a:t>
            </a:r>
            <a:r>
              <a:rPr lang="ru-RU" sz="1600" b="1" dirty="0" err="1" smtClean="0"/>
              <a:t>приблизно</a:t>
            </a:r>
            <a:r>
              <a:rPr lang="ru-RU" sz="1600" b="1" dirty="0" smtClean="0"/>
              <a:t> 1 % </a:t>
            </a:r>
            <a:r>
              <a:rPr lang="ru-RU" sz="1600" b="1" dirty="0" err="1" smtClean="0"/>
              <a:t>поверхні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тіла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Будь-який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опік</a:t>
            </a:r>
            <a:r>
              <a:rPr lang="ru-RU" sz="1600" b="1" dirty="0" smtClean="0"/>
              <a:t> II </a:t>
            </a:r>
            <a:r>
              <a:rPr lang="ru-RU" sz="1600" b="1" dirty="0" err="1" smtClean="0"/>
              <a:t>ступеня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який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вразив</a:t>
            </a:r>
            <a:r>
              <a:rPr lang="ru-RU" sz="1600" b="1" dirty="0" smtClean="0"/>
              <a:t> 10 % </a:t>
            </a:r>
            <a:r>
              <a:rPr lang="ru-RU" sz="1600" b="1" dirty="0" err="1" smtClean="0"/>
              <a:t>поверхні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тіла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слід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вважати</a:t>
            </a:r>
            <a:r>
              <a:rPr lang="ru-RU" sz="1600" b="1" dirty="0" smtClean="0"/>
              <a:t> тяжким, так само, як </a:t>
            </a:r>
            <a:r>
              <a:rPr lang="ru-RU" sz="1600" b="1" dirty="0" err="1" smtClean="0"/>
              <a:t>опік</a:t>
            </a:r>
            <a:r>
              <a:rPr lang="ru-RU" sz="1600" b="1" dirty="0" smtClean="0"/>
              <a:t> III </a:t>
            </a:r>
            <a:r>
              <a:rPr lang="ru-RU" sz="1600" b="1" dirty="0" err="1" smtClean="0"/>
              <a:t>ступеня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що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вразив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більше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ніж</a:t>
            </a:r>
            <a:r>
              <a:rPr lang="ru-RU" sz="1600" b="1" dirty="0" smtClean="0"/>
              <a:t> 2 % </a:t>
            </a:r>
            <a:r>
              <a:rPr lang="ru-RU" sz="1600" b="1" dirty="0" err="1" smtClean="0"/>
              <a:t>поверхні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тіла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Ураження</a:t>
            </a:r>
            <a:r>
              <a:rPr lang="ru-RU" sz="1600" b="1" dirty="0" smtClean="0"/>
              <a:t> очей, </a:t>
            </a:r>
            <a:r>
              <a:rPr lang="ru-RU" sz="1600" b="1" dirty="0" err="1" smtClean="0"/>
              <a:t>пальців</a:t>
            </a:r>
            <a:r>
              <a:rPr lang="ru-RU" sz="1600" b="1" dirty="0" smtClean="0"/>
              <a:t> рук, району </a:t>
            </a:r>
            <a:r>
              <a:rPr lang="ru-RU" sz="1600" b="1" dirty="0" err="1" smtClean="0"/>
              <a:t>геніталій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анального </a:t>
            </a:r>
            <a:r>
              <a:rPr lang="ru-RU" sz="1600" b="1" dirty="0" err="1" smtClean="0"/>
              <a:t>отвору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вважаються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потенційно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більш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серйозними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ніж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ураження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інших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частин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тіла</a:t>
            </a:r>
            <a:r>
              <a:rPr lang="ru-RU" sz="1600" b="1" dirty="0" smtClean="0"/>
              <a:t>.</a:t>
            </a:r>
          </a:p>
          <a:p>
            <a:pPr algn="ctr"/>
            <a:r>
              <a:rPr lang="ru-RU" sz="1600" b="1" dirty="0" smtClean="0"/>
              <a:t> </a:t>
            </a:r>
          </a:p>
          <a:p>
            <a:endParaRPr lang="ru-RU" sz="1600" dirty="0"/>
          </a:p>
        </p:txBody>
      </p:sp>
      <p:pic>
        <p:nvPicPr>
          <p:cNvPr id="15362" name="Picture 2" descr="http://vseznajka.com.ua/images/pervaja-pomoshh-pri-himicheskom-ozhog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00438"/>
            <a:ext cx="2571768" cy="29736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642918"/>
            <a:ext cx="3429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Якщо тіло уражене на 15 % опіками II та III ступенів, виникає тяжке ускладнення — опіковий шок, який за перебігом нагадує травматичний шок, але його дія вдвічі триваліша.</a:t>
            </a:r>
            <a:endParaRPr lang="ru-RU" b="1" dirty="0" smtClean="0"/>
          </a:p>
        </p:txBody>
      </p:sp>
      <p:pic>
        <p:nvPicPr>
          <p:cNvPr id="15364" name="Picture 4" descr="http://exo.in.ua/images/news/2012/02/new-18980-2012-02-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786322"/>
            <a:ext cx="2428892" cy="18216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071538" y="1714488"/>
            <a:ext cx="6540518" cy="3959352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Опікова</a:t>
            </a:r>
            <a:r>
              <a:rPr lang="ru-RU" dirty="0" smtClean="0"/>
              <a:t> хвороба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гостре</a:t>
            </a:r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водно-сольового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супроводжується</a:t>
            </a:r>
            <a:r>
              <a:rPr lang="ru-RU" dirty="0" smtClean="0"/>
              <a:t> </a:t>
            </a:r>
            <a:r>
              <a:rPr lang="ru-RU" dirty="0" err="1" smtClean="0"/>
              <a:t>загальною</a:t>
            </a:r>
            <a:r>
              <a:rPr lang="ru-RU" dirty="0" smtClean="0"/>
              <a:t> </a:t>
            </a:r>
            <a:r>
              <a:rPr lang="ru-RU" dirty="0" err="1" smtClean="0"/>
              <a:t>інтоксикацією</a:t>
            </a:r>
            <a:r>
              <a:rPr lang="ru-RU" dirty="0" smtClean="0"/>
              <a:t>. Часто стан хворого </a:t>
            </a:r>
            <a:r>
              <a:rPr lang="ru-RU" dirty="0" err="1" smtClean="0"/>
              <a:t>ускладнюється</a:t>
            </a:r>
            <a:r>
              <a:rPr lang="ru-RU" dirty="0" smtClean="0"/>
              <a:t> </a:t>
            </a:r>
            <a:r>
              <a:rPr lang="ru-RU" dirty="0" err="1" smtClean="0"/>
              <a:t>запаленням</a:t>
            </a:r>
            <a:r>
              <a:rPr lang="ru-RU" dirty="0" smtClean="0"/>
              <a:t> </a:t>
            </a:r>
            <a:r>
              <a:rPr lang="ru-RU" dirty="0" err="1" smtClean="0"/>
              <a:t>легенів</a:t>
            </a:r>
            <a:r>
              <a:rPr lang="ru-RU" dirty="0" smtClean="0"/>
              <a:t>, </a:t>
            </a:r>
            <a:r>
              <a:rPr lang="ru-RU" dirty="0" err="1" smtClean="0"/>
              <a:t>ураженням</a:t>
            </a:r>
            <a:r>
              <a:rPr lang="ru-RU" dirty="0" smtClean="0"/>
              <a:t> </a:t>
            </a:r>
            <a:r>
              <a:rPr lang="ru-RU" dirty="0" err="1" smtClean="0"/>
              <a:t>печінки</a:t>
            </a:r>
            <a:r>
              <a:rPr lang="ru-RU" dirty="0" smtClean="0"/>
              <a:t>, </a:t>
            </a:r>
            <a:r>
              <a:rPr lang="ru-RU" dirty="0" err="1" smtClean="0"/>
              <a:t>нирок</a:t>
            </a:r>
            <a:r>
              <a:rPr lang="ru-RU" dirty="0" smtClean="0"/>
              <a:t>, </a:t>
            </a:r>
            <a:r>
              <a:rPr lang="ru-RU" dirty="0" err="1" smtClean="0"/>
              <a:t>гострими</a:t>
            </a:r>
            <a:r>
              <a:rPr lang="ru-RU" dirty="0" smtClean="0"/>
              <a:t> </a:t>
            </a:r>
            <a:r>
              <a:rPr lang="ru-RU" dirty="0" err="1" smtClean="0"/>
              <a:t>виразками</a:t>
            </a:r>
            <a:r>
              <a:rPr lang="ru-RU" dirty="0" smtClean="0"/>
              <a:t> </a:t>
            </a:r>
            <a:r>
              <a:rPr lang="ru-RU" dirty="0" err="1" smtClean="0"/>
              <a:t>шлунково-кишкового</a:t>
            </a:r>
            <a:r>
              <a:rPr lang="ru-RU" dirty="0" smtClean="0"/>
              <a:t> тракту.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" name="Содержимое 6" descr="1_html_m52575595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571868" y="4786322"/>
            <a:ext cx="2414604" cy="1857388"/>
          </a:xfrm>
        </p:spPr>
      </p:pic>
      <p:sp>
        <p:nvSpPr>
          <p:cNvPr id="8" name="Rectangle 7"/>
          <p:cNvSpPr/>
          <p:nvPr/>
        </p:nvSpPr>
        <p:spPr>
          <a:xfrm>
            <a:off x="1285852" y="785794"/>
            <a:ext cx="6459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ОПІКОВА ХВОРОБА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Содержимое 6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72186">
            <a:off x="6984295" y="4510329"/>
            <a:ext cx="2071702" cy="2079989"/>
          </a:xfrm>
          <a:prstGeom prst="rect">
            <a:avLst/>
          </a:prstGeom>
        </p:spPr>
      </p:pic>
      <p:pic>
        <p:nvPicPr>
          <p:cNvPr id="10" name="Рисунок 7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98541">
            <a:off x="475620" y="4278227"/>
            <a:ext cx="2381250" cy="23907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785926"/>
            <a:ext cx="9144000" cy="335758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Надаючи</a:t>
            </a:r>
            <a:r>
              <a:rPr lang="ru-RU" dirty="0" smtClean="0"/>
              <a:t> </a:t>
            </a:r>
            <a:r>
              <a:rPr lang="ru-RU" dirty="0" err="1" smtClean="0"/>
              <a:t>допомогу</a:t>
            </a:r>
            <a:r>
              <a:rPr lang="ru-RU" dirty="0" smtClean="0"/>
              <a:t>, </a:t>
            </a:r>
            <a:r>
              <a:rPr lang="ru-RU" dirty="0" err="1" smtClean="0"/>
              <a:t>насамперед</a:t>
            </a:r>
            <a:r>
              <a:rPr lang="ru-RU" dirty="0" smtClean="0"/>
              <a:t> треба </a:t>
            </a:r>
            <a:r>
              <a:rPr lang="ru-RU" dirty="0" err="1" smtClean="0"/>
              <a:t>погасити</a:t>
            </a:r>
            <a:r>
              <a:rPr lang="ru-RU" dirty="0" smtClean="0"/>
              <a:t> </a:t>
            </a:r>
            <a:r>
              <a:rPr lang="ru-RU" dirty="0" err="1" smtClean="0"/>
              <a:t>одяг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горить</a:t>
            </a:r>
            <a:r>
              <a:rPr lang="ru-RU" dirty="0" smtClean="0"/>
              <a:t>, </a:t>
            </a:r>
            <a:r>
              <a:rPr lang="ru-RU" dirty="0" err="1" smtClean="0"/>
              <a:t>ні</a:t>
            </a:r>
            <a:r>
              <a:rPr lang="ru-RU" dirty="0" smtClean="0"/>
              <a:t>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разі</a:t>
            </a:r>
            <a:r>
              <a:rPr lang="ru-RU" dirty="0" smtClean="0"/>
              <a:t> не </a:t>
            </a:r>
            <a:r>
              <a:rPr lang="ru-RU" dirty="0" err="1" smtClean="0"/>
              <a:t>допускати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потерпілий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бігав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сильніше</a:t>
            </a:r>
            <a:r>
              <a:rPr lang="ru-RU" dirty="0" smtClean="0"/>
              <a:t> </a:t>
            </a:r>
            <a:r>
              <a:rPr lang="ru-RU" dirty="0" err="1" smtClean="0"/>
              <a:t>роздмухує</a:t>
            </a:r>
            <a:r>
              <a:rPr lang="ru-RU" dirty="0" smtClean="0"/>
              <a:t> </a:t>
            </a:r>
            <a:r>
              <a:rPr lang="ru-RU" dirty="0" err="1" smtClean="0"/>
              <a:t>полум'я</a:t>
            </a:r>
            <a:r>
              <a:rPr lang="ru-RU" dirty="0" smtClean="0"/>
              <a:t>. </a:t>
            </a:r>
            <a:r>
              <a:rPr lang="ru-RU" dirty="0" err="1" smtClean="0"/>
              <a:t>Найкраще</a:t>
            </a:r>
            <a:r>
              <a:rPr lang="ru-RU" dirty="0" smtClean="0"/>
              <a:t> </a:t>
            </a:r>
            <a:r>
              <a:rPr lang="ru-RU" dirty="0" err="1" smtClean="0"/>
              <a:t>накинути</a:t>
            </a:r>
            <a:r>
              <a:rPr lang="ru-RU" dirty="0" smtClean="0"/>
              <a:t> на </a:t>
            </a:r>
            <a:r>
              <a:rPr lang="ru-RU" dirty="0" err="1" smtClean="0"/>
              <a:t>нього</a:t>
            </a:r>
            <a:r>
              <a:rPr lang="ru-RU" dirty="0" smtClean="0"/>
              <a:t> пальто </a:t>
            </a:r>
            <a:r>
              <a:rPr lang="ru-RU" dirty="0" err="1" smtClean="0"/>
              <a:t>або</a:t>
            </a:r>
            <a:r>
              <a:rPr lang="ru-RU" dirty="0" smtClean="0"/>
              <a:t> куртку.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, </a:t>
            </a:r>
            <a:r>
              <a:rPr lang="ru-RU" dirty="0" err="1" smtClean="0"/>
              <a:t>повалити</a:t>
            </a:r>
            <a:r>
              <a:rPr lang="ru-RU" dirty="0" smtClean="0"/>
              <a:t> на землю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намагатися</a:t>
            </a:r>
            <a:r>
              <a:rPr lang="ru-RU" dirty="0" smtClean="0"/>
              <a:t> </a:t>
            </a:r>
            <a:r>
              <a:rPr lang="ru-RU" dirty="0" err="1" smtClean="0"/>
              <a:t>збити</a:t>
            </a:r>
            <a:r>
              <a:rPr lang="ru-RU" dirty="0" smtClean="0"/>
              <a:t> </a:t>
            </a:r>
            <a:r>
              <a:rPr lang="ru-RU" dirty="0" err="1" smtClean="0"/>
              <a:t>полум'я</a:t>
            </a:r>
            <a:r>
              <a:rPr lang="ru-RU" dirty="0" smtClean="0"/>
              <a:t> </a:t>
            </a:r>
            <a:r>
              <a:rPr lang="ru-RU" dirty="0" err="1" smtClean="0"/>
              <a:t>перекочуванням</a:t>
            </a:r>
            <a:r>
              <a:rPr lang="ru-RU" dirty="0" smtClean="0"/>
              <a:t> по </a:t>
            </a:r>
            <a:r>
              <a:rPr lang="ru-RU" dirty="0" err="1" smtClean="0"/>
              <a:t>землі</a:t>
            </a:r>
            <a:r>
              <a:rPr lang="ru-RU" dirty="0" smtClean="0"/>
              <a:t>.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обпечену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звільнити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одягу</a:t>
            </a:r>
            <a:r>
              <a:rPr lang="ru-RU" dirty="0" smtClean="0"/>
              <a:t>, </a:t>
            </a:r>
            <a:r>
              <a:rPr lang="ru-RU" dirty="0" err="1" smtClean="0"/>
              <a:t>обрізаючи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. </a:t>
            </a:r>
            <a:r>
              <a:rPr lang="ru-RU" dirty="0" err="1" smtClean="0"/>
              <a:t>Одяг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приклеївся</a:t>
            </a:r>
            <a:r>
              <a:rPr lang="ru-RU" dirty="0" smtClean="0"/>
              <a:t> до </a:t>
            </a:r>
            <a:r>
              <a:rPr lang="ru-RU" dirty="0" err="1" smtClean="0"/>
              <a:t>шкіри</a:t>
            </a:r>
            <a:r>
              <a:rPr lang="ru-RU" dirty="0" smtClean="0"/>
              <a:t>, </a:t>
            </a:r>
            <a:r>
              <a:rPr lang="ru-RU" dirty="0" err="1" smtClean="0"/>
              <a:t>залишають</a:t>
            </a:r>
            <a:r>
              <a:rPr lang="ru-RU" dirty="0" smtClean="0"/>
              <a:t>. </a:t>
            </a:r>
            <a:r>
              <a:rPr lang="ru-RU" dirty="0" err="1" smtClean="0"/>
              <a:t>Неприпустимо</a:t>
            </a:r>
            <a:r>
              <a:rPr lang="ru-RU" dirty="0" smtClean="0"/>
              <a:t> </a:t>
            </a:r>
            <a:r>
              <a:rPr lang="ru-RU" dirty="0" err="1" smtClean="0"/>
              <a:t>торкатися</a:t>
            </a:r>
            <a:r>
              <a:rPr lang="ru-RU" dirty="0" smtClean="0"/>
              <a:t> </a:t>
            </a:r>
            <a:r>
              <a:rPr lang="ru-RU" dirty="0" err="1" smtClean="0"/>
              <a:t>обпеченої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руками,протикати</a:t>
            </a:r>
            <a:r>
              <a:rPr lang="ru-RU" dirty="0" smtClean="0"/>
              <a:t> </a:t>
            </a:r>
            <a:r>
              <a:rPr lang="ru-RU" dirty="0" err="1" smtClean="0"/>
              <a:t>пухирці</a:t>
            </a:r>
            <a:r>
              <a:rPr lang="ru-RU" dirty="0" smtClean="0"/>
              <a:t>, </a:t>
            </a:r>
            <a:r>
              <a:rPr lang="ru-RU" dirty="0" err="1" smtClean="0"/>
              <a:t>заповнені</a:t>
            </a:r>
            <a:r>
              <a:rPr lang="ru-RU" dirty="0" smtClean="0"/>
              <a:t> </a:t>
            </a:r>
            <a:r>
              <a:rPr lang="ru-RU" dirty="0" err="1" smtClean="0"/>
              <a:t>рідиною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призвести</a:t>
            </a:r>
            <a:r>
              <a:rPr lang="ru-RU" dirty="0" smtClean="0"/>
              <a:t> до </a:t>
            </a:r>
            <a:r>
              <a:rPr lang="ru-RU" dirty="0" err="1" smtClean="0"/>
              <a:t>інфікування</a:t>
            </a:r>
            <a:r>
              <a:rPr lang="ru-RU" dirty="0" smtClean="0"/>
              <a:t> рани.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змащувати</a:t>
            </a:r>
            <a:r>
              <a:rPr lang="ru-RU" dirty="0" smtClean="0"/>
              <a:t> </a:t>
            </a:r>
            <a:r>
              <a:rPr lang="ru-RU" dirty="0" err="1" smtClean="0"/>
              <a:t>сильний</a:t>
            </a:r>
            <a:r>
              <a:rPr lang="ru-RU" dirty="0" smtClean="0"/>
              <a:t> </a:t>
            </a:r>
            <a:r>
              <a:rPr lang="ru-RU" dirty="0" err="1" smtClean="0"/>
              <a:t>опік</a:t>
            </a:r>
            <a:r>
              <a:rPr lang="ru-RU" dirty="0" smtClean="0"/>
              <a:t> жиром та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речовинами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звільнення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одягу</a:t>
            </a:r>
            <a:r>
              <a:rPr lang="ru-RU" dirty="0" smtClean="0"/>
              <a:t> на </a:t>
            </a:r>
            <a:r>
              <a:rPr lang="ru-RU" dirty="0" err="1" smtClean="0"/>
              <a:t>уражені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накласти</a:t>
            </a:r>
            <a:r>
              <a:rPr lang="ru-RU" dirty="0" smtClean="0"/>
              <a:t> </a:t>
            </a:r>
            <a:r>
              <a:rPr lang="ru-RU" dirty="0" err="1" smtClean="0"/>
              <a:t>стерильні</a:t>
            </a:r>
            <a:r>
              <a:rPr lang="ru-RU" dirty="0" smtClean="0"/>
              <a:t> </a:t>
            </a:r>
            <a:r>
              <a:rPr lang="ru-RU" dirty="0" err="1" smtClean="0"/>
              <a:t>пов'язки</a:t>
            </a:r>
            <a:r>
              <a:rPr lang="ru-RU" dirty="0" smtClean="0"/>
              <a:t>. </a:t>
            </a:r>
            <a:r>
              <a:rPr lang="ru-RU" dirty="0" err="1" smtClean="0"/>
              <a:t>Краще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контурні</a:t>
            </a:r>
            <a:r>
              <a:rPr lang="ru-RU" dirty="0" smtClean="0"/>
              <a:t> </a:t>
            </a:r>
            <a:r>
              <a:rPr lang="ru-RU" dirty="0" err="1" smtClean="0"/>
              <a:t>опікові</a:t>
            </a:r>
            <a:r>
              <a:rPr lang="ru-RU" dirty="0" smtClean="0"/>
              <a:t> </a:t>
            </a:r>
            <a:r>
              <a:rPr lang="ru-RU" dirty="0" err="1" smtClean="0"/>
              <a:t>пов'язки</a:t>
            </a:r>
            <a:r>
              <a:rPr lang="ru-RU" dirty="0" smtClean="0"/>
              <a:t>, </a:t>
            </a:r>
            <a:r>
              <a:rPr lang="ru-RU" dirty="0" err="1" smtClean="0"/>
              <a:t>просочені</a:t>
            </a:r>
            <a:r>
              <a:rPr lang="ru-RU" dirty="0" smtClean="0"/>
              <a:t> </a:t>
            </a:r>
            <a:r>
              <a:rPr lang="ru-RU" dirty="0" err="1" smtClean="0"/>
              <a:t>проти-опіковим</a:t>
            </a:r>
            <a:r>
              <a:rPr lang="ru-RU" dirty="0" smtClean="0"/>
              <a:t> препаратом. 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значних</a:t>
            </a:r>
            <a:r>
              <a:rPr lang="ru-RU" dirty="0" smtClean="0"/>
              <a:t> </a:t>
            </a:r>
            <a:r>
              <a:rPr lang="ru-RU" dirty="0" err="1" smtClean="0"/>
              <a:t>опіків</a:t>
            </a:r>
            <a:r>
              <a:rPr lang="ru-RU" dirty="0" smtClean="0"/>
              <a:t> </a:t>
            </a:r>
            <a:r>
              <a:rPr lang="ru-RU" dirty="0" err="1" smtClean="0"/>
              <a:t>нижніх</a:t>
            </a:r>
            <a:r>
              <a:rPr lang="ru-RU" dirty="0" smtClean="0"/>
              <a:t> та </a:t>
            </a:r>
            <a:r>
              <a:rPr lang="ru-RU" dirty="0" err="1" smtClean="0"/>
              <a:t>верхніх</a:t>
            </a:r>
            <a:r>
              <a:rPr lang="ru-RU" dirty="0" smtClean="0"/>
              <a:t> </a:t>
            </a:r>
            <a:r>
              <a:rPr lang="ru-RU" dirty="0" err="1" smtClean="0"/>
              <a:t>кінцівок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іммобілізують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шин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підручних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Якщо </a:t>
            </a:r>
            <a:r>
              <a:rPr lang="ru-RU" dirty="0" smtClean="0"/>
              <a:t>травмовано більшу частину тіла, потерпілого найкраще обгорнути чистим простирадлом. 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потрібні</a:t>
            </a:r>
            <a:r>
              <a:rPr lang="ru-RU" dirty="0" smtClean="0"/>
              <a:t> </a:t>
            </a:r>
            <a:r>
              <a:rPr lang="ru-RU" dirty="0" err="1" smtClean="0"/>
              <a:t>знеболювальні</a:t>
            </a:r>
            <a:r>
              <a:rPr lang="ru-RU" dirty="0" smtClean="0"/>
              <a:t> заходи, </a:t>
            </a:r>
            <a:r>
              <a:rPr lang="ru-RU" dirty="0" err="1" smtClean="0"/>
              <a:t>напування</a:t>
            </a:r>
            <a:r>
              <a:rPr lang="ru-RU" dirty="0" smtClean="0"/>
              <a:t> </a:t>
            </a:r>
            <a:r>
              <a:rPr lang="ru-RU" dirty="0" err="1" smtClean="0"/>
              <a:t>підсоленою</a:t>
            </a:r>
            <a:r>
              <a:rPr lang="ru-RU" dirty="0" smtClean="0"/>
              <a:t> водою.</a:t>
            </a:r>
          </a:p>
          <a:p>
            <a:endParaRPr lang="ru-RU" dirty="0"/>
          </a:p>
        </p:txBody>
      </p:sp>
      <p:pic>
        <p:nvPicPr>
          <p:cNvPr id="7" name="Содержимое 6" descr="iskusstvennuyu-kozhu-ot-nastoyashchey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42910" y="5000636"/>
            <a:ext cx="2628917" cy="1643074"/>
          </a:xfrm>
        </p:spPr>
      </p:pic>
      <p:sp>
        <p:nvSpPr>
          <p:cNvPr id="8" name="Rectangle 7"/>
          <p:cNvSpPr/>
          <p:nvPr/>
        </p:nvSpPr>
        <p:spPr>
          <a:xfrm>
            <a:off x="642910" y="0"/>
            <a:ext cx="8247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Перша допомога при опіковій хворобі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2290" name="Picture 2" descr="http://4vlada.com/uploads/1356423004-random3501-25_12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000636"/>
            <a:ext cx="2030283" cy="1619245"/>
          </a:xfrm>
          <a:prstGeom prst="rect">
            <a:avLst/>
          </a:prstGeom>
          <a:noFill/>
        </p:spPr>
      </p:pic>
      <p:pic>
        <p:nvPicPr>
          <p:cNvPr id="12292" name="Picture 4" descr="http://yak-prosto.com/images/5/3/yak-likuvati-opiki-2-stupen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942854"/>
            <a:ext cx="1500198" cy="19151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429124" y="857232"/>
            <a:ext cx="4214842" cy="414340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 smtClean="0"/>
              <a:t>Найбільш</a:t>
            </a:r>
            <a:r>
              <a:rPr lang="ru-RU" b="1" dirty="0" smtClean="0"/>
              <a:t> </a:t>
            </a:r>
            <a:r>
              <a:rPr lang="ru-RU" b="1" dirty="0" err="1" smtClean="0"/>
              <a:t>небезпечні</a:t>
            </a:r>
            <a:r>
              <a:rPr lang="ru-RU" b="1" dirty="0" smtClean="0"/>
              <a:t> — </a:t>
            </a:r>
            <a:r>
              <a:rPr lang="ru-RU" b="1" dirty="0" err="1" smtClean="0"/>
              <a:t>опіки</a:t>
            </a:r>
            <a:r>
              <a:rPr lang="ru-RU" b="1" dirty="0" smtClean="0"/>
              <a:t>, </a:t>
            </a:r>
            <a:r>
              <a:rPr lang="ru-RU" b="1" dirty="0" err="1" smtClean="0"/>
              <a:t>отримані</a:t>
            </a:r>
            <a:r>
              <a:rPr lang="ru-RU" b="1" dirty="0" smtClean="0"/>
              <a:t> в </a:t>
            </a:r>
            <a:r>
              <a:rPr lang="ru-RU" b="1" dirty="0" err="1" smtClean="0"/>
              <a:t>результаті</a:t>
            </a:r>
            <a:r>
              <a:rPr lang="ru-RU" b="1" dirty="0" smtClean="0"/>
              <a:t> </a:t>
            </a:r>
            <a:r>
              <a:rPr lang="ru-RU" b="1" dirty="0" err="1" smtClean="0"/>
              <a:t>дії</a:t>
            </a:r>
            <a:r>
              <a:rPr lang="ru-RU" b="1" dirty="0" smtClean="0"/>
              <a:t> таких горючих </a:t>
            </a:r>
            <a:r>
              <a:rPr lang="ru-RU" b="1" dirty="0" err="1" smtClean="0"/>
              <a:t>речовин</a:t>
            </a:r>
            <a:r>
              <a:rPr lang="ru-RU" b="1" dirty="0" smtClean="0"/>
              <a:t>, як напалм, </a:t>
            </a:r>
            <a:r>
              <a:rPr lang="ru-RU" b="1" dirty="0" err="1" smtClean="0"/>
              <a:t>синтетичні</a:t>
            </a:r>
            <a:r>
              <a:rPr lang="ru-RU" b="1" dirty="0" smtClean="0"/>
              <a:t> </a:t>
            </a:r>
            <a:r>
              <a:rPr lang="ru-RU" b="1" dirty="0" err="1" smtClean="0"/>
              <a:t>в'язкі</a:t>
            </a:r>
            <a:r>
              <a:rPr lang="ru-RU" b="1" dirty="0" smtClean="0"/>
              <a:t> </a:t>
            </a:r>
            <a:r>
              <a:rPr lang="ru-RU" b="1" dirty="0" err="1" smtClean="0"/>
              <a:t>речовини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. Вони </a:t>
            </a:r>
            <a:r>
              <a:rPr lang="ru-RU" b="1" dirty="0" err="1" smtClean="0"/>
              <a:t>прилипають</a:t>
            </a:r>
            <a:r>
              <a:rPr lang="ru-RU" b="1" dirty="0" smtClean="0"/>
              <a:t> до </a:t>
            </a:r>
            <a:r>
              <a:rPr lang="ru-RU" b="1" dirty="0" err="1" smtClean="0"/>
              <a:t>тіла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одягу</a:t>
            </a:r>
            <a:r>
              <a:rPr lang="ru-RU" b="1" dirty="0" smtClean="0"/>
              <a:t> та, </a:t>
            </a:r>
            <a:r>
              <a:rPr lang="ru-RU" b="1" dirty="0" err="1" smtClean="0"/>
              <a:t>продовжуючи</a:t>
            </a:r>
            <a:r>
              <a:rPr lang="ru-RU" b="1" dirty="0" smtClean="0"/>
              <a:t> </a:t>
            </a:r>
            <a:r>
              <a:rPr lang="ru-RU" b="1" dirty="0" err="1" smtClean="0"/>
              <a:t>горіти</a:t>
            </a:r>
            <a:r>
              <a:rPr lang="ru-RU" b="1" dirty="0" smtClean="0"/>
              <a:t>, </a:t>
            </a:r>
            <a:r>
              <a:rPr lang="ru-RU" b="1" dirty="0" err="1" smtClean="0"/>
              <a:t>вражають</a:t>
            </a:r>
            <a:r>
              <a:rPr lang="ru-RU" b="1" dirty="0" smtClean="0"/>
              <a:t> </a:t>
            </a:r>
            <a:r>
              <a:rPr lang="ru-RU" b="1" dirty="0" err="1" smtClean="0"/>
              <a:t>тканини</a:t>
            </a:r>
            <a:r>
              <a:rPr lang="ru-RU" b="1" dirty="0" smtClean="0"/>
              <a:t> на </a:t>
            </a:r>
            <a:r>
              <a:rPr lang="ru-RU" b="1" dirty="0" err="1" smtClean="0"/>
              <a:t>значну</a:t>
            </a:r>
            <a:r>
              <a:rPr lang="ru-RU" b="1" dirty="0" smtClean="0"/>
              <a:t> </a:t>
            </a:r>
            <a:r>
              <a:rPr lang="ru-RU" b="1" dirty="0" err="1" smtClean="0"/>
              <a:t>глибину</a:t>
            </a:r>
            <a:r>
              <a:rPr lang="ru-RU" b="1" dirty="0" smtClean="0"/>
              <a:t>. </a:t>
            </a:r>
            <a:r>
              <a:rPr lang="ru-RU" b="1" dirty="0" err="1" smtClean="0"/>
              <a:t>Спроба</a:t>
            </a:r>
            <a:r>
              <a:rPr lang="ru-RU" b="1" dirty="0" smtClean="0"/>
              <a:t> </a:t>
            </a:r>
            <a:r>
              <a:rPr lang="ru-RU" b="1" dirty="0" err="1" smtClean="0"/>
              <a:t>збити</a:t>
            </a:r>
            <a:r>
              <a:rPr lang="ru-RU" b="1" dirty="0" smtClean="0"/>
              <a:t> </a:t>
            </a:r>
            <a:r>
              <a:rPr lang="ru-RU" b="1" dirty="0" err="1" smtClean="0"/>
              <a:t>полум'я</a:t>
            </a:r>
            <a:r>
              <a:rPr lang="ru-RU" b="1" dirty="0" smtClean="0"/>
              <a:t> </a:t>
            </a:r>
            <a:r>
              <a:rPr lang="ru-RU" b="1" dirty="0" err="1" smtClean="0"/>
              <a:t>призводить</a:t>
            </a:r>
            <a:r>
              <a:rPr lang="ru-RU" b="1" dirty="0" smtClean="0"/>
              <a:t> до </a:t>
            </a:r>
            <a:r>
              <a:rPr lang="ru-RU" b="1" dirty="0" err="1" smtClean="0"/>
              <a:t>розмащування</a:t>
            </a:r>
            <a:r>
              <a:rPr lang="ru-RU" b="1" dirty="0" smtClean="0"/>
              <a:t> </a:t>
            </a:r>
            <a:r>
              <a:rPr lang="ru-RU" b="1" dirty="0" err="1" smtClean="0"/>
              <a:t>горючої</a:t>
            </a:r>
            <a:r>
              <a:rPr lang="ru-RU" b="1" dirty="0" smtClean="0"/>
              <a:t> </a:t>
            </a:r>
            <a:r>
              <a:rPr lang="ru-RU" b="1" dirty="0" err="1" smtClean="0"/>
              <a:t>суміші</a:t>
            </a:r>
            <a:r>
              <a:rPr lang="ru-RU" b="1" dirty="0" smtClean="0"/>
              <a:t> по </a:t>
            </a:r>
            <a:r>
              <a:rPr lang="ru-RU" b="1" dirty="0" err="1" smtClean="0"/>
              <a:t>тілу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веде</a:t>
            </a:r>
            <a:r>
              <a:rPr lang="ru-RU" b="1" dirty="0" smtClean="0"/>
              <a:t> до </a:t>
            </a:r>
            <a:r>
              <a:rPr lang="ru-RU" b="1" dirty="0" err="1" smtClean="0"/>
              <a:t>збільшення</a:t>
            </a:r>
            <a:r>
              <a:rPr lang="ru-RU" b="1" dirty="0" smtClean="0"/>
              <a:t> </a:t>
            </a:r>
            <a:r>
              <a:rPr lang="ru-RU" b="1" dirty="0" err="1" smtClean="0"/>
              <a:t>площі</a:t>
            </a:r>
            <a:r>
              <a:rPr lang="ru-RU" b="1" dirty="0" smtClean="0"/>
              <a:t> </a:t>
            </a:r>
            <a:r>
              <a:rPr lang="ru-RU" b="1" dirty="0" err="1" smtClean="0"/>
              <a:t>ураження</a:t>
            </a:r>
            <a:r>
              <a:rPr lang="ru-RU" b="1" dirty="0" smtClean="0"/>
              <a:t>. </a:t>
            </a:r>
            <a:r>
              <a:rPr lang="ru-RU" b="1" dirty="0" err="1" smtClean="0"/>
              <a:t>Припиняє</a:t>
            </a:r>
            <a:r>
              <a:rPr lang="ru-RU" b="1" dirty="0" smtClean="0"/>
              <a:t> </a:t>
            </a:r>
            <a:r>
              <a:rPr lang="ru-RU" b="1" dirty="0" err="1" smtClean="0"/>
              <a:t>горіння</a:t>
            </a:r>
            <a:r>
              <a:rPr lang="ru-RU" b="1" dirty="0" smtClean="0"/>
              <a:t> </a:t>
            </a:r>
            <a:r>
              <a:rPr lang="ru-RU" b="1" dirty="0" err="1" smtClean="0"/>
              <a:t>занурення</a:t>
            </a:r>
            <a:r>
              <a:rPr lang="ru-RU" b="1" dirty="0" smtClean="0"/>
              <a:t> у воду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накладання</a:t>
            </a:r>
            <a:r>
              <a:rPr lang="ru-RU" b="1" dirty="0" smtClean="0"/>
              <a:t> </a:t>
            </a:r>
            <a:r>
              <a:rPr lang="ru-RU" b="1" dirty="0" err="1" smtClean="0"/>
              <a:t>змоченої</a:t>
            </a:r>
            <a:r>
              <a:rPr lang="ru-RU" b="1" dirty="0" smtClean="0"/>
              <a:t> у </a:t>
            </a:r>
            <a:r>
              <a:rPr lang="ru-RU" b="1" dirty="0" err="1" smtClean="0"/>
              <a:t>воді</a:t>
            </a:r>
            <a:r>
              <a:rPr lang="ru-RU" b="1" dirty="0" smtClean="0"/>
              <a:t> </a:t>
            </a:r>
            <a:r>
              <a:rPr lang="ru-RU" b="1" dirty="0" err="1" smtClean="0"/>
              <a:t>пов'язки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www.nmz.sumy.ua/Med_dopomoga/images/1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3969468" cy="2571768"/>
          </a:xfrm>
          <a:prstGeom prst="rect">
            <a:avLst/>
          </a:prstGeom>
          <a:noFill/>
        </p:spPr>
      </p:pic>
      <p:pic>
        <p:nvPicPr>
          <p:cNvPr id="11268" name="Picture 4" descr="http://yakprosto.com/wp-content/uploads/2013/01/persha-dopomoga-pri-himichnih-opikah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14818"/>
            <a:ext cx="3357586" cy="22324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139</TotalTime>
  <Words>1052</Words>
  <Application>Microsoft Office PowerPoint</Application>
  <PresentationFormat>On-screen Show (4:3)</PresentationFormat>
  <Paragraphs>102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Метро</vt:lpstr>
      <vt:lpstr>Slide 1</vt:lpstr>
      <vt:lpstr>Slide 2</vt:lpstr>
      <vt:lpstr>Slide 3</vt:lpstr>
      <vt:lpstr>Slide 4</vt:lpstr>
      <vt:lpstr>Slide 5</vt:lpstr>
      <vt:lpstr>  </vt:lpstr>
      <vt:lpstr>Slide 7</vt:lpstr>
      <vt:lpstr>Slide 8</vt:lpstr>
      <vt:lpstr>Slide 9</vt:lpstr>
      <vt:lpstr>  </vt:lpstr>
      <vt:lpstr>Хімічні опіки</vt:lpstr>
      <vt:lpstr>Slide 12</vt:lpstr>
      <vt:lpstr>Slide 13</vt:lpstr>
      <vt:lpstr>Slide 14</vt:lpstr>
      <vt:lpstr>Slide 15</vt:lpstr>
      <vt:lpstr>Лікування опіків</vt:lpstr>
      <vt:lpstr>Slide 17</vt:lpstr>
      <vt:lpstr>Slide 18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Customer</cp:lastModifiedBy>
  <cp:revision>15</cp:revision>
  <dcterms:created xsi:type="dcterms:W3CDTF">2012-09-25T16:12:33Z</dcterms:created>
  <dcterms:modified xsi:type="dcterms:W3CDTF">2014-11-27T22:13:29Z</dcterms:modified>
</cp:coreProperties>
</file>