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5400" dirty="0" smtClean="0"/>
              <a:t>(1898-1956)  </a:t>
            </a:r>
            <a:endParaRPr lang="uk-UA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3116"/>
            <a:ext cx="8229600" cy="985846"/>
          </a:xfrm>
        </p:spPr>
        <p:txBody>
          <a:bodyPr/>
          <a:lstStyle/>
          <a:p>
            <a:r>
              <a:rPr lang="uk-UA" sz="7200" dirty="0" err="1" smtClean="0"/>
              <a:t>Бертольт</a:t>
            </a:r>
            <a:r>
              <a:rPr lang="uk-UA" sz="7200" dirty="0" smtClean="0"/>
              <a:t> Брехт</a:t>
            </a:r>
            <a:endParaRPr lang="uk-UA" sz="7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28596" y="857232"/>
            <a:ext cx="8358246" cy="5072098"/>
          </a:xfrm>
        </p:spPr>
        <p:txBody>
          <a:bodyPr/>
          <a:lstStyle/>
          <a:p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провів</a:t>
            </a:r>
            <a:r>
              <a:rPr lang="ru-RU" dirty="0" smtClean="0"/>
              <a:t> </a:t>
            </a:r>
            <a:r>
              <a:rPr lang="ru-RU" dirty="0" err="1" smtClean="0"/>
              <a:t>удома</a:t>
            </a:r>
            <a:r>
              <a:rPr lang="ru-RU" dirty="0" smtClean="0"/>
              <a:t>, </a:t>
            </a:r>
            <a:r>
              <a:rPr lang="ru-RU" dirty="0" err="1" smtClean="0"/>
              <a:t>переглядаючи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рукописи, а 14 </a:t>
            </a:r>
            <a:r>
              <a:rPr lang="ru-RU" dirty="0" err="1" smtClean="0"/>
              <a:t>серпня</a:t>
            </a:r>
            <a:r>
              <a:rPr lang="ru-RU" dirty="0" smtClean="0"/>
              <a:t> </a:t>
            </a:r>
            <a:r>
              <a:rPr lang="ru-RU" dirty="0" err="1" smtClean="0"/>
              <a:t>пішов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тлі</a:t>
            </a:r>
            <a:r>
              <a:rPr lang="ru-RU" dirty="0" smtClean="0"/>
              <a:t> </a:t>
            </a:r>
            <a:r>
              <a:rPr lang="ru-RU" dirty="0" err="1" smtClean="0"/>
              <a:t>інтенсивної</a:t>
            </a:r>
            <a:r>
              <a:rPr lang="ru-RU" dirty="0" smtClean="0"/>
              <a:t> </a:t>
            </a:r>
            <a:r>
              <a:rPr lang="ru-RU" dirty="0" err="1" smtClean="0"/>
              <a:t>режисерської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погіршилося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. </a:t>
            </a:r>
            <a:r>
              <a:rPr lang="ru-RU" dirty="0" err="1" smtClean="0"/>
              <a:t>Лікарі</a:t>
            </a:r>
            <a:r>
              <a:rPr lang="ru-RU" dirty="0" smtClean="0"/>
              <a:t> </a:t>
            </a:r>
            <a:r>
              <a:rPr lang="ru-RU" dirty="0" err="1" smtClean="0"/>
              <a:t>засвідчили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хворе</a:t>
            </a:r>
            <a:r>
              <a:rPr lang="ru-RU" dirty="0" smtClean="0"/>
              <a:t> </a:t>
            </a:r>
            <a:r>
              <a:rPr lang="ru-RU" dirty="0" err="1" smtClean="0"/>
              <a:t>серце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зупинитися</a:t>
            </a:r>
            <a:r>
              <a:rPr lang="ru-RU" dirty="0" smtClean="0"/>
              <a:t>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хвилини</a:t>
            </a:r>
            <a:r>
              <a:rPr lang="ru-RU" dirty="0" smtClean="0"/>
              <a:t>. Попри </a:t>
            </a:r>
            <a:r>
              <a:rPr lang="ru-RU" dirty="0" err="1" smtClean="0"/>
              <a:t>патологічну</a:t>
            </a:r>
            <a:r>
              <a:rPr lang="ru-RU" dirty="0" smtClean="0"/>
              <a:t> </a:t>
            </a:r>
            <a:r>
              <a:rPr lang="ru-RU" dirty="0" err="1" smtClean="0"/>
              <a:t>слабкість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думки про </a:t>
            </a:r>
            <a:r>
              <a:rPr lang="ru-RU" dirty="0" err="1" smtClean="0"/>
              <a:t>близьку</a:t>
            </a:r>
            <a:r>
              <a:rPr lang="ru-RU" dirty="0" smtClean="0"/>
              <a:t> смерть, Брехт до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. 10 </a:t>
            </a:r>
            <a:r>
              <a:rPr lang="ru-RU" dirty="0" err="1" smtClean="0"/>
              <a:t>серпня</a:t>
            </a:r>
            <a:r>
              <a:rPr lang="ru-RU" dirty="0" smtClean="0"/>
              <a:t> 1956 року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відвідав</a:t>
            </a:r>
            <a:r>
              <a:rPr lang="ru-RU" dirty="0" smtClean="0"/>
              <a:t> </a:t>
            </a:r>
            <a:r>
              <a:rPr lang="ru-RU" dirty="0" err="1" smtClean="0"/>
              <a:t>репетицію</a:t>
            </a:r>
            <a:r>
              <a:rPr lang="ru-RU" dirty="0" smtClean="0"/>
              <a:t> у "</a:t>
            </a:r>
            <a:r>
              <a:rPr lang="ru-RU" dirty="0" err="1" smtClean="0"/>
              <a:t>Берлінському</a:t>
            </a:r>
            <a:r>
              <a:rPr lang="ru-RU" dirty="0" smtClean="0"/>
              <a:t> </a:t>
            </a:r>
            <a:r>
              <a:rPr lang="ru-RU" dirty="0" err="1" smtClean="0"/>
              <a:t>Ансамблі</a:t>
            </a:r>
            <a:r>
              <a:rPr lang="ru-RU" dirty="0" smtClean="0"/>
              <a:t>". </a:t>
            </a:r>
            <a:r>
              <a:rPr lang="ru-RU" dirty="0" err="1" smtClean="0"/>
              <a:t>Втім</a:t>
            </a:r>
            <a:r>
              <a:rPr lang="ru-RU" dirty="0" smtClean="0"/>
              <a:t>, </a:t>
            </a:r>
            <a:r>
              <a:rPr lang="ru-RU" dirty="0" err="1" smtClean="0"/>
              <a:t>погане</a:t>
            </a:r>
            <a:r>
              <a:rPr lang="ru-RU" dirty="0" smtClean="0"/>
              <a:t> </a:t>
            </a:r>
            <a:r>
              <a:rPr lang="ru-RU" dirty="0" err="1" smtClean="0"/>
              <a:t>самопочуття</a:t>
            </a:r>
            <a:r>
              <a:rPr lang="ru-RU" dirty="0" smtClean="0"/>
              <a:t> </a:t>
            </a:r>
            <a:r>
              <a:rPr lang="ru-RU" dirty="0" err="1" smtClean="0"/>
              <a:t>змусило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залишити</a:t>
            </a:r>
            <a:r>
              <a:rPr lang="ru-RU" dirty="0" smtClean="0"/>
              <a:t> залу. </a:t>
            </a:r>
          </a:p>
          <a:p>
            <a:endParaRPr lang="uk-UA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 flipH="1" flipV="1">
            <a:off x="8686800" y="0"/>
            <a:ext cx="242918" cy="152400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1000108"/>
            <a:ext cx="8429684" cy="550072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Брехт </a:t>
            </a:r>
            <a:r>
              <a:rPr lang="ru-RU" dirty="0" err="1" smtClean="0"/>
              <a:t>бажав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театр,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спонукав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глядача</a:t>
            </a:r>
            <a:r>
              <a:rPr lang="ru-RU" dirty="0" smtClean="0"/>
              <a:t> до </a:t>
            </a:r>
            <a:r>
              <a:rPr lang="ru-RU" dirty="0" err="1" smtClean="0"/>
              <a:t>роздумів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розмірковувань</a:t>
            </a:r>
            <a:r>
              <a:rPr lang="ru-RU" dirty="0" smtClean="0"/>
              <a:t>, а не до </a:t>
            </a:r>
            <a:r>
              <a:rPr lang="ru-RU" dirty="0" err="1" smtClean="0"/>
              <a:t>співвідчуття</a:t>
            </a:r>
            <a:r>
              <a:rPr lang="ru-RU" dirty="0" smtClean="0"/>
              <a:t>.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«</a:t>
            </a:r>
            <a:r>
              <a:rPr lang="ru-RU" dirty="0" err="1" smtClean="0"/>
              <a:t>відчужив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дезілюзіонував</a:t>
            </a:r>
            <a:r>
              <a:rPr lang="ru-RU" dirty="0" smtClean="0"/>
              <a:t> </a:t>
            </a:r>
            <a:r>
              <a:rPr lang="ru-RU" dirty="0" err="1" smtClean="0"/>
              <a:t>гру</a:t>
            </a:r>
            <a:r>
              <a:rPr lang="ru-RU" dirty="0" smtClean="0"/>
              <a:t> </a:t>
            </a:r>
            <a:r>
              <a:rPr lang="ru-RU" dirty="0" err="1" smtClean="0"/>
              <a:t>акторів</a:t>
            </a:r>
            <a:r>
              <a:rPr lang="ru-RU" dirty="0" smtClean="0"/>
              <a:t>, </a:t>
            </a:r>
            <a:r>
              <a:rPr lang="ru-RU" dirty="0" err="1" smtClean="0"/>
              <a:t>аби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схожою</a:t>
            </a:r>
            <a:r>
              <a:rPr lang="ru-RU" dirty="0" smtClean="0"/>
              <a:t> на </a:t>
            </a:r>
            <a:r>
              <a:rPr lang="ru-RU" dirty="0" err="1" smtClean="0"/>
              <a:t>звичайне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(Брехт </a:t>
            </a:r>
            <a:r>
              <a:rPr lang="ru-RU" dirty="0" err="1" smtClean="0"/>
              <a:t>називав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«</a:t>
            </a:r>
            <a:r>
              <a:rPr lang="ru-RU" dirty="0" err="1" smtClean="0"/>
              <a:t>ефектом</a:t>
            </a:r>
            <a:r>
              <a:rPr lang="ru-RU" dirty="0" smtClean="0"/>
              <a:t> </a:t>
            </a:r>
            <a:r>
              <a:rPr lang="ru-RU" dirty="0" err="1" smtClean="0"/>
              <a:t>відчуження</a:t>
            </a:r>
            <a:r>
              <a:rPr lang="ru-RU" dirty="0" smtClean="0"/>
              <a:t>», </a:t>
            </a:r>
            <a:r>
              <a:rPr lang="ru-RU" dirty="0" err="1" smtClean="0"/>
              <a:t>нім</a:t>
            </a:r>
            <a:r>
              <a:rPr lang="ru-RU" dirty="0" smtClean="0"/>
              <a:t>. </a:t>
            </a:r>
            <a:r>
              <a:rPr lang="de-DE" i="1" dirty="0" smtClean="0"/>
              <a:t>Verfremdungseffekt</a:t>
            </a:r>
            <a:r>
              <a:rPr lang="ru-RU" dirty="0" smtClean="0"/>
              <a:t>). </a:t>
            </a:r>
            <a:r>
              <a:rPr lang="ru-RU" dirty="0" err="1" smtClean="0"/>
              <a:t>Актори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б </a:t>
            </a:r>
            <a:r>
              <a:rPr lang="ru-RU" dirty="0" err="1" smtClean="0"/>
              <a:t>аналізувати</a:t>
            </a:r>
            <a:r>
              <a:rPr lang="ru-RU" dirty="0" smtClean="0"/>
              <a:t> та </a:t>
            </a:r>
            <a:r>
              <a:rPr lang="ru-RU" dirty="0" err="1" smtClean="0"/>
              <a:t>синтезувати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дивитись</a:t>
            </a:r>
            <a:r>
              <a:rPr lang="ru-RU" dirty="0" smtClean="0"/>
              <a:t> на роль </a:t>
            </a:r>
            <a:r>
              <a:rPr lang="ru-RU" dirty="0" err="1" smtClean="0"/>
              <a:t>іззовні</a:t>
            </a:r>
            <a:r>
              <a:rPr lang="ru-RU" dirty="0" smtClean="0"/>
              <a:t>, </a:t>
            </a:r>
            <a:r>
              <a:rPr lang="ru-RU" dirty="0" err="1" smtClean="0"/>
              <a:t>аби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свідомо</a:t>
            </a:r>
            <a:r>
              <a:rPr lang="ru-RU" dirty="0" smtClean="0"/>
              <a:t> </a:t>
            </a:r>
            <a:r>
              <a:rPr lang="ru-RU" dirty="0" err="1" smtClean="0"/>
              <a:t>діяти</a:t>
            </a:r>
            <a:r>
              <a:rPr lang="ru-RU" dirty="0" smtClean="0"/>
              <a:t> точно так, як </a:t>
            </a:r>
            <a:r>
              <a:rPr lang="ru-RU" dirty="0" err="1" smtClean="0"/>
              <a:t>діяв</a:t>
            </a:r>
            <a:r>
              <a:rPr lang="ru-RU" dirty="0" smtClean="0"/>
              <a:t> </a:t>
            </a:r>
            <a:r>
              <a:rPr lang="ru-RU" dirty="0" err="1" smtClean="0"/>
              <a:t>їхний</a:t>
            </a:r>
            <a:r>
              <a:rPr lang="ru-RU" dirty="0" smtClean="0"/>
              <a:t> персонаж.</a:t>
            </a:r>
          </a:p>
          <a:p>
            <a:r>
              <a:rPr lang="ru-RU" dirty="0" err="1" smtClean="0"/>
              <a:t>Спочатку</a:t>
            </a:r>
            <a:r>
              <a:rPr lang="ru-RU" dirty="0" smtClean="0"/>
              <a:t> Брехт дав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«</a:t>
            </a:r>
            <a:r>
              <a:rPr lang="ru-RU" dirty="0" err="1" smtClean="0"/>
              <a:t>епічний</a:t>
            </a:r>
            <a:r>
              <a:rPr lang="ru-RU" dirty="0" smtClean="0"/>
              <a:t> театр»,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запропонував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«</a:t>
            </a:r>
            <a:r>
              <a:rPr lang="ru-RU" dirty="0" err="1" smtClean="0"/>
              <a:t>діалектичний</a:t>
            </a:r>
            <a:r>
              <a:rPr lang="ru-RU" dirty="0" smtClean="0"/>
              <a:t> </a:t>
            </a:r>
            <a:r>
              <a:rPr lang="ru-RU" dirty="0" err="1" smtClean="0"/>
              <a:t>театр</a:t>
            </a:r>
            <a:r>
              <a:rPr lang="ru-RU" dirty="0" smtClean="0"/>
              <a:t>». </a:t>
            </a:r>
            <a:r>
              <a:rPr lang="ru-RU" dirty="0" err="1" smtClean="0"/>
              <a:t>Діалектичність</a:t>
            </a:r>
            <a:r>
              <a:rPr lang="ru-RU" dirty="0" smtClean="0"/>
              <a:t> театру Брехта </a:t>
            </a:r>
            <a:r>
              <a:rPr lang="ru-RU" dirty="0" err="1" smtClean="0"/>
              <a:t>полягає</a:t>
            </a:r>
            <a:r>
              <a:rPr lang="ru-RU" dirty="0" smtClean="0"/>
              <a:t> на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спонукає</a:t>
            </a:r>
            <a:r>
              <a:rPr lang="ru-RU" dirty="0" smtClean="0"/>
              <a:t> до </a:t>
            </a:r>
            <a:r>
              <a:rPr lang="ru-RU" dirty="0" err="1" smtClean="0"/>
              <a:t>конфлікту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розважанням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навчанням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знищувати</a:t>
            </a:r>
            <a:r>
              <a:rPr lang="ru-RU" dirty="0" smtClean="0"/>
              <a:t> «</a:t>
            </a:r>
            <a:r>
              <a:rPr lang="ru-RU" dirty="0" err="1" smtClean="0"/>
              <a:t>емоціональну</a:t>
            </a:r>
            <a:r>
              <a:rPr lang="ru-RU" dirty="0" smtClean="0"/>
              <a:t> </a:t>
            </a:r>
            <a:r>
              <a:rPr lang="ru-RU" dirty="0" err="1" smtClean="0"/>
              <a:t>причетність</a:t>
            </a:r>
            <a:r>
              <a:rPr lang="ru-RU" dirty="0" smtClean="0"/>
              <a:t>» у </a:t>
            </a:r>
            <a:r>
              <a:rPr lang="ru-RU" dirty="0" err="1" smtClean="0"/>
              <a:t>глядачів</a:t>
            </a:r>
            <a:r>
              <a:rPr lang="ru-RU" dirty="0" smtClean="0"/>
              <a:t>, </a:t>
            </a:r>
            <a:r>
              <a:rPr lang="ru-RU" dirty="0" err="1" smtClean="0"/>
              <a:t>досягаючи</a:t>
            </a:r>
            <a:r>
              <a:rPr lang="ru-RU" dirty="0" smtClean="0"/>
              <a:t> в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«</a:t>
            </a:r>
            <a:r>
              <a:rPr lang="ru-RU" dirty="0" err="1" smtClean="0"/>
              <a:t>ефекту</a:t>
            </a:r>
            <a:r>
              <a:rPr lang="ru-RU" dirty="0" smtClean="0"/>
              <a:t> </a:t>
            </a:r>
            <a:r>
              <a:rPr lang="ru-RU" dirty="0" err="1" smtClean="0"/>
              <a:t>відчуження</a:t>
            </a:r>
            <a:r>
              <a:rPr lang="ru-RU" dirty="0" smtClean="0"/>
              <a:t>».</a:t>
            </a:r>
          </a:p>
          <a:p>
            <a:endParaRPr lang="uk-UA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21447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Внесок</a:t>
            </a:r>
            <a:r>
              <a:rPr lang="ru-RU" b="1" dirty="0" smtClean="0"/>
              <a:t> у 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світового</a:t>
            </a:r>
            <a:r>
              <a:rPr lang="ru-RU" b="1" dirty="0" smtClean="0"/>
              <a:t> театру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38570"/>
          </a:xfrm>
        </p:spPr>
        <p:txBody>
          <a:bodyPr/>
          <a:lstStyle/>
          <a:p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міжнародне</a:t>
            </a:r>
            <a:r>
              <a:rPr lang="ru-RU" dirty="0" smtClean="0"/>
              <a:t>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засновником</a:t>
            </a:r>
            <a:r>
              <a:rPr lang="ru-RU" dirty="0" smtClean="0"/>
              <a:t> </a:t>
            </a:r>
            <a:r>
              <a:rPr lang="ru-RU" dirty="0" err="1" smtClean="0"/>
              <a:t>епічного</a:t>
            </a:r>
            <a:r>
              <a:rPr lang="ru-RU" dirty="0" smtClean="0"/>
              <a:t> («</a:t>
            </a:r>
            <a:r>
              <a:rPr lang="ru-RU" dirty="0" err="1" smtClean="0"/>
              <a:t>діалектичного</a:t>
            </a:r>
            <a:r>
              <a:rPr lang="ru-RU" dirty="0" smtClean="0"/>
              <a:t>») театру.</a:t>
            </a:r>
          </a:p>
          <a:p>
            <a:r>
              <a:rPr lang="ru-RU" dirty="0" smtClean="0"/>
              <a:t>Член </a:t>
            </a:r>
            <a:r>
              <a:rPr lang="ru-RU" dirty="0" err="1" smtClean="0"/>
              <a:t>Всесвітньої</a:t>
            </a:r>
            <a:r>
              <a:rPr lang="ru-RU" dirty="0" smtClean="0"/>
              <a:t> Ради Миру. </a:t>
            </a:r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Сталінська</a:t>
            </a:r>
            <a:r>
              <a:rPr lang="ru-RU" dirty="0" smtClean="0"/>
              <a:t> </a:t>
            </a:r>
            <a:r>
              <a:rPr lang="ru-RU" dirty="0" err="1" smtClean="0"/>
              <a:t>премія</a:t>
            </a:r>
            <a:r>
              <a:rPr lang="ru-RU" dirty="0" smtClean="0"/>
              <a:t> «За </a:t>
            </a:r>
            <a:r>
              <a:rPr lang="ru-RU" dirty="0" err="1" smtClean="0"/>
              <a:t>зміцнення</a:t>
            </a:r>
            <a:r>
              <a:rPr lang="ru-RU" dirty="0" smtClean="0"/>
              <a:t> миру </a:t>
            </a:r>
            <a:r>
              <a:rPr lang="ru-RU" dirty="0" err="1" smtClean="0"/>
              <a:t>між</a:t>
            </a:r>
            <a:r>
              <a:rPr lang="ru-RU" dirty="0" smtClean="0"/>
              <a:t> народами» (1954)</a:t>
            </a:r>
          </a:p>
          <a:p>
            <a:endParaRPr lang="uk-UA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219200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Бе́ртольт</a:t>
            </a:r>
            <a:r>
              <a:rPr lang="ru-RU" sz="2800" b="1" dirty="0" smtClean="0"/>
              <a:t> Брехт</a:t>
            </a:r>
            <a:r>
              <a:rPr lang="ru-RU" sz="2800" dirty="0" smtClean="0"/>
              <a:t> (</a:t>
            </a:r>
            <a:r>
              <a:rPr lang="ru-RU" sz="2800" dirty="0" err="1" smtClean="0"/>
              <a:t>нім</a:t>
            </a:r>
            <a:r>
              <a:rPr lang="ru-RU" sz="2800" dirty="0" smtClean="0"/>
              <a:t>. </a:t>
            </a:r>
            <a:r>
              <a:rPr lang="de-DE" sz="2800" i="1" dirty="0" smtClean="0"/>
              <a:t>Bertolt Brecht</a:t>
            </a:r>
            <a:r>
              <a:rPr lang="ru-RU" sz="2800" dirty="0" smtClean="0"/>
              <a:t>; * 10 лютого 1898, Аугсбург, </a:t>
            </a:r>
            <a:r>
              <a:rPr lang="ru-RU" sz="2800" dirty="0" err="1" smtClean="0"/>
              <a:t>Баварія</a:t>
            </a:r>
            <a:r>
              <a:rPr lang="ru-RU" sz="2800" dirty="0" smtClean="0"/>
              <a:t> — † 14 </a:t>
            </a:r>
            <a:r>
              <a:rPr lang="ru-RU" sz="2800" dirty="0" err="1" smtClean="0"/>
              <a:t>серпня</a:t>
            </a:r>
            <a:r>
              <a:rPr lang="ru-RU" sz="2800" dirty="0" smtClean="0"/>
              <a:t> 1956, </a:t>
            </a:r>
            <a:r>
              <a:rPr lang="ru-RU" sz="2800" dirty="0" err="1" smtClean="0"/>
              <a:t>Берлін</a:t>
            </a:r>
            <a:r>
              <a:rPr lang="ru-RU" sz="2800" dirty="0" smtClean="0"/>
              <a:t>) — </a:t>
            </a:r>
            <a:r>
              <a:rPr lang="ru-RU" sz="2800" dirty="0" err="1" smtClean="0"/>
              <a:t>німецький</a:t>
            </a:r>
            <a:r>
              <a:rPr lang="ru-RU" sz="2800" dirty="0" smtClean="0"/>
              <a:t> драматург </a:t>
            </a:r>
            <a:r>
              <a:rPr lang="ru-RU" sz="2800" dirty="0" err="1" smtClean="0"/>
              <a:t>і</a:t>
            </a:r>
            <a:r>
              <a:rPr lang="ru-RU" sz="2800" dirty="0" smtClean="0"/>
              <a:t> поет. </a:t>
            </a:r>
            <a:endParaRPr lang="uk-UA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2f65a577ca5905bf5cfcf422db49980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6" y="1214422"/>
            <a:ext cx="3429024" cy="4286250"/>
          </a:xfrm>
        </p:spPr>
      </p:pic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143372" y="1142984"/>
            <a:ext cx="4643470" cy="5357850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Народився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заможній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буржуазній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родині</a:t>
            </a:r>
            <a:r>
              <a:rPr lang="ru-RU" sz="2000" dirty="0" smtClean="0"/>
              <a:t>. </a:t>
            </a:r>
            <a:r>
              <a:rPr lang="ru-RU" sz="2000" dirty="0" err="1" smtClean="0"/>
              <a:t>Закінчив</a:t>
            </a:r>
            <a:r>
              <a:rPr lang="ru-RU" sz="2000" dirty="0" smtClean="0"/>
              <a:t> </a:t>
            </a:r>
            <a:r>
              <a:rPr lang="ru-RU" sz="2000" dirty="0" err="1" smtClean="0"/>
              <a:t>Мюнхенський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університет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Літературну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 почав 1918 року.</a:t>
            </a:r>
          </a:p>
          <a:p>
            <a:r>
              <a:rPr lang="ru-RU" sz="2000" dirty="0" smtClean="0"/>
              <a:t>1920-ті </a:t>
            </a:r>
            <a:r>
              <a:rPr lang="ru-RU" sz="2000" dirty="0" err="1" smtClean="0"/>
              <a:t>рр</a:t>
            </a:r>
            <a:r>
              <a:rPr lang="ru-RU" sz="2000" dirty="0" smtClean="0"/>
              <a:t>. — </a:t>
            </a:r>
            <a:r>
              <a:rPr lang="ru-RU" sz="2000" dirty="0" err="1" smtClean="0"/>
              <a:t>працював</a:t>
            </a:r>
            <a:r>
              <a:rPr lang="ru-RU" sz="2000" dirty="0" smtClean="0"/>
              <a:t> </a:t>
            </a:r>
            <a:r>
              <a:rPr lang="ru-RU" sz="2000" dirty="0" err="1" smtClean="0"/>
              <a:t>театральним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режисером</a:t>
            </a:r>
            <a:r>
              <a:rPr lang="ru-RU" sz="2000" dirty="0" smtClean="0"/>
              <a:t>. </a:t>
            </a:r>
            <a:r>
              <a:rPr lang="ru-RU" sz="2000" dirty="0" err="1" smtClean="0"/>
              <a:t>Розробив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концепцію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новаторської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успішно</a:t>
            </a:r>
            <a:r>
              <a:rPr lang="ru-RU" sz="2000" dirty="0" smtClean="0"/>
              <a:t> </a:t>
            </a:r>
            <a:r>
              <a:rPr lang="ru-RU" sz="2000" dirty="0" err="1" smtClean="0"/>
              <a:t>опробував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в </a:t>
            </a:r>
            <a:r>
              <a:rPr lang="ru-RU" sz="2000" dirty="0" err="1" smtClean="0"/>
              <a:t>низці</a:t>
            </a:r>
            <a:r>
              <a:rPr lang="ru-RU" sz="2000" dirty="0" smtClean="0"/>
              <a:t> </a:t>
            </a:r>
            <a:r>
              <a:rPr lang="ru-RU" sz="2000" dirty="0" err="1" smtClean="0"/>
              <a:t>п'єс</a:t>
            </a:r>
            <a:r>
              <a:rPr lang="ru-RU" sz="2000" dirty="0" smtClean="0"/>
              <a:t>. Б.Брехт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Гелена</a:t>
            </a:r>
            <a:r>
              <a:rPr lang="ru-RU" sz="2000" dirty="0" smtClean="0"/>
              <a:t> </a:t>
            </a:r>
            <a:r>
              <a:rPr lang="ru-RU" sz="2000" dirty="0" err="1" smtClean="0"/>
              <a:t>Вайґель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блискуче</a:t>
            </a:r>
            <a:r>
              <a:rPr lang="ru-RU" sz="2000" dirty="0" smtClean="0"/>
              <a:t> </a:t>
            </a:r>
            <a:r>
              <a:rPr lang="ru-RU" sz="2000" dirty="0" err="1" smtClean="0"/>
              <a:t>грала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провідні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ролі</a:t>
            </a:r>
            <a:r>
              <a:rPr lang="ru-RU" sz="2000" dirty="0" smtClean="0"/>
              <a:t> в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драмах, стали знаменитостями.</a:t>
            </a:r>
            <a:endParaRPr lang="uk-UA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572132" y="457200"/>
            <a:ext cx="2643206" cy="68578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Біографія</a:t>
            </a:r>
            <a:endParaRPr lang="uk-UA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Brecht_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6" y="1214422"/>
            <a:ext cx="3385512" cy="4643470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57620" y="142852"/>
            <a:ext cx="5072098" cy="6500858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Починаючи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другої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половини</a:t>
            </a:r>
            <a:r>
              <a:rPr lang="ru-RU" sz="2000" dirty="0" smtClean="0"/>
              <a:t> 1920-х </a:t>
            </a:r>
            <a:r>
              <a:rPr lang="ru-RU" sz="2000" dirty="0" err="1" smtClean="0"/>
              <a:t>рр</a:t>
            </a:r>
            <a:r>
              <a:rPr lang="ru-RU" sz="2000" dirty="0" smtClean="0"/>
              <a:t>., у </a:t>
            </a:r>
            <a:r>
              <a:rPr lang="ru-RU" sz="2000" dirty="0" err="1" smtClean="0"/>
              <a:t>творчому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Брехта </a:t>
            </a:r>
            <a:r>
              <a:rPr lang="ru-RU" sz="2000" dirty="0" err="1" smtClean="0"/>
              <a:t>намітився</a:t>
            </a:r>
            <a:r>
              <a:rPr lang="ru-RU" sz="2000" dirty="0" smtClean="0"/>
              <a:t> </a:t>
            </a:r>
            <a:r>
              <a:rPr lang="ru-RU" sz="2000" dirty="0" err="1" smtClean="0"/>
              <a:t>злам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охопив</a:t>
            </a:r>
            <a:r>
              <a:rPr lang="ru-RU" sz="2000" dirty="0" smtClean="0"/>
              <a:t> </a:t>
            </a:r>
            <a:r>
              <a:rPr lang="ru-RU" sz="2000" dirty="0" err="1" smtClean="0"/>
              <a:t>усі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духовного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студіював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праці</a:t>
            </a:r>
            <a:r>
              <a:rPr lang="ru-RU" sz="2000" dirty="0" smtClean="0"/>
              <a:t> Карла Маркса, </a:t>
            </a:r>
            <a:r>
              <a:rPr lang="ru-RU" sz="2000" dirty="0" err="1" smtClean="0"/>
              <a:t>знаходячи</a:t>
            </a:r>
            <a:r>
              <a:rPr lang="ru-RU" sz="2000" dirty="0" smtClean="0"/>
              <a:t> в них </a:t>
            </a:r>
            <a:r>
              <a:rPr lang="ru-RU" sz="2000" dirty="0" err="1" smtClean="0"/>
              <a:t>раціонально</a:t>
            </a:r>
            <a:r>
              <a:rPr lang="ru-RU" sz="2000" dirty="0" smtClean="0"/>
              <a:t> (до того ж </a:t>
            </a:r>
            <a:r>
              <a:rPr lang="ru-RU" sz="2000" dirty="0" err="1" smtClean="0"/>
              <a:t>економічно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політичне</a:t>
            </a:r>
            <a:r>
              <a:rPr lang="ru-RU" sz="2000" dirty="0" smtClean="0"/>
              <a:t>) </a:t>
            </a:r>
            <a:r>
              <a:rPr lang="ru-RU" sz="2000" dirty="0" err="1" smtClean="0"/>
              <a:t>аргументоване</a:t>
            </a:r>
            <a:r>
              <a:rPr lang="ru-RU" sz="2000" dirty="0" smtClean="0"/>
              <a:t> </a:t>
            </a:r>
            <a:r>
              <a:rPr lang="ru-RU" sz="2000" dirty="0" err="1" smtClean="0"/>
              <a:t>підґрунтя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власного</a:t>
            </a:r>
            <a:r>
              <a:rPr lang="ru-RU" sz="2000" dirty="0" smtClean="0"/>
              <a:t> бунту </a:t>
            </a:r>
            <a:r>
              <a:rPr lang="ru-RU" sz="2000" dirty="0" err="1" smtClean="0"/>
              <a:t>проти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капіталізму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позитивну</a:t>
            </a:r>
            <a:r>
              <a:rPr lang="ru-RU" sz="2000" dirty="0" smtClean="0"/>
              <a:t>, на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думку, </a:t>
            </a:r>
            <a:r>
              <a:rPr lang="ru-RU" sz="2000" dirty="0" err="1" smtClean="0"/>
              <a:t>програму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суспільства</a:t>
            </a:r>
            <a:r>
              <a:rPr lang="ru-RU" sz="2000" dirty="0" smtClean="0"/>
              <a:t> та </a:t>
            </a:r>
            <a:r>
              <a:rPr lang="ru-RU" sz="2000" dirty="0" err="1" smtClean="0"/>
              <a:t>мистецтва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зблизився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КПН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залучився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відповідної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пропаганди</a:t>
            </a:r>
            <a:r>
              <a:rPr lang="ru-RU" sz="2000" dirty="0" smtClean="0"/>
              <a:t>, </a:t>
            </a:r>
            <a:r>
              <a:rPr lang="ru-RU" sz="2000" dirty="0" err="1" smtClean="0"/>
              <a:t>тим</a:t>
            </a:r>
            <a:r>
              <a:rPr lang="ru-RU" sz="2000" dirty="0" smtClean="0"/>
              <a:t> самим </a:t>
            </a:r>
            <a:r>
              <a:rPr lang="ru-RU" sz="2000" dirty="0" err="1" smtClean="0"/>
              <a:t>повторюючи</a:t>
            </a:r>
            <a:r>
              <a:rPr lang="ru-RU" sz="2000" dirty="0" smtClean="0"/>
              <a:t> шлях </a:t>
            </a:r>
            <a:r>
              <a:rPr lang="ru-RU" sz="2000" dirty="0" err="1" smtClean="0"/>
              <a:t>багатьох</a:t>
            </a:r>
            <a:r>
              <a:rPr lang="ru-RU" sz="2000" dirty="0" smtClean="0"/>
              <a:t> </a:t>
            </a:r>
            <a:r>
              <a:rPr lang="ru-RU" sz="2000" dirty="0" err="1" smtClean="0"/>
              <a:t>авангардистів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починали </a:t>
            </a:r>
            <a:r>
              <a:rPr lang="ru-RU" sz="2000" dirty="0" err="1" smtClean="0"/>
              <a:t>з</a:t>
            </a:r>
            <a:r>
              <a:rPr lang="ru-RU" sz="2000" dirty="0" smtClean="0"/>
              <a:t> тотального </a:t>
            </a:r>
            <a:r>
              <a:rPr lang="ru-RU" sz="2000" dirty="0" err="1" smtClean="0"/>
              <a:t>заперечення</a:t>
            </a:r>
            <a:r>
              <a:rPr lang="ru-RU" sz="2000" dirty="0" smtClean="0"/>
              <a:t> "старого </a:t>
            </a:r>
            <a:r>
              <a:rPr lang="ru-RU" sz="2000" dirty="0" err="1" smtClean="0"/>
              <a:t>світу</a:t>
            </a:r>
            <a:r>
              <a:rPr lang="ru-RU" sz="2000" dirty="0" smtClean="0"/>
              <a:t>",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приходили до </a:t>
            </a:r>
            <a:r>
              <a:rPr lang="ru-RU" sz="2000" dirty="0" err="1" smtClean="0"/>
              <a:t>утвердження</a:t>
            </a:r>
            <a:r>
              <a:rPr lang="ru-RU" sz="2000" dirty="0" smtClean="0"/>
              <a:t> нового </a:t>
            </a:r>
            <a:r>
              <a:rPr lang="ru-RU" sz="2000" dirty="0" err="1" smtClean="0"/>
              <a:t>тоталітарного</a:t>
            </a:r>
            <a:r>
              <a:rPr lang="ru-RU" sz="2000" dirty="0" smtClean="0"/>
              <a:t> режиму.</a:t>
            </a:r>
          </a:p>
          <a:p>
            <a:endParaRPr lang="uk-UA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6a00d83451947569e2010536d92dba970c-250wi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6" y="714356"/>
            <a:ext cx="3629054" cy="4964546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214810" y="142852"/>
            <a:ext cx="4714908" cy="6500858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п`єси</a:t>
            </a:r>
            <a:r>
              <a:rPr lang="ru-RU" sz="2000" dirty="0" smtClean="0"/>
              <a:t> тих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позначені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впливом</a:t>
            </a:r>
            <a:r>
              <a:rPr lang="ru-RU" sz="2000" dirty="0" smtClean="0"/>
              <a:t> </a:t>
            </a:r>
            <a:r>
              <a:rPr lang="ru-RU" sz="2000" dirty="0" err="1" smtClean="0"/>
              <a:t>експресіонізму</a:t>
            </a:r>
            <a:r>
              <a:rPr lang="ru-RU" sz="2000" dirty="0" smtClean="0"/>
              <a:t>. Брехт </a:t>
            </a:r>
            <a:r>
              <a:rPr lang="ru-RU" sz="2000" dirty="0" err="1" smtClean="0"/>
              <a:t>розробляв</a:t>
            </a:r>
            <a:r>
              <a:rPr lang="ru-RU" sz="2000" dirty="0" smtClean="0"/>
              <a:t> </a:t>
            </a:r>
            <a:r>
              <a:rPr lang="ru-RU" sz="2000" dirty="0" err="1" smtClean="0"/>
              <a:t>теорію</a:t>
            </a:r>
            <a:r>
              <a:rPr lang="ru-RU" sz="2000" dirty="0" smtClean="0"/>
              <a:t> «</a:t>
            </a:r>
            <a:r>
              <a:rPr lang="ru-RU" sz="2000" dirty="0" err="1" smtClean="0"/>
              <a:t>епічного</a:t>
            </a:r>
            <a:r>
              <a:rPr lang="ru-RU" sz="2000" dirty="0" smtClean="0"/>
              <a:t> театру»,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мав</a:t>
            </a:r>
            <a:r>
              <a:rPr lang="ru-RU" sz="2000" dirty="0" smtClean="0"/>
              <a:t> на </a:t>
            </a:r>
            <a:r>
              <a:rPr lang="ru-RU" sz="2000" dirty="0" err="1" smtClean="0"/>
              <a:t>меті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виховання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свідомості</a:t>
            </a:r>
            <a:r>
              <a:rPr lang="ru-RU" sz="2000" dirty="0" smtClean="0"/>
              <a:t>. </a:t>
            </a:r>
            <a:r>
              <a:rPr lang="ru-RU" sz="2000" dirty="0" err="1" smtClean="0"/>
              <a:t>Виходячи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цієї</a:t>
            </a:r>
            <a:r>
              <a:rPr lang="ru-RU" sz="2000" dirty="0" smtClean="0"/>
              <a:t> </a:t>
            </a:r>
            <a:r>
              <a:rPr lang="ru-RU" sz="2000" dirty="0" err="1" smtClean="0"/>
              <a:t>теорії</a:t>
            </a:r>
            <a:r>
              <a:rPr lang="ru-RU" sz="2000" dirty="0" smtClean="0"/>
              <a:t>, поставив за </a:t>
            </a:r>
            <a:r>
              <a:rPr lang="ru-RU" sz="2000" dirty="0" err="1" smtClean="0"/>
              <a:t>однойменним</a:t>
            </a:r>
            <a:r>
              <a:rPr lang="ru-RU" sz="2000" dirty="0" smtClean="0"/>
              <a:t> романом Максима Горького </a:t>
            </a:r>
            <a:r>
              <a:rPr lang="ru-RU" sz="2000" dirty="0" err="1" smtClean="0"/>
              <a:t>п'єсу</a:t>
            </a:r>
            <a:r>
              <a:rPr lang="ru-RU" sz="2000" dirty="0" smtClean="0"/>
              <a:t> «</a:t>
            </a:r>
            <a:r>
              <a:rPr lang="ru-RU" sz="2000" dirty="0" err="1" smtClean="0"/>
              <a:t>Мати</a:t>
            </a:r>
            <a:r>
              <a:rPr lang="ru-RU" sz="2000" dirty="0" smtClean="0"/>
              <a:t>» (1932) 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. 1933—1948 — </a:t>
            </a:r>
            <a:r>
              <a:rPr lang="ru-RU" sz="2000" dirty="0" err="1" smtClean="0"/>
              <a:t>перебував</a:t>
            </a:r>
            <a:r>
              <a:rPr lang="ru-RU" sz="2000" dirty="0" smtClean="0"/>
              <a:t> в </a:t>
            </a:r>
            <a:r>
              <a:rPr lang="ru-RU" sz="2000" dirty="0" err="1" smtClean="0"/>
              <a:t>еміграції</a:t>
            </a:r>
            <a:r>
              <a:rPr lang="ru-RU" sz="2000" dirty="0" smtClean="0"/>
              <a:t> за межами </a:t>
            </a:r>
            <a:r>
              <a:rPr lang="ru-RU" sz="2000" dirty="0" err="1" smtClean="0"/>
              <a:t>Німеччини</a:t>
            </a:r>
            <a:r>
              <a:rPr lang="ru-RU" sz="2000" dirty="0" smtClean="0"/>
              <a:t>. В </a:t>
            </a:r>
            <a:r>
              <a:rPr lang="ru-RU" sz="2000" dirty="0" err="1" smtClean="0"/>
              <a:t>ті</a:t>
            </a:r>
            <a:r>
              <a:rPr lang="ru-RU" sz="2000" dirty="0" smtClean="0"/>
              <a:t> роки написав твори, </a:t>
            </a:r>
            <a:r>
              <a:rPr lang="ru-RU" sz="2000" dirty="0" err="1" smtClean="0"/>
              <a:t>спрямовані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мілітаризму</a:t>
            </a:r>
            <a:r>
              <a:rPr lang="ru-RU" sz="2000" dirty="0" smtClean="0"/>
              <a:t> та фашизму («</a:t>
            </a:r>
            <a:r>
              <a:rPr lang="ru-RU" sz="2000" dirty="0" err="1" smtClean="0"/>
              <a:t>Трьохкопійчаний</a:t>
            </a:r>
            <a:r>
              <a:rPr lang="ru-RU" sz="2000" dirty="0" smtClean="0"/>
              <a:t> роман», 1934; «</a:t>
            </a:r>
            <a:r>
              <a:rPr lang="ru-RU" sz="2000" dirty="0" err="1" smtClean="0"/>
              <a:t>Гвинтівки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Тереси</a:t>
            </a:r>
            <a:r>
              <a:rPr lang="ru-RU" sz="2000" dirty="0" smtClean="0"/>
              <a:t> </a:t>
            </a:r>
            <a:r>
              <a:rPr lang="ru-RU" sz="2000" dirty="0" err="1" smtClean="0"/>
              <a:t>Каррар</a:t>
            </a:r>
            <a:r>
              <a:rPr lang="ru-RU" sz="2000" dirty="0" smtClean="0"/>
              <a:t>», 1937; </a:t>
            </a:r>
            <a:r>
              <a:rPr lang="ru-RU" sz="2000" dirty="0" err="1" smtClean="0"/>
              <a:t>п'єси</a:t>
            </a:r>
            <a:r>
              <a:rPr lang="ru-RU" sz="2000" dirty="0" smtClean="0"/>
              <a:t>: «</a:t>
            </a:r>
            <a:r>
              <a:rPr lang="ru-RU" sz="2000" dirty="0" err="1" smtClean="0"/>
              <a:t>Матінка</a:t>
            </a:r>
            <a:r>
              <a:rPr lang="ru-RU" sz="2000" dirty="0" smtClean="0"/>
              <a:t> Кураж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діти</a:t>
            </a:r>
            <a:r>
              <a:rPr lang="ru-RU" sz="2000" dirty="0" smtClean="0"/>
              <a:t>», 1938; «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Галілея</a:t>
            </a:r>
            <a:r>
              <a:rPr lang="ru-RU" sz="2000" dirty="0" smtClean="0"/>
              <a:t>», 1939; «Страх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відчай</a:t>
            </a:r>
            <a:r>
              <a:rPr lang="ru-RU" sz="2000" dirty="0" smtClean="0"/>
              <a:t> у </a:t>
            </a:r>
            <a:r>
              <a:rPr lang="ru-RU" sz="2000" dirty="0" err="1" smtClean="0"/>
              <a:t>Третій</a:t>
            </a:r>
            <a:r>
              <a:rPr lang="ru-RU" sz="2000" dirty="0" smtClean="0"/>
              <a:t> </a:t>
            </a:r>
            <a:r>
              <a:rPr lang="ru-RU" sz="2000" dirty="0" err="1" smtClean="0"/>
              <a:t>імперії</a:t>
            </a:r>
            <a:r>
              <a:rPr lang="ru-RU" sz="2000" dirty="0" smtClean="0"/>
              <a:t>», 1939; «Швейк у </a:t>
            </a:r>
            <a:r>
              <a:rPr lang="ru-RU" sz="2000" dirty="0" err="1" smtClean="0"/>
              <a:t>Другій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світовій</a:t>
            </a:r>
            <a:r>
              <a:rPr lang="ru-RU" sz="2000" dirty="0" smtClean="0"/>
              <a:t> </a:t>
            </a:r>
            <a:r>
              <a:rPr lang="ru-RU" sz="2000" dirty="0" err="1" smtClean="0"/>
              <a:t>війні</a:t>
            </a:r>
            <a:r>
              <a:rPr lang="ru-RU" sz="2000" dirty="0" smtClean="0"/>
              <a:t>», 1944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).</a:t>
            </a:r>
            <a:endParaRPr lang="ru-RU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528" y="457200"/>
            <a:ext cx="190472" cy="185718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1436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Талант опального на </a:t>
            </a:r>
            <a:r>
              <a:rPr lang="ru-RU" dirty="0" err="1" smtClean="0"/>
              <a:t>батьківщині</a:t>
            </a:r>
            <a:r>
              <a:rPr lang="ru-RU" dirty="0" smtClean="0"/>
              <a:t> Брехта </a:t>
            </a:r>
            <a:r>
              <a:rPr lang="ru-RU" dirty="0" err="1" smtClean="0"/>
              <a:t>знайшов</a:t>
            </a:r>
            <a:r>
              <a:rPr lang="ru-RU" dirty="0" smtClean="0"/>
              <a:t> </a:t>
            </a:r>
            <a:r>
              <a:rPr lang="ru-RU" dirty="0" err="1" smtClean="0"/>
              <a:t>визнання</a:t>
            </a:r>
            <a:r>
              <a:rPr lang="ru-RU" dirty="0" smtClean="0"/>
              <a:t> за кордоном. </a:t>
            </a:r>
            <a:r>
              <a:rPr lang="ru-RU" dirty="0" err="1" smtClean="0"/>
              <a:t>Зросла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шанувальників</a:t>
            </a:r>
            <a:r>
              <a:rPr lang="ru-RU" dirty="0" smtClean="0"/>
              <a:t>;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п'єси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 ставили на сценах Парижа, Амстердама, Копенгагена. Але </a:t>
            </a:r>
            <a:r>
              <a:rPr lang="ru-RU" dirty="0" err="1" smtClean="0"/>
              <a:t>навіть</a:t>
            </a:r>
            <a:r>
              <a:rPr lang="ru-RU" dirty="0" smtClean="0"/>
              <a:t> у </a:t>
            </a:r>
            <a:r>
              <a:rPr lang="ru-RU" dirty="0" err="1" smtClean="0"/>
              <a:t>затишній</a:t>
            </a:r>
            <a:r>
              <a:rPr lang="ru-RU" dirty="0" smtClean="0"/>
              <a:t> </a:t>
            </a:r>
            <a:r>
              <a:rPr lang="ru-RU" dirty="0" err="1" smtClean="0"/>
              <a:t>Данії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відчував</a:t>
            </a:r>
            <a:r>
              <a:rPr lang="ru-RU" dirty="0" smtClean="0"/>
              <a:t> </a:t>
            </a:r>
            <a:r>
              <a:rPr lang="ru-RU" dirty="0" err="1" smtClean="0"/>
              <a:t>психологічний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данські</a:t>
            </a:r>
            <a:r>
              <a:rPr lang="ru-RU" dirty="0" smtClean="0"/>
              <a:t> </a:t>
            </a:r>
            <a:r>
              <a:rPr lang="ru-RU" dirty="0" err="1" smtClean="0"/>
              <a:t>нацисти</a:t>
            </a:r>
            <a:r>
              <a:rPr lang="ru-RU" dirty="0" smtClean="0"/>
              <a:t> час </a:t>
            </a:r>
            <a:r>
              <a:rPr lang="ru-RU" dirty="0" err="1" smtClean="0"/>
              <a:t>від</a:t>
            </a:r>
            <a:r>
              <a:rPr lang="ru-RU" dirty="0" smtClean="0"/>
              <a:t> часу </a:t>
            </a:r>
            <a:r>
              <a:rPr lang="ru-RU" dirty="0" err="1" smtClean="0"/>
              <a:t>публікували</a:t>
            </a:r>
            <a:r>
              <a:rPr lang="ru-RU" dirty="0" smtClean="0"/>
              <a:t> списки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іменами</a:t>
            </a:r>
            <a:r>
              <a:rPr lang="ru-RU" dirty="0" smtClean="0"/>
              <a:t> </a:t>
            </a:r>
            <a:r>
              <a:rPr lang="ru-RU" dirty="0" err="1" smtClean="0"/>
              <a:t>найвідоміших</a:t>
            </a:r>
            <a:r>
              <a:rPr lang="ru-RU" dirty="0" smtClean="0"/>
              <a:t> </a:t>
            </a:r>
            <a:r>
              <a:rPr lang="ru-RU" dirty="0" err="1" smtClean="0"/>
              <a:t>німецьких</a:t>
            </a:r>
            <a:r>
              <a:rPr lang="ru-RU" dirty="0" smtClean="0"/>
              <a:t> </a:t>
            </a:r>
            <a:r>
              <a:rPr lang="ru-RU" dirty="0" err="1" smtClean="0"/>
              <a:t>еміґрантів</a:t>
            </a:r>
            <a:r>
              <a:rPr lang="ru-RU" dirty="0" smtClean="0"/>
              <a:t>, а </a:t>
            </a:r>
            <a:r>
              <a:rPr lang="ru-RU" dirty="0" err="1" smtClean="0"/>
              <a:t>данська</a:t>
            </a:r>
            <a:r>
              <a:rPr lang="ru-RU" dirty="0" smtClean="0"/>
              <a:t> </a:t>
            </a:r>
            <a:r>
              <a:rPr lang="ru-RU" dirty="0" err="1" smtClean="0"/>
              <a:t>поліція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інформувала</a:t>
            </a:r>
            <a:r>
              <a:rPr lang="ru-RU" dirty="0" smtClean="0"/>
              <a:t> про них </a:t>
            </a:r>
            <a:r>
              <a:rPr lang="ru-RU" dirty="0" err="1" smtClean="0"/>
              <a:t>нацистську</a:t>
            </a:r>
            <a:r>
              <a:rPr lang="ru-RU" dirty="0" smtClean="0"/>
              <a:t> службу </a:t>
            </a:r>
            <a:r>
              <a:rPr lang="ru-RU" dirty="0" err="1" smtClean="0"/>
              <a:t>безпеки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закордонний</a:t>
            </a:r>
            <a:r>
              <a:rPr lang="ru-RU" dirty="0" smtClean="0"/>
              <a:t> </a:t>
            </a:r>
            <a:r>
              <a:rPr lang="ru-RU" dirty="0" err="1" smtClean="0"/>
              <a:t>відділ</a:t>
            </a:r>
            <a:r>
              <a:rPr lang="ru-RU" dirty="0" smtClean="0"/>
              <a:t> гестапо. У перший же </a:t>
            </a:r>
            <a:r>
              <a:rPr lang="ru-RU" dirty="0" err="1" smtClean="0"/>
              <a:t>місяць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в </a:t>
            </a:r>
            <a:r>
              <a:rPr lang="ru-RU" dirty="0" err="1" smtClean="0"/>
              <a:t>Данії</a:t>
            </a:r>
            <a:r>
              <a:rPr lang="ru-RU" dirty="0" smtClean="0"/>
              <a:t> Брехт </a:t>
            </a:r>
            <a:r>
              <a:rPr lang="ru-RU" dirty="0" err="1" smtClean="0"/>
              <a:t>довідався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газет,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данці</a:t>
            </a:r>
            <a:r>
              <a:rPr lang="ru-RU" dirty="0" smtClean="0"/>
              <a:t> передали </a:t>
            </a:r>
            <a:r>
              <a:rPr lang="ru-RU" dirty="0" err="1" smtClean="0"/>
              <a:t>німецькій</a:t>
            </a:r>
            <a:r>
              <a:rPr lang="ru-RU" dirty="0" smtClean="0"/>
              <a:t> </a:t>
            </a:r>
            <a:r>
              <a:rPr lang="ru-RU" dirty="0" err="1" smtClean="0"/>
              <a:t>поліції</a:t>
            </a:r>
            <a:r>
              <a:rPr lang="ru-RU" dirty="0" smtClean="0"/>
              <a:t> </a:t>
            </a:r>
            <a:r>
              <a:rPr lang="ru-RU" dirty="0" err="1" smtClean="0"/>
              <a:t>активіста</a:t>
            </a:r>
            <a:r>
              <a:rPr lang="ru-RU" dirty="0" smtClean="0"/>
              <a:t> КПН </a:t>
            </a:r>
            <a:r>
              <a:rPr lang="ru-RU" dirty="0" err="1" smtClean="0"/>
              <a:t>Функе</a:t>
            </a:r>
            <a:r>
              <a:rPr lang="ru-RU" dirty="0" smtClean="0"/>
              <a:t>, </a:t>
            </a:r>
            <a:r>
              <a:rPr lang="ru-RU" dirty="0" err="1" smtClean="0"/>
              <a:t>знаючи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Батьківщині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потрапить</a:t>
            </a:r>
            <a:r>
              <a:rPr lang="ru-RU" dirty="0" smtClean="0"/>
              <a:t> до </a:t>
            </a:r>
            <a:r>
              <a:rPr lang="ru-RU" dirty="0" err="1" smtClean="0"/>
              <a:t>концтабору</a:t>
            </a:r>
            <a:r>
              <a:rPr lang="ru-RU" dirty="0" smtClean="0"/>
              <a:t>. До того ж,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решта</a:t>
            </a:r>
            <a:r>
              <a:rPr lang="ru-RU" dirty="0" smtClean="0"/>
              <a:t> </a:t>
            </a:r>
            <a:r>
              <a:rPr lang="ru-RU" dirty="0" err="1" smtClean="0"/>
              <a:t>еміґрантів</a:t>
            </a:r>
            <a:r>
              <a:rPr lang="ru-RU" dirty="0" smtClean="0"/>
              <a:t>, Брехт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змушений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письмову</a:t>
            </a:r>
            <a:r>
              <a:rPr lang="ru-RU" dirty="0" smtClean="0"/>
              <a:t> </a:t>
            </a:r>
            <a:r>
              <a:rPr lang="ru-RU" dirty="0" err="1" smtClean="0"/>
              <a:t>обіцянку</a:t>
            </a:r>
            <a:r>
              <a:rPr lang="ru-RU" dirty="0" smtClean="0"/>
              <a:t> не </a:t>
            </a:r>
            <a:r>
              <a:rPr lang="ru-RU" dirty="0" err="1" smtClean="0"/>
              <a:t>долучатися</a:t>
            </a:r>
            <a:r>
              <a:rPr lang="ru-RU" dirty="0" smtClean="0"/>
              <a:t> до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 flipH="1">
            <a:off x="8686800" y="152400"/>
            <a:ext cx="457200" cy="1562088"/>
          </a:xfrm>
        </p:spPr>
        <p:txBody>
          <a:bodyPr/>
          <a:lstStyle/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85720" y="500042"/>
            <a:ext cx="8401080" cy="5595958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Двічі</a:t>
            </a:r>
            <a:r>
              <a:rPr lang="ru-RU" sz="2000" dirty="0" smtClean="0"/>
              <a:t> </a:t>
            </a:r>
            <a:r>
              <a:rPr lang="ru-RU" sz="2000" dirty="0" err="1" smtClean="0"/>
              <a:t>упродовж</a:t>
            </a:r>
            <a:r>
              <a:rPr lang="ru-RU" sz="2000" dirty="0" smtClean="0"/>
              <a:t> 1930-х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відвідав</a:t>
            </a:r>
            <a:r>
              <a:rPr lang="ru-RU" sz="2000" dirty="0" smtClean="0"/>
              <a:t> Москву, де як член </a:t>
            </a:r>
            <a:r>
              <a:rPr lang="ru-RU" sz="2000" dirty="0" err="1" smtClean="0"/>
              <a:t>редколегії</a:t>
            </a:r>
            <a:r>
              <a:rPr lang="ru-RU" sz="2000" dirty="0" smtClean="0"/>
              <a:t> </a:t>
            </a:r>
            <a:r>
              <a:rPr lang="ru-RU" sz="2000" dirty="0" err="1" smtClean="0"/>
              <a:t>залучився</a:t>
            </a:r>
            <a:r>
              <a:rPr lang="ru-RU" sz="2000" dirty="0" smtClean="0"/>
              <a:t> разом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Ліоном</a:t>
            </a:r>
            <a:r>
              <a:rPr lang="ru-RU" sz="2000" dirty="0" smtClean="0"/>
              <a:t> </a:t>
            </a:r>
            <a:r>
              <a:rPr lang="ru-RU" sz="2000" dirty="0" err="1" smtClean="0"/>
              <a:t>Фейхтванґером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видання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німецькомовного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часопису</a:t>
            </a:r>
            <a:r>
              <a:rPr lang="ru-RU" sz="2000" dirty="0" smtClean="0"/>
              <a:t> </a:t>
            </a:r>
            <a:r>
              <a:rPr lang="ru-RU" sz="2000" i="1" dirty="0" err="1" smtClean="0"/>
              <a:t>Das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Wort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Утім</a:t>
            </a:r>
            <a:r>
              <a:rPr lang="ru-RU" sz="2000" dirty="0" smtClean="0"/>
              <a:t>, попри свою </a:t>
            </a:r>
            <a:r>
              <a:rPr lang="ru-RU" sz="2000" dirty="0" err="1" smtClean="0"/>
              <a:t>прокомуністичну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орієнтацію</a:t>
            </a:r>
            <a:r>
              <a:rPr lang="ru-RU" sz="2000" dirty="0" smtClean="0"/>
              <a:t>, </a:t>
            </a:r>
            <a:r>
              <a:rPr lang="ru-RU" sz="2000" dirty="0" err="1" smtClean="0"/>
              <a:t>місцем</a:t>
            </a:r>
            <a:r>
              <a:rPr lang="ru-RU" sz="2000" dirty="0" smtClean="0"/>
              <a:t> </a:t>
            </a:r>
            <a:r>
              <a:rPr lang="ru-RU" sz="2000" dirty="0" err="1" smtClean="0"/>
              <a:t>свого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подальшого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перебування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обрав</a:t>
            </a:r>
            <a:r>
              <a:rPr lang="ru-RU" sz="2000" dirty="0" smtClean="0"/>
              <a:t> не СРСР, а США. Тут </a:t>
            </a:r>
            <a:r>
              <a:rPr lang="ru-RU" sz="2000" dirty="0" err="1" smtClean="0"/>
              <a:t>продовжив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інтенсивно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працювати</a:t>
            </a:r>
            <a:r>
              <a:rPr lang="ru-RU" sz="2000" dirty="0" smtClean="0"/>
              <a:t> — </a:t>
            </a:r>
            <a:r>
              <a:rPr lang="ru-RU" sz="2000" dirty="0" err="1" smtClean="0"/>
              <a:t>і</a:t>
            </a:r>
            <a:r>
              <a:rPr lang="ru-RU" sz="2000" dirty="0" smtClean="0"/>
              <a:t> як драматург, </a:t>
            </a:r>
            <a:r>
              <a:rPr lang="ru-RU" sz="2000" dirty="0" err="1" smtClean="0"/>
              <a:t>і</a:t>
            </a:r>
            <a:r>
              <a:rPr lang="ru-RU" sz="2000" dirty="0" smtClean="0"/>
              <a:t> як </a:t>
            </a:r>
            <a:r>
              <a:rPr lang="ru-RU" sz="2000" dirty="0" err="1" smtClean="0"/>
              <a:t>кіносценарист</a:t>
            </a:r>
            <a:r>
              <a:rPr lang="ru-RU" sz="2000" dirty="0" smtClean="0"/>
              <a:t>,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як</a:t>
            </a:r>
            <a:r>
              <a:rPr lang="ru-RU" sz="2000" dirty="0" smtClean="0"/>
              <a:t> </a:t>
            </a:r>
            <a:r>
              <a:rPr lang="ru-RU" sz="2000" dirty="0" err="1" smtClean="0"/>
              <a:t>режисер-постановник</a:t>
            </a:r>
            <a:r>
              <a:rPr lang="ru-RU" sz="2000" dirty="0" smtClean="0"/>
              <a:t>. </a:t>
            </a:r>
            <a:r>
              <a:rPr lang="ru-RU" sz="2000" dirty="0" err="1" smtClean="0"/>
              <a:t>Проте</a:t>
            </a:r>
            <a:r>
              <a:rPr lang="ru-RU" sz="2000" dirty="0" smtClean="0"/>
              <a:t> умов для </a:t>
            </a:r>
            <a:r>
              <a:rPr lang="ru-RU" sz="2000" dirty="0" err="1" smtClean="0"/>
              <a:t>повноцінної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творчої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реалізації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мав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в </a:t>
            </a:r>
            <a:r>
              <a:rPr lang="ru-RU" sz="2000" dirty="0" err="1" smtClean="0"/>
              <a:t>Америці</a:t>
            </a:r>
            <a:r>
              <a:rPr lang="ru-RU" sz="2000" dirty="0" smtClean="0"/>
              <a:t>, </a:t>
            </a:r>
            <a:r>
              <a:rPr lang="ru-RU" sz="2000" dirty="0" err="1" smtClean="0"/>
              <a:t>бо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тут </a:t>
            </a:r>
            <a:r>
              <a:rPr lang="ru-RU" sz="2000" dirty="0" err="1" smtClean="0"/>
              <a:t>маловідомим</a:t>
            </a:r>
            <a:r>
              <a:rPr lang="ru-RU" sz="2000" dirty="0" smtClean="0"/>
              <a:t> драматургом, до того ж — </a:t>
            </a:r>
            <a:r>
              <a:rPr lang="ru-RU" sz="2000" dirty="0" err="1" smtClean="0"/>
              <a:t>підозрілим</a:t>
            </a:r>
            <a:r>
              <a:rPr lang="ru-RU" sz="2000" dirty="0" smtClean="0"/>
              <a:t> через </a:t>
            </a:r>
            <a:r>
              <a:rPr lang="ru-RU" sz="2000" dirty="0" err="1" smtClean="0"/>
              <a:t>свої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симпатії</a:t>
            </a:r>
            <a:r>
              <a:rPr lang="ru-RU" sz="2000" dirty="0" smtClean="0"/>
              <a:t> до </a:t>
            </a:r>
            <a:r>
              <a:rPr lang="ru-RU" sz="2000" dirty="0" err="1" smtClean="0"/>
              <a:t>комуністичного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руху</a:t>
            </a:r>
            <a:r>
              <a:rPr lang="ru-RU" sz="2000" dirty="0" smtClean="0"/>
              <a:t>. </a:t>
            </a:r>
            <a:r>
              <a:rPr lang="ru-RU" sz="2000" dirty="0" err="1" smtClean="0"/>
              <a:t>Деякий</a:t>
            </a:r>
            <a:r>
              <a:rPr lang="ru-RU" sz="2000" dirty="0" smtClean="0"/>
              <a:t> час Брехт </a:t>
            </a:r>
            <a:r>
              <a:rPr lang="ru-RU" sz="2000" dirty="0" err="1" smtClean="0"/>
              <a:t>працював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Голлівуда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так </a:t>
            </a:r>
            <a:r>
              <a:rPr lang="ru-RU" sz="2000" dirty="0" err="1" smtClean="0"/>
              <a:t>і</a:t>
            </a:r>
            <a:r>
              <a:rPr lang="ru-RU" sz="2000" dirty="0" smtClean="0"/>
              <a:t> не </a:t>
            </a:r>
            <a:r>
              <a:rPr lang="ru-RU" sz="2000" dirty="0" err="1" smtClean="0"/>
              <a:t>вписався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тодішню</a:t>
            </a:r>
            <a:r>
              <a:rPr lang="ru-RU" sz="2000" dirty="0" smtClean="0"/>
              <a:t> </a:t>
            </a:r>
            <a:r>
              <a:rPr lang="ru-RU" sz="2000" dirty="0" err="1" smtClean="0"/>
              <a:t>американську</a:t>
            </a:r>
            <a:r>
              <a:rPr lang="ru-RU" sz="2000" dirty="0" smtClean="0"/>
              <a:t> </a:t>
            </a:r>
            <a:r>
              <a:rPr lang="ru-RU" sz="2000" dirty="0" err="1" smtClean="0"/>
              <a:t>кіноіндустрію</a:t>
            </a:r>
            <a:r>
              <a:rPr lang="ru-RU" sz="2000" dirty="0" smtClean="0"/>
              <a:t>, </a:t>
            </a:r>
            <a:r>
              <a:rPr lang="ru-RU" sz="2000" dirty="0" err="1" smtClean="0"/>
              <a:t>орієнтованої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насамперед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виробництво</a:t>
            </a:r>
            <a:r>
              <a:rPr lang="ru-RU" sz="2000" dirty="0" smtClean="0"/>
              <a:t> </a:t>
            </a:r>
            <a:r>
              <a:rPr lang="ru-RU" sz="2000" dirty="0" err="1" smtClean="0"/>
              <a:t>сенсаційних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бойовиків</a:t>
            </a:r>
            <a:r>
              <a:rPr lang="ru-RU" sz="2000" dirty="0" smtClean="0"/>
              <a:t>. Один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брехтівських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сценаріїв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брутально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спотворений</a:t>
            </a:r>
            <a:r>
              <a:rPr lang="ru-RU" sz="2000" dirty="0" smtClean="0"/>
              <a:t>. </a:t>
            </a:r>
            <a:r>
              <a:rPr lang="ru-RU" sz="2000" dirty="0" err="1" smtClean="0"/>
              <a:t>Обурений</a:t>
            </a:r>
            <a:r>
              <a:rPr lang="ru-RU" sz="2000" dirty="0" smtClean="0"/>
              <a:t> драматург </a:t>
            </a:r>
            <a:r>
              <a:rPr lang="ru-RU" sz="2000" dirty="0" err="1" smtClean="0"/>
              <a:t>розірвав</a:t>
            </a:r>
            <a:r>
              <a:rPr lang="ru-RU" sz="2000" dirty="0" smtClean="0"/>
              <a:t> </a:t>
            </a:r>
            <a:r>
              <a:rPr lang="ru-RU" sz="2000" dirty="0" err="1" smtClean="0"/>
              <a:t>взаємини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фірмою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перекривши</a:t>
            </a:r>
            <a:r>
              <a:rPr lang="ru-RU" sz="2000" dirty="0" smtClean="0"/>
              <a:t> </a:t>
            </a:r>
            <a:r>
              <a:rPr lang="ru-RU" sz="2000" dirty="0" err="1" smtClean="0"/>
              <a:t>собі</a:t>
            </a:r>
            <a:r>
              <a:rPr lang="ru-RU" sz="2000" dirty="0" smtClean="0"/>
              <a:t> шляхи до </a:t>
            </a:r>
            <a:r>
              <a:rPr lang="ru-RU" sz="2000" dirty="0" err="1" smtClean="0"/>
              <a:t>участі</a:t>
            </a:r>
            <a:r>
              <a:rPr lang="ru-RU" sz="2000" dirty="0" smtClean="0"/>
              <a:t> в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, </a:t>
            </a:r>
            <a:r>
              <a:rPr lang="ru-RU" sz="2000" dirty="0" err="1" smtClean="0"/>
              <a:t>цікавих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кінопроектах</a:t>
            </a:r>
            <a:r>
              <a:rPr lang="ru-RU" sz="2000" dirty="0" smtClean="0"/>
              <a:t>. За 6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перебування</a:t>
            </a:r>
            <a:r>
              <a:rPr lang="ru-RU" sz="2000" dirty="0" smtClean="0"/>
              <a:t> в США </a:t>
            </a:r>
            <a:r>
              <a:rPr lang="ru-RU" sz="2000" dirty="0" err="1" smtClean="0"/>
              <a:t>з'явилися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кілька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публікацій</a:t>
            </a:r>
            <a:r>
              <a:rPr lang="ru-RU" sz="2000" dirty="0" smtClean="0"/>
              <a:t> у газетах </a:t>
            </a:r>
            <a:r>
              <a:rPr lang="ru-RU" sz="2000" dirty="0" err="1" smtClean="0"/>
              <a:t>і</a:t>
            </a:r>
            <a:r>
              <a:rPr lang="ru-RU" sz="2000" dirty="0" smtClean="0"/>
              <a:t> журналах. </a:t>
            </a:r>
            <a:r>
              <a:rPr lang="ru-RU" sz="2000" dirty="0" err="1" smtClean="0"/>
              <a:t>Жодної</a:t>
            </a:r>
            <a:r>
              <a:rPr lang="ru-RU" sz="2000" dirty="0" smtClean="0"/>
              <a:t> книжки Брехт тут не видав.</a:t>
            </a:r>
            <a:endParaRPr lang="uk-UA" sz="20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 flipH="1" flipV="1">
            <a:off x="8686800" y="-1000156"/>
            <a:ext cx="1028736" cy="1152556"/>
          </a:xfrm>
        </p:spPr>
        <p:txBody>
          <a:bodyPr/>
          <a:lstStyle/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449d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7158" y="1000108"/>
            <a:ext cx="3581425" cy="4572032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000496" y="214290"/>
            <a:ext cx="5143504" cy="6357982"/>
          </a:xfrm>
        </p:spPr>
        <p:txBody>
          <a:bodyPr>
            <a:noAutofit/>
          </a:bodyPr>
          <a:lstStyle/>
          <a:p>
            <a:r>
              <a:rPr lang="ru-RU" sz="2000" dirty="0" smtClean="0"/>
              <a:t>По </a:t>
            </a:r>
            <a:r>
              <a:rPr lang="ru-RU" sz="2000" dirty="0" err="1" smtClean="0"/>
              <a:t>завершенні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Другої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війни</a:t>
            </a:r>
            <a:r>
              <a:rPr lang="ru-RU" sz="2000" dirty="0" smtClean="0"/>
              <a:t> Брехт </a:t>
            </a:r>
            <a:r>
              <a:rPr lang="ru-RU" sz="2000" dirty="0" err="1" smtClean="0"/>
              <a:t>переїхав</a:t>
            </a:r>
            <a:r>
              <a:rPr lang="ru-RU" sz="2000" dirty="0" smtClean="0"/>
              <a:t> до </a:t>
            </a:r>
            <a:r>
              <a:rPr lang="ru-RU" sz="2000" dirty="0" err="1" smtClean="0"/>
              <a:t>Берліна</a:t>
            </a:r>
            <a:r>
              <a:rPr lang="ru-RU" sz="2000" dirty="0" smtClean="0"/>
              <a:t>, </a:t>
            </a:r>
            <a:r>
              <a:rPr lang="ru-RU" sz="2000" dirty="0" err="1" smtClean="0"/>
              <a:t>сподіваючись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у </a:t>
            </a:r>
            <a:r>
              <a:rPr lang="ru-RU" sz="2000" dirty="0" err="1" smtClean="0"/>
              <a:t>соціалістичній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Німеччині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матиме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найкращі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можливості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творчості</a:t>
            </a:r>
            <a:r>
              <a:rPr lang="ru-RU" sz="2000" dirty="0" smtClean="0"/>
              <a:t>. Та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справді</a:t>
            </a:r>
            <a:r>
              <a:rPr lang="ru-RU" sz="2000" dirty="0" smtClean="0"/>
              <a:t>,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дружина </a:t>
            </a:r>
            <a:r>
              <a:rPr lang="ru-RU" sz="2000" dirty="0" err="1" smtClean="0"/>
              <a:t>вперше</a:t>
            </a:r>
            <a:r>
              <a:rPr lang="ru-RU" sz="2000" dirty="0" smtClean="0"/>
              <a:t> у </a:t>
            </a:r>
            <a:r>
              <a:rPr lang="ru-RU" sz="2000" dirty="0" err="1" smtClean="0"/>
              <a:t>житті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власний</a:t>
            </a:r>
            <a:r>
              <a:rPr lang="ru-RU" sz="2000" dirty="0" smtClean="0"/>
              <a:t> театр — </a:t>
            </a:r>
            <a:r>
              <a:rPr lang="ru-RU" sz="2000" i="1" dirty="0" err="1" smtClean="0"/>
              <a:t>Berliner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Ensemble</a:t>
            </a:r>
            <a:r>
              <a:rPr lang="ru-RU" sz="2000" dirty="0" smtClean="0"/>
              <a:t> («</a:t>
            </a:r>
            <a:r>
              <a:rPr lang="ru-RU" sz="2000" dirty="0" err="1" smtClean="0"/>
              <a:t>Берлінський</a:t>
            </a:r>
            <a:r>
              <a:rPr lang="ru-RU" sz="2000" dirty="0" smtClean="0"/>
              <a:t> ансамбль», 1949),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завоював</a:t>
            </a:r>
            <a:r>
              <a:rPr lang="ru-RU" sz="2000" dirty="0" smtClean="0"/>
              <a:t> славу </a:t>
            </a:r>
            <a:r>
              <a:rPr lang="ru-RU" sz="2000" dirty="0" err="1" smtClean="0"/>
              <a:t>новаторського</a:t>
            </a:r>
            <a:r>
              <a:rPr lang="ru-RU" sz="2000" dirty="0" smtClean="0"/>
              <a:t>. </a:t>
            </a:r>
            <a:r>
              <a:rPr lang="ru-RU" sz="2000" dirty="0" err="1" smtClean="0"/>
              <a:t>Втім</a:t>
            </a:r>
            <a:r>
              <a:rPr lang="ru-RU" sz="2000" dirty="0" smtClean="0"/>
              <a:t>, </a:t>
            </a:r>
            <a:r>
              <a:rPr lang="ru-RU" sz="2000" dirty="0" err="1" smtClean="0"/>
              <a:t>цей</a:t>
            </a:r>
            <a:r>
              <a:rPr lang="ru-RU" sz="2000" dirty="0" smtClean="0"/>
              <a:t> «</a:t>
            </a:r>
            <a:r>
              <a:rPr lang="ru-RU" sz="2000" dirty="0" err="1" smtClean="0"/>
              <a:t>неортодоксальний</a:t>
            </a:r>
            <a:r>
              <a:rPr lang="ru-RU" sz="2000" dirty="0" smtClean="0"/>
              <a:t> марксист» </a:t>
            </a:r>
            <a:r>
              <a:rPr lang="ru-RU" sz="2000" dirty="0" err="1" smtClean="0"/>
              <a:t>і</a:t>
            </a:r>
            <a:r>
              <a:rPr lang="ru-RU" sz="2000" dirty="0" smtClean="0"/>
              <a:t> тут </a:t>
            </a:r>
            <a:r>
              <a:rPr lang="ru-RU" sz="2000" dirty="0" err="1" smtClean="0"/>
              <a:t>прагнув</a:t>
            </a:r>
            <a:r>
              <a:rPr lang="ru-RU" sz="2000" dirty="0" smtClean="0"/>
              <a:t> </a:t>
            </a:r>
            <a:r>
              <a:rPr lang="ru-RU" sz="2000" dirty="0" err="1" smtClean="0"/>
              <a:t>зберегти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незалежність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комуністичної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влади</a:t>
            </a:r>
            <a:r>
              <a:rPr lang="ru-RU" sz="2000" dirty="0" smtClean="0"/>
              <a:t>. Тому </a:t>
            </a:r>
            <a:r>
              <a:rPr lang="ru-RU" sz="2000" dirty="0" err="1" smtClean="0"/>
              <a:t>й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прийняв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громадянства</a:t>
            </a:r>
            <a:r>
              <a:rPr lang="ru-RU" sz="2000" dirty="0" smtClean="0"/>
              <a:t> НДР, а </a:t>
            </a:r>
            <a:r>
              <a:rPr lang="ru-RU" sz="2000" dirty="0" err="1" smtClean="0"/>
              <a:t>продовжував</a:t>
            </a:r>
            <a:r>
              <a:rPr lang="ru-RU" sz="2000" dirty="0" smtClean="0"/>
              <a:t> </a:t>
            </a:r>
            <a:r>
              <a:rPr lang="ru-RU" sz="2000" dirty="0" err="1" smtClean="0"/>
              <a:t>жити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Батьківщині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закордонним</a:t>
            </a:r>
            <a:r>
              <a:rPr lang="ru-RU" sz="2000" dirty="0" smtClean="0"/>
              <a:t> (</a:t>
            </a:r>
            <a:r>
              <a:rPr lang="ru-RU" sz="2000" dirty="0" err="1" smtClean="0"/>
              <a:t>австрійським</a:t>
            </a:r>
            <a:r>
              <a:rPr lang="ru-RU" sz="2000" dirty="0" smtClean="0"/>
              <a:t>) паспортом, </a:t>
            </a:r>
            <a:r>
              <a:rPr lang="ru-RU" sz="2000" dirty="0" err="1" smtClean="0"/>
              <a:t>готовий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будь-якої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миті</a:t>
            </a:r>
            <a:r>
              <a:rPr lang="ru-RU" sz="2000" dirty="0" smtClean="0"/>
              <a:t> </a:t>
            </a:r>
            <a:r>
              <a:rPr lang="ru-RU" sz="2000" dirty="0" err="1" smtClean="0"/>
              <a:t>опинитися</a:t>
            </a:r>
            <a:r>
              <a:rPr lang="ru-RU" sz="2000" dirty="0" smtClean="0"/>
              <a:t> по той </a:t>
            </a:r>
            <a:r>
              <a:rPr lang="ru-RU" sz="2000" dirty="0" err="1" smtClean="0"/>
              <a:t>бік</a:t>
            </a:r>
            <a:r>
              <a:rPr lang="ru-RU" sz="2000" dirty="0" smtClean="0"/>
              <a:t> «</a:t>
            </a:r>
            <a:r>
              <a:rPr lang="ru-RU" sz="2000" dirty="0" err="1" smtClean="0"/>
              <a:t>залізної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завіси</a:t>
            </a:r>
            <a:r>
              <a:rPr lang="ru-RU" sz="2000" dirty="0" smtClean="0"/>
              <a:t>».</a:t>
            </a:r>
          </a:p>
          <a:p>
            <a:endParaRPr lang="uk-UA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H="1" flipV="1">
            <a:off x="8763000" y="285728"/>
            <a:ext cx="381000" cy="17147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21082_m0mst1w454h300q75v63063_xio-fcmsimage-20100908100234-017935-4c87431a40462.31-1655413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00562" y="1643050"/>
            <a:ext cx="4470303" cy="3303179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214290"/>
            <a:ext cx="4214842" cy="6357982"/>
          </a:xfrm>
        </p:spPr>
        <p:txBody>
          <a:bodyPr>
            <a:normAutofit lnSpcReduction="10000"/>
          </a:bodyPr>
          <a:lstStyle/>
          <a:p>
            <a:r>
              <a:rPr lang="ru-RU" sz="2000" b="1" i="1" dirty="0" smtClean="0"/>
              <a:t>Твори </a:t>
            </a:r>
            <a:r>
              <a:rPr lang="ru-RU" sz="2000" b="1" i="1" dirty="0" err="1" smtClean="0"/>
              <a:t>останніх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років</a:t>
            </a:r>
            <a:r>
              <a:rPr lang="ru-RU" sz="2000" b="1" i="1" dirty="0" smtClean="0"/>
              <a:t>:</a:t>
            </a:r>
            <a:r>
              <a:rPr lang="ru-RU" sz="2000" dirty="0" smtClean="0"/>
              <a:t> </a:t>
            </a:r>
            <a:r>
              <a:rPr lang="ru-RU" sz="2000" dirty="0" err="1" smtClean="0"/>
              <a:t>віршований</a:t>
            </a:r>
            <a:r>
              <a:rPr lang="ru-RU" sz="2000" dirty="0" smtClean="0"/>
              <a:t> памфлет «„Свобода“ </a:t>
            </a:r>
            <a:r>
              <a:rPr lang="ru-RU" sz="2000" dirty="0" err="1" smtClean="0"/>
              <a:t>і</a:t>
            </a:r>
            <a:r>
              <a:rPr lang="ru-RU" sz="2000" dirty="0" smtClean="0"/>
              <a:t> „</a:t>
            </a:r>
            <a:r>
              <a:rPr lang="ru-RU" sz="2000" dirty="0" err="1" smtClean="0"/>
              <a:t>демократія</a:t>
            </a:r>
            <a:r>
              <a:rPr lang="ru-RU" sz="2000" dirty="0" smtClean="0"/>
              <a:t>“» (1947), </a:t>
            </a:r>
            <a:r>
              <a:rPr lang="ru-RU" sz="2000" dirty="0" err="1" smtClean="0"/>
              <a:t>п'єса</a:t>
            </a:r>
            <a:r>
              <a:rPr lang="ru-RU" sz="2000" dirty="0" smtClean="0"/>
              <a:t> «</a:t>
            </a:r>
            <a:r>
              <a:rPr lang="ru-RU" sz="2000" dirty="0" err="1" smtClean="0"/>
              <a:t>Кавказьке</a:t>
            </a:r>
            <a:r>
              <a:rPr lang="ru-RU" sz="2000" dirty="0" smtClean="0"/>
              <a:t> </a:t>
            </a:r>
            <a:r>
              <a:rPr lang="ru-RU" sz="2000" dirty="0" err="1" smtClean="0"/>
              <a:t>крейдяне</a:t>
            </a:r>
            <a:r>
              <a:rPr lang="ru-RU" sz="2000" dirty="0" smtClean="0"/>
              <a:t> коло» (1949), </a:t>
            </a:r>
            <a:r>
              <a:rPr lang="ru-RU" sz="2000" dirty="0" err="1" smtClean="0"/>
              <a:t>збірка</a:t>
            </a:r>
            <a:r>
              <a:rPr lang="ru-RU" sz="2000" dirty="0" smtClean="0"/>
              <a:t> «Сто </a:t>
            </a:r>
            <a:r>
              <a:rPr lang="ru-RU" sz="2000" dirty="0" err="1" smtClean="0"/>
              <a:t>віршів</a:t>
            </a:r>
            <a:r>
              <a:rPr lang="ru-RU" sz="2000" dirty="0" smtClean="0"/>
              <a:t>. 1918–1950» (1952)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В </a:t>
            </a:r>
            <a:r>
              <a:rPr lang="ru-RU" sz="2000" dirty="0" err="1" smtClean="0"/>
              <a:t>останній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період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творчості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визнання</a:t>
            </a:r>
            <a:r>
              <a:rPr lang="ru-RU" sz="2000" dirty="0" smtClean="0"/>
              <a:t> Брехта </a:t>
            </a:r>
            <a:r>
              <a:rPr lang="ru-RU" sz="2000" dirty="0" err="1" smtClean="0"/>
              <a:t>стрімко</a:t>
            </a:r>
            <a:r>
              <a:rPr lang="ru-RU" sz="2000" dirty="0" smtClean="0"/>
              <a:t> </a:t>
            </a:r>
            <a:r>
              <a:rPr lang="ru-RU" sz="2000" dirty="0" err="1" smtClean="0"/>
              <a:t>зростала</a:t>
            </a:r>
            <a:r>
              <a:rPr lang="ru-RU" sz="2000" dirty="0" smtClean="0"/>
              <a:t>: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став лауреатом </a:t>
            </a:r>
            <a:r>
              <a:rPr lang="ru-RU" sz="2000" dirty="0" err="1" smtClean="0"/>
              <a:t>національних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міжнародних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премій</a:t>
            </a:r>
            <a:r>
              <a:rPr lang="ru-RU" sz="2000" dirty="0" smtClean="0"/>
              <a:t>,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обрали</a:t>
            </a:r>
            <a:r>
              <a:rPr lang="ru-RU" sz="2000" dirty="0" smtClean="0"/>
              <a:t> членом </a:t>
            </a:r>
            <a:r>
              <a:rPr lang="ru-RU" sz="2000" dirty="0" err="1" smtClean="0"/>
              <a:t>Академії</a:t>
            </a:r>
            <a:r>
              <a:rPr lang="ru-RU" sz="2000" dirty="0" smtClean="0"/>
              <a:t> </a:t>
            </a:r>
            <a:r>
              <a:rPr lang="ru-RU" sz="2000" dirty="0" err="1" smtClean="0"/>
              <a:t>мистецтв</a:t>
            </a:r>
            <a:r>
              <a:rPr lang="ru-RU" sz="2000" dirty="0" smtClean="0"/>
              <a:t> НДР </a:t>
            </a:r>
            <a:r>
              <a:rPr lang="ru-RU" sz="2000" dirty="0" err="1" smtClean="0"/>
              <a:t>й</a:t>
            </a:r>
            <a:r>
              <a:rPr lang="ru-RU" sz="2000" dirty="0" smtClean="0"/>
              <a:t> президентом </a:t>
            </a:r>
            <a:r>
              <a:rPr lang="ru-RU" sz="2000" dirty="0" err="1" smtClean="0"/>
              <a:t>німецького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ПЕН-центру</a:t>
            </a:r>
            <a:r>
              <a:rPr lang="ru-RU" sz="2000" dirty="0" smtClean="0"/>
              <a:t>;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книжки </a:t>
            </a:r>
            <a:r>
              <a:rPr lang="ru-RU" sz="2000" dirty="0" err="1" smtClean="0"/>
              <a:t>виходили</a:t>
            </a:r>
            <a:r>
              <a:rPr lang="ru-RU" sz="2000" dirty="0" smtClean="0"/>
              <a:t> великими накладами;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набували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щораз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популярності</a:t>
            </a:r>
            <a:r>
              <a:rPr lang="ru-RU" sz="2000" dirty="0" smtClean="0"/>
              <a:t>.</a:t>
            </a:r>
          </a:p>
          <a:p>
            <a:endParaRPr lang="uk-UA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</TotalTime>
  <Words>950</Words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Бертольт Брехт</vt:lpstr>
      <vt:lpstr>Бе́ртольт Брехт (нім. Bertolt Brecht; * 10 лютого 1898, Аугсбург, Баварія — † 14 серпня 1956, Берлін) — німецький драматург і поет. </vt:lpstr>
      <vt:lpstr>Біографія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Внесок у розвиток світового театру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Бертольт Брехт</dc:title>
  <dc:creator>киця</dc:creator>
  <cp:lastModifiedBy>киця</cp:lastModifiedBy>
  <cp:revision>5</cp:revision>
  <dcterms:created xsi:type="dcterms:W3CDTF">2014-01-11T15:40:41Z</dcterms:created>
  <dcterms:modified xsi:type="dcterms:W3CDTF">2014-01-11T16:18:34Z</dcterms:modified>
</cp:coreProperties>
</file>