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5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410894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959332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95364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457200" y="274638"/>
            <a:ext cx="8229600" cy="5851525"/>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3" name="Дата 2"/>
          <p:cNvSpPr>
            <a:spLocks noGrp="1"/>
          </p:cNvSpPr>
          <p:nvPr>
            <p:ph type="dt" sz="half" idx="10"/>
          </p:nvPr>
        </p:nvSpPr>
        <p:spPr>
          <a:xfrm>
            <a:off x="457200" y="6251575"/>
            <a:ext cx="2133600" cy="476250"/>
          </a:xfrm>
        </p:spPr>
        <p:txBody>
          <a:bodyPr/>
          <a:lstStyle>
            <a:lvl1pPr>
              <a:defRPr/>
            </a:lvl1pPr>
          </a:lstStyle>
          <a:p>
            <a:endParaRPr lang="en-US" altLang="ru-RU"/>
          </a:p>
        </p:txBody>
      </p:sp>
      <p:sp>
        <p:nvSpPr>
          <p:cNvPr id="4" name="Номер слайда 3"/>
          <p:cNvSpPr>
            <a:spLocks noGrp="1"/>
          </p:cNvSpPr>
          <p:nvPr>
            <p:ph type="sldNum" sz="quarter" idx="11"/>
          </p:nvPr>
        </p:nvSpPr>
        <p:spPr>
          <a:xfrm>
            <a:off x="6553200" y="6248400"/>
            <a:ext cx="2133600" cy="476250"/>
          </a:xfrm>
        </p:spPr>
        <p:txBody>
          <a:bodyPr/>
          <a:lstStyle>
            <a:lvl1pPr>
              <a:defRPr/>
            </a:lvl1pPr>
          </a:lstStyle>
          <a:p>
            <a:fld id="{ADD9EAF4-27AD-4F0A-86C0-6C7CF4A47994}" type="slidenum">
              <a:rPr lang="en-US" altLang="ru-RU"/>
              <a:pPr/>
              <a:t>‹#›</a:t>
            </a:fld>
            <a:endParaRPr lang="en-US" altLang="ru-RU"/>
          </a:p>
        </p:txBody>
      </p:sp>
      <p:sp>
        <p:nvSpPr>
          <p:cNvPr id="5" name="Нижний колонтитул 4"/>
          <p:cNvSpPr>
            <a:spLocks noGrp="1"/>
          </p:cNvSpPr>
          <p:nvPr>
            <p:ph type="ftr" sz="quarter" idx="12"/>
          </p:nvPr>
        </p:nvSpPr>
        <p:spPr>
          <a:xfrm>
            <a:off x="3124200" y="6248400"/>
            <a:ext cx="2895600" cy="476250"/>
          </a:xfrm>
        </p:spPr>
        <p:txBody>
          <a:bodyPr/>
          <a:lstStyle>
            <a:lvl1pPr>
              <a:defRPr/>
            </a:lvl1pPr>
          </a:lstStyle>
          <a:p>
            <a:endParaRPr lang="en-US" altLang="ru-RU"/>
          </a:p>
        </p:txBody>
      </p:sp>
    </p:spTree>
    <p:extLst>
      <p:ext uri="{BB962C8B-B14F-4D97-AF65-F5344CB8AC3E}">
        <p14:creationId xmlns:p14="http://schemas.microsoft.com/office/powerpoint/2010/main" val="3920958054"/>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648200" y="1600200"/>
            <a:ext cx="4038600" cy="452596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a:xfrm>
            <a:off x="457200" y="6251575"/>
            <a:ext cx="2133600" cy="476250"/>
          </a:xfrm>
        </p:spPr>
        <p:txBody>
          <a:bodyPr/>
          <a:lstStyle>
            <a:lvl1pPr>
              <a:defRPr/>
            </a:lvl1pPr>
          </a:lstStyle>
          <a:p>
            <a:endParaRPr lang="en-US" altLang="ru-RU"/>
          </a:p>
        </p:txBody>
      </p:sp>
      <p:sp>
        <p:nvSpPr>
          <p:cNvPr id="6" name="Номер слайда 5"/>
          <p:cNvSpPr>
            <a:spLocks noGrp="1"/>
          </p:cNvSpPr>
          <p:nvPr>
            <p:ph type="sldNum" sz="quarter" idx="11"/>
          </p:nvPr>
        </p:nvSpPr>
        <p:spPr>
          <a:xfrm>
            <a:off x="6553200" y="6248400"/>
            <a:ext cx="2133600" cy="476250"/>
          </a:xfrm>
        </p:spPr>
        <p:txBody>
          <a:bodyPr/>
          <a:lstStyle>
            <a:lvl1pPr>
              <a:defRPr/>
            </a:lvl1pPr>
          </a:lstStyle>
          <a:p>
            <a:fld id="{E10D8016-37A8-45C7-9F21-36D350A87E1C}" type="slidenum">
              <a:rPr lang="en-US" altLang="ru-RU"/>
              <a:pPr/>
              <a:t>‹#›</a:t>
            </a:fld>
            <a:endParaRPr lang="en-US" altLang="ru-RU"/>
          </a:p>
        </p:txBody>
      </p:sp>
      <p:sp>
        <p:nvSpPr>
          <p:cNvPr id="7" name="Нижний колонтитул 6"/>
          <p:cNvSpPr>
            <a:spLocks noGrp="1"/>
          </p:cNvSpPr>
          <p:nvPr>
            <p:ph type="ftr" sz="quarter" idx="12"/>
          </p:nvPr>
        </p:nvSpPr>
        <p:spPr>
          <a:xfrm>
            <a:off x="3124200" y="6248400"/>
            <a:ext cx="2895600" cy="476250"/>
          </a:xfrm>
        </p:spPr>
        <p:txBody>
          <a:bodyPr/>
          <a:lstStyle>
            <a:lvl1pPr>
              <a:defRPr/>
            </a:lvl1pPr>
          </a:lstStyle>
          <a:p>
            <a:endParaRPr lang="en-US" altLang="ru-RU"/>
          </a:p>
        </p:txBody>
      </p:sp>
    </p:spTree>
    <p:extLst>
      <p:ext uri="{BB962C8B-B14F-4D97-AF65-F5344CB8AC3E}">
        <p14:creationId xmlns:p14="http://schemas.microsoft.com/office/powerpoint/2010/main" val="223983176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851592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01.12.2014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27552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01.12.2014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9079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01.12.2014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257513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01.12.2014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057862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01.12.2014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713465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01.12.2014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680849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01.12.2014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11549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l="-6000" r="-6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01.12.2014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2633008202"/>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 id="2147483772" r:id="rId12"/>
    <p:sldLayoutId id="214748377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external.oneonta.edu/cooper/jarvis4.jpg"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artcom.com/museums/nv/sz/12524-01.htm"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381000"/>
            <a:ext cx="7772400" cy="1920875"/>
          </a:xfrm>
        </p:spPr>
        <p:txBody>
          <a:bodyPr/>
          <a:lstStyle/>
          <a:p>
            <a:r>
              <a:rPr lang="en-US" altLang="ru-RU" b="1" dirty="0"/>
              <a:t>James </a:t>
            </a:r>
            <a:r>
              <a:rPr lang="en-US" altLang="ru-RU" b="1" dirty="0" err="1"/>
              <a:t>Fenimore</a:t>
            </a:r>
            <a:r>
              <a:rPr lang="en-US" altLang="ru-RU" b="1" dirty="0"/>
              <a:t> Cooper</a:t>
            </a:r>
          </a:p>
        </p:txBody>
      </p:sp>
      <p:pic>
        <p:nvPicPr>
          <p:cNvPr id="2053" name="Picture 5" descr="coop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2667000"/>
            <a:ext cx="3200400" cy="3648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15195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6" name="Picture 4" descr="vanwyckhouse2"/>
          <p:cNvPicPr>
            <a:picLocks noGrp="1" noChangeAspect="1" noChangeArrowheads="1"/>
          </p:cNvPicPr>
          <p:nvPr>
            <p:ph/>
          </p:nvPr>
        </p:nvPicPr>
        <p:blipFill>
          <a:blip r:embed="rId2">
            <a:extLst>
              <a:ext uri="{28A0092B-C50C-407E-A947-70E740481C1C}">
                <a14:useLocalDpi xmlns:a14="http://schemas.microsoft.com/office/drawing/2010/main" val="0"/>
              </a:ext>
            </a:extLst>
          </a:blip>
          <a:stretch>
            <a:fillRect/>
          </a:stretch>
        </p:blipFill>
        <p:spPr>
          <a:xfrm>
            <a:off x="666750" y="600075"/>
            <a:ext cx="7810500" cy="52006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18687457"/>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rrowheads="1"/>
          </p:cNvSpPr>
          <p:nvPr>
            <p:ph type="title"/>
          </p:nvPr>
        </p:nvSpPr>
        <p:spPr/>
        <p:txBody>
          <a:bodyPr/>
          <a:lstStyle/>
          <a:p>
            <a:r>
              <a:rPr lang="en-US" altLang="ru-RU"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63500">
                    <a:schemeClr val="accent1">
                      <a:satMod val="175000"/>
                      <a:alpha val="40000"/>
                    </a:schemeClr>
                  </a:glow>
                  <a:outerShdw blurRad="50800" algn="tl" rotWithShape="0">
                    <a:srgbClr val="000000"/>
                  </a:outerShdw>
                </a:effectLst>
              </a:rPr>
              <a:t>Thesis Statement</a:t>
            </a:r>
          </a:p>
        </p:txBody>
      </p:sp>
      <p:sp>
        <p:nvSpPr>
          <p:cNvPr id="93187" name="Rectangle 3"/>
          <p:cNvSpPr>
            <a:spLocks noGrp="1" noChangeArrowheads="1"/>
          </p:cNvSpPr>
          <p:nvPr>
            <p:ph idx="1"/>
          </p:nvPr>
        </p:nvSpPr>
        <p:spPr>
          <a:xfrm>
            <a:off x="395536" y="1124744"/>
            <a:ext cx="8229600" cy="4525963"/>
          </a:xfrm>
        </p:spPr>
        <p:txBody>
          <a:bodyPr/>
          <a:lstStyle/>
          <a:p>
            <a:pPr>
              <a:lnSpc>
                <a:spcPct val="90000"/>
              </a:lnSpc>
              <a:buFont typeface="Wingdings" pitchFamily="2" charset="2"/>
              <a:buNone/>
            </a:pPr>
            <a:endParaRPr lang="en-US" altLang="ru-RU" dirty="0"/>
          </a:p>
          <a:p>
            <a:pPr>
              <a:lnSpc>
                <a:spcPct val="90000"/>
              </a:lnSpc>
              <a:buFont typeface="Wingdings" pitchFamily="2" charset="2"/>
              <a:buNone/>
            </a:pPr>
            <a:r>
              <a:rPr lang="en-US" altLang="ru-RU" b="1" dirty="0"/>
              <a:t>James </a:t>
            </a:r>
            <a:r>
              <a:rPr lang="en-US" altLang="ru-RU" b="1" dirty="0" err="1"/>
              <a:t>Fenimore</a:t>
            </a:r>
            <a:r>
              <a:rPr lang="en-US" altLang="ru-RU" b="1" dirty="0"/>
              <a:t> Cooper was one of America’s first great novelists because he helped to create a sense of American history through his writings.  Cooper was influenced greatly by nature and wrote about it frequently in his novels.  Cooper was also influenced by and wrote about places in the Hudson River Valley, such as the Van </a:t>
            </a:r>
            <a:r>
              <a:rPr lang="en-US" altLang="ru-RU" b="1" dirty="0" err="1"/>
              <a:t>Wyck</a:t>
            </a:r>
            <a:r>
              <a:rPr lang="en-US" altLang="ru-RU" b="1" dirty="0"/>
              <a:t> House.</a:t>
            </a:r>
          </a:p>
          <a:p>
            <a:pPr>
              <a:lnSpc>
                <a:spcPct val="90000"/>
              </a:lnSpc>
              <a:buFont typeface="Wingdings" pitchFamily="2" charset="2"/>
              <a:buNone/>
            </a:pPr>
            <a:endParaRPr lang="en-US" altLang="ru-RU" b="1" dirty="0"/>
          </a:p>
        </p:txBody>
      </p:sp>
    </p:spTree>
    <p:extLst>
      <p:ext uri="{BB962C8B-B14F-4D97-AF65-F5344CB8AC3E}">
        <p14:creationId xmlns:p14="http://schemas.microsoft.com/office/powerpoint/2010/main" val="2636605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b="1" dirty="0" smtClean="0">
                <a:effectLst>
                  <a:glow rad="101600">
                    <a:schemeClr val="accent1">
                      <a:satMod val="175000"/>
                      <a:alpha val="40000"/>
                    </a:schemeClr>
                  </a:glow>
                </a:effectLst>
              </a:rPr>
              <a:t>Life story</a:t>
            </a:r>
            <a:endParaRPr lang="en-US" altLang="zh-CN" b="1" dirty="0">
              <a:effectLst>
                <a:glow rad="101600">
                  <a:schemeClr val="accent1">
                    <a:satMod val="175000"/>
                    <a:alpha val="40000"/>
                  </a:schemeClr>
                </a:glow>
              </a:effectLst>
            </a:endParaRPr>
          </a:p>
        </p:txBody>
      </p:sp>
      <p:sp>
        <p:nvSpPr>
          <p:cNvPr id="17411" name="Rectangle 3"/>
          <p:cNvSpPr>
            <a:spLocks noGrp="1" noChangeArrowheads="1"/>
          </p:cNvSpPr>
          <p:nvPr>
            <p:ph idx="1"/>
          </p:nvPr>
        </p:nvSpPr>
        <p:spPr/>
        <p:txBody>
          <a:bodyPr/>
          <a:lstStyle/>
          <a:p>
            <a:r>
              <a:rPr lang="en-US" altLang="zh-CN" b="1" dirty="0"/>
              <a:t>born in a rich family</a:t>
            </a:r>
          </a:p>
          <a:p>
            <a:r>
              <a:rPr lang="en-US" altLang="zh-CN" b="1" dirty="0"/>
              <a:t>attended Yale but expelled</a:t>
            </a:r>
          </a:p>
          <a:p>
            <a:r>
              <a:rPr lang="en-US" altLang="zh-CN" b="1" dirty="0"/>
              <a:t>five years at sea</a:t>
            </a:r>
          </a:p>
          <a:p>
            <a:r>
              <a:rPr lang="en-US" altLang="zh-CN" b="1" dirty="0"/>
              <a:t>inherited fortune then a comfortable life</a:t>
            </a:r>
          </a:p>
          <a:p>
            <a:r>
              <a:rPr lang="en-US" altLang="zh-CN" b="1" dirty="0"/>
              <a:t>wrote lots of novels because he </a:t>
            </a:r>
            <a:r>
              <a:rPr lang="en-US" altLang="zh-CN" b="1" dirty="0" err="1"/>
              <a:t>oneday</a:t>
            </a:r>
            <a:r>
              <a:rPr lang="en-US" altLang="zh-CN" b="1" dirty="0"/>
              <a:t> was disgusted by one novel</a:t>
            </a:r>
          </a:p>
        </p:txBody>
      </p:sp>
    </p:spTree>
    <p:extLst>
      <p:ext uri="{BB962C8B-B14F-4D97-AF65-F5344CB8AC3E}">
        <p14:creationId xmlns:p14="http://schemas.microsoft.com/office/powerpoint/2010/main" val="3864918159"/>
      </p:ext>
    </p:extLst>
  </p:cSld>
  <p:clrMapOvr>
    <a:masterClrMapping/>
  </p:clrMapOvr>
  <p:transition>
    <p:wheel spokes="3"/>
    <p:sndAc>
      <p:stSnd>
        <p:snd r:embed="rId2" name="arrow.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b="1" dirty="0"/>
              <a:t>Major works</a:t>
            </a:r>
          </a:p>
        </p:txBody>
      </p:sp>
      <p:sp>
        <p:nvSpPr>
          <p:cNvPr id="18435" name="Rectangle 3"/>
          <p:cNvSpPr>
            <a:spLocks noGrp="1" noChangeArrowheads="1"/>
          </p:cNvSpPr>
          <p:nvPr>
            <p:ph idx="1"/>
          </p:nvPr>
        </p:nvSpPr>
        <p:spPr/>
        <p:txBody>
          <a:bodyPr>
            <a:normAutofit/>
          </a:bodyPr>
          <a:lstStyle/>
          <a:p>
            <a:pPr>
              <a:lnSpc>
                <a:spcPct val="90000"/>
              </a:lnSpc>
            </a:pPr>
            <a:r>
              <a:rPr lang="en-US" altLang="zh-CN" sz="2400" b="1" dirty="0"/>
              <a:t>"</a:t>
            </a:r>
            <a:r>
              <a:rPr lang="en-US" altLang="zh-CN" sz="2400" b="1" dirty="0">
                <a:solidFill>
                  <a:srgbClr val="CC3300"/>
                </a:solidFill>
              </a:rPr>
              <a:t>Leather stocking Tales</a:t>
            </a:r>
            <a:r>
              <a:rPr lang="en-US" altLang="zh-CN" sz="2400" b="1" dirty="0"/>
              <a:t>" (a series of five novels about the frontier life): The Pioneers, The Prairie, The Last of the Mohicans, The Pathfinder, The </a:t>
            </a:r>
            <a:r>
              <a:rPr lang="en-US" altLang="zh-CN" sz="2400" b="1" dirty="0" err="1"/>
              <a:t>Deerslayer</a:t>
            </a:r>
            <a:endParaRPr lang="en-US" altLang="zh-CN" sz="2400" b="1" dirty="0"/>
          </a:p>
          <a:p>
            <a:pPr>
              <a:lnSpc>
                <a:spcPct val="90000"/>
              </a:lnSpc>
            </a:pPr>
            <a:r>
              <a:rPr lang="en-US" altLang="zh-CN" sz="2400" b="1" dirty="0"/>
              <a:t>Central character: Natty </a:t>
            </a:r>
            <a:r>
              <a:rPr lang="en-US" altLang="zh-CN" sz="2400" b="1" dirty="0" err="1"/>
              <a:t>Bumppo</a:t>
            </a:r>
            <a:r>
              <a:rPr lang="en-US" altLang="zh-CN" sz="2400" b="1" dirty="0"/>
              <a:t> (several names for same character: Hawk-eye, the Pathfinder, the </a:t>
            </a:r>
            <a:r>
              <a:rPr lang="en-US" altLang="zh-CN" sz="2400" b="1" dirty="0" err="1"/>
              <a:t>Deerslayer</a:t>
            </a:r>
            <a:r>
              <a:rPr lang="en-US" altLang="zh-CN" sz="2400" b="1" dirty="0"/>
              <a:t>, </a:t>
            </a:r>
            <a:r>
              <a:rPr lang="en-US" altLang="zh-CN" sz="2400" b="1" dirty="0" err="1"/>
              <a:t>Leatherstocking</a:t>
            </a:r>
            <a:r>
              <a:rPr lang="en-US" altLang="zh-CN" sz="2400" b="1" dirty="0"/>
              <a:t>) (a typical frontier man: honest, simple, innocent, generous) (represents brotherhood of man, nature and freedom)</a:t>
            </a:r>
          </a:p>
          <a:p>
            <a:pPr>
              <a:lnSpc>
                <a:spcPct val="90000"/>
              </a:lnSpc>
            </a:pPr>
            <a:r>
              <a:rPr lang="en-US" altLang="zh-CN" sz="2400" b="1" dirty="0"/>
              <a:t>Theme: modern civilization advancing on the wilderness and the contradiction between them</a:t>
            </a:r>
          </a:p>
        </p:txBody>
      </p:sp>
    </p:spTree>
    <p:extLst>
      <p:ext uri="{BB962C8B-B14F-4D97-AF65-F5344CB8AC3E}">
        <p14:creationId xmlns:p14="http://schemas.microsoft.com/office/powerpoint/2010/main" val="1352520735"/>
      </p:ext>
    </p:extLst>
  </p:cSld>
  <p:clrMapOvr>
    <a:masterClrMapping/>
  </p:clrMapOvr>
  <p:transition>
    <p:wheel spokes="3"/>
    <p:sndAc>
      <p:stSnd>
        <p:snd r:embed="rId2" name="arrow.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zh-CN" b="1" dirty="0"/>
              <a:t>Features </a:t>
            </a:r>
          </a:p>
        </p:txBody>
      </p:sp>
      <p:sp>
        <p:nvSpPr>
          <p:cNvPr id="19459" name="Rectangle 3"/>
          <p:cNvSpPr>
            <a:spLocks noGrp="1" noChangeArrowheads="1"/>
          </p:cNvSpPr>
          <p:nvPr>
            <p:ph idx="1"/>
          </p:nvPr>
        </p:nvSpPr>
        <p:spPr/>
        <p:txBody>
          <a:bodyPr/>
          <a:lstStyle/>
          <a:p>
            <a:pPr>
              <a:lnSpc>
                <a:spcPct val="90000"/>
              </a:lnSpc>
            </a:pPr>
            <a:r>
              <a:rPr lang="en-US" altLang="zh-CN" b="1" dirty="0"/>
              <a:t>Good at inventing plots (Cooper had never been to the frontier area personally.)</a:t>
            </a:r>
          </a:p>
          <a:p>
            <a:pPr>
              <a:lnSpc>
                <a:spcPct val="90000"/>
              </a:lnSpc>
            </a:pPr>
            <a:r>
              <a:rPr lang="en-US" altLang="zh-CN" b="1" dirty="0"/>
              <a:t>B. Style: powerful, yet clumsy and dreadful</a:t>
            </a:r>
          </a:p>
          <a:p>
            <a:pPr>
              <a:lnSpc>
                <a:spcPct val="90000"/>
              </a:lnSpc>
            </a:pPr>
            <a:r>
              <a:rPr lang="en-US" altLang="zh-CN" b="1" dirty="0"/>
              <a:t>C. Wooden Characters </a:t>
            </a:r>
          </a:p>
          <a:p>
            <a:pPr>
              <a:lnSpc>
                <a:spcPct val="90000"/>
              </a:lnSpc>
            </a:pPr>
            <a:r>
              <a:rPr lang="en-US" altLang="zh-CN" b="1" dirty="0"/>
              <a:t>D. Use of dialect, but not authentic (criticized by Mark Twain)</a:t>
            </a:r>
          </a:p>
        </p:txBody>
      </p:sp>
    </p:spTree>
    <p:extLst>
      <p:ext uri="{BB962C8B-B14F-4D97-AF65-F5344CB8AC3E}">
        <p14:creationId xmlns:p14="http://schemas.microsoft.com/office/powerpoint/2010/main" val="3944450115"/>
      </p:ext>
    </p:extLst>
  </p:cSld>
  <p:clrMapOvr>
    <a:masterClrMapping/>
  </p:clrMapOvr>
  <p:transition>
    <p:wheel spokes="3"/>
    <p:sndAc>
      <p:stSnd>
        <p:snd r:embed="rId2" name="arrow.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rrowheads="1"/>
          </p:cNvSpPr>
          <p:nvPr>
            <p:ph type="title"/>
          </p:nvPr>
        </p:nvSpPr>
        <p:spPr/>
        <p:txBody>
          <a:bodyPr>
            <a:normAutofit fontScale="90000"/>
          </a:bodyPr>
          <a:lstStyle/>
          <a:p>
            <a:r>
              <a:rPr lang="en-US" altLang="ru-RU" sz="4000" b="1" u="sng" dirty="0"/>
              <a:t>Van </a:t>
            </a:r>
            <a:r>
              <a:rPr lang="en-US" altLang="ru-RU" sz="4000" b="1" u="sng" dirty="0" err="1"/>
              <a:t>Wyck</a:t>
            </a:r>
            <a:r>
              <a:rPr lang="en-US" altLang="ru-RU" sz="4000" b="1" u="sng" dirty="0"/>
              <a:t> House</a:t>
            </a:r>
            <a:br>
              <a:rPr lang="en-US" altLang="ru-RU" sz="4000" b="1" u="sng" dirty="0"/>
            </a:br>
            <a:r>
              <a:rPr lang="en-US" altLang="ru-RU" sz="2000" b="1" dirty="0"/>
              <a:t>Fishkill, NY</a:t>
            </a:r>
            <a:br>
              <a:rPr lang="en-US" altLang="ru-RU" sz="2000" b="1" dirty="0"/>
            </a:br>
            <a:r>
              <a:rPr lang="en-US" altLang="ru-RU" sz="2000" b="1" dirty="0"/>
              <a:t>1732 Dutch Colonial </a:t>
            </a:r>
            <a:endParaRPr lang="en-US" altLang="ru-RU" sz="4000" b="1" u="sng" dirty="0"/>
          </a:p>
        </p:txBody>
      </p:sp>
      <p:pic>
        <p:nvPicPr>
          <p:cNvPr id="104456" name="Picture 8">
            <a:hlinkClick r:id="rId2"/>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28600" y="1981200"/>
            <a:ext cx="4114800" cy="3657600"/>
          </a:xfrm>
          <a:ln/>
        </p:spPr>
      </p:pic>
      <p:sp>
        <p:nvSpPr>
          <p:cNvPr id="104455" name="Rectangle 7"/>
          <p:cNvSpPr>
            <a:spLocks noGrp="1" noChangeArrowheads="1"/>
          </p:cNvSpPr>
          <p:nvPr>
            <p:ph type="body" sz="half" idx="2"/>
          </p:nvPr>
        </p:nvSpPr>
        <p:spPr/>
        <p:txBody>
          <a:bodyPr>
            <a:normAutofit lnSpcReduction="10000"/>
          </a:bodyPr>
          <a:lstStyle/>
          <a:p>
            <a:pPr>
              <a:lnSpc>
                <a:spcPct val="90000"/>
              </a:lnSpc>
            </a:pPr>
            <a:r>
              <a:rPr lang="en-US" altLang="ru-RU" sz="2200" b="1" dirty="0"/>
              <a:t>Requisitioned by the Continental Army as officers’ headquarters.</a:t>
            </a:r>
          </a:p>
          <a:p>
            <a:pPr>
              <a:lnSpc>
                <a:spcPct val="90000"/>
              </a:lnSpc>
            </a:pPr>
            <a:r>
              <a:rPr lang="en-US" altLang="ru-RU" sz="2200" b="1" dirty="0"/>
              <a:t>Military trials were held here </a:t>
            </a:r>
          </a:p>
          <a:p>
            <a:pPr>
              <a:lnSpc>
                <a:spcPct val="90000"/>
              </a:lnSpc>
            </a:pPr>
            <a:r>
              <a:rPr lang="en-US" altLang="ru-RU" sz="2200" b="1" dirty="0"/>
              <a:t>Orders for the army were issued from the house.</a:t>
            </a:r>
          </a:p>
          <a:p>
            <a:pPr>
              <a:lnSpc>
                <a:spcPct val="90000"/>
              </a:lnSpc>
            </a:pPr>
            <a:r>
              <a:rPr lang="en-US" altLang="ru-RU" sz="2200" b="1" dirty="0"/>
              <a:t>Visited by many notables including: Washington, Lafayette, Van Steuben, Alexander Hamilton, and John Jay.</a:t>
            </a:r>
          </a:p>
          <a:p>
            <a:pPr>
              <a:lnSpc>
                <a:spcPct val="90000"/>
              </a:lnSpc>
            </a:pPr>
            <a:r>
              <a:rPr lang="en-US" altLang="ru-RU" sz="2200" b="1" dirty="0"/>
              <a:t>Used by the Quartermaster Department for outfitting Continental troops with clothing.</a:t>
            </a:r>
          </a:p>
          <a:p>
            <a:pPr>
              <a:lnSpc>
                <a:spcPct val="90000"/>
              </a:lnSpc>
            </a:pPr>
            <a:endParaRPr lang="en-US" altLang="ru-RU" sz="2200" b="1" dirty="0"/>
          </a:p>
        </p:txBody>
      </p:sp>
    </p:spTree>
    <p:extLst>
      <p:ext uri="{BB962C8B-B14F-4D97-AF65-F5344CB8AC3E}">
        <p14:creationId xmlns:p14="http://schemas.microsoft.com/office/powerpoint/2010/main" val="239411770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492896"/>
            <a:ext cx="8229600" cy="1143000"/>
          </a:xfrm>
        </p:spPr>
        <p:txBody>
          <a:bodyPr/>
          <a:lstStyle/>
          <a:p>
            <a:r>
              <a:rPr lang="en-US" b="1" i="1" dirty="0" smtClean="0"/>
              <a:t>Thanks for your attention!</a:t>
            </a:r>
            <a:endParaRPr lang="ru-RU" b="1" i="1" dirty="0"/>
          </a:p>
        </p:txBody>
      </p:sp>
    </p:spTree>
    <p:extLst>
      <p:ext uri="{BB962C8B-B14F-4D97-AF65-F5344CB8AC3E}">
        <p14:creationId xmlns:p14="http://schemas.microsoft.com/office/powerpoint/2010/main" val="3066644485"/>
      </p:ext>
    </p:extLst>
  </p:cSld>
  <p:clrMapOvr>
    <a:masterClrMapping/>
  </p:clrMapOvr>
  <p:transition spd="med"/>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TotalTime>
  <Words>303</Words>
  <Application>Microsoft Office PowerPoint</Application>
  <PresentationFormat>Экран (4:3)</PresentationFormat>
  <Paragraphs>26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James Fenimore Cooper</vt:lpstr>
      <vt:lpstr>Презентация PowerPoint</vt:lpstr>
      <vt:lpstr>Thesis Statement</vt:lpstr>
      <vt:lpstr>Life story</vt:lpstr>
      <vt:lpstr>Major works</vt:lpstr>
      <vt:lpstr>Features </vt:lpstr>
      <vt:lpstr>Van Wyck House Fishkill, NY 1732 Dutch Colonial </vt:lpstr>
      <vt:lpstr>Thanks for your attention!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James Fenimore Cooper</dc:title>
  <dc:creator>White Power</dc:creator>
  <cp:lastModifiedBy>White</cp:lastModifiedBy>
  <cp:revision>3</cp:revision>
  <dcterms:created xsi:type="dcterms:W3CDTF">2014-12-01T21:14:41Z</dcterms:created>
  <dcterms:modified xsi:type="dcterms:W3CDTF">2014-12-01T21:41:13Z</dcterms:modified>
</cp:coreProperties>
</file>