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8" r:id="rId2"/>
    <p:sldId id="259" r:id="rId3"/>
    <p:sldId id="260" r:id="rId4"/>
    <p:sldId id="256" r:id="rId5"/>
    <p:sldId id="257" r:id="rId6"/>
    <p:sldId id="261" r:id="rId7"/>
    <p:sldId id="263" r:id="rId8"/>
    <p:sldId id="264" r:id="rId9"/>
    <p:sldId id="262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196" autoAdjust="0"/>
    <p:restoredTop sz="90476" autoAdjust="0"/>
  </p:normalViewPr>
  <p:slideViewPr>
    <p:cSldViewPr>
      <p:cViewPr varScale="1">
        <p:scale>
          <a:sx n="63" d="100"/>
          <a:sy n="63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5793641866195299"/>
          <c:y val="4.9382593855207678E-2"/>
          <c:w val="0.64225132572714128"/>
          <c:h val="0.7663902843900105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Этанол</c:v>
                </c:pt>
                <c:pt idx="1">
                  <c:v>Биодизельное топливо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Этанол</c:v>
                </c:pt>
                <c:pt idx="1">
                  <c:v>Биодизельное топливо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125</c:v>
                </c:pt>
                <c:pt idx="1">
                  <c:v>24</c:v>
                </c:pt>
              </c:numCache>
            </c:numRef>
          </c:val>
        </c:ser>
        <c:shape val="cylinder"/>
        <c:axId val="93780608"/>
        <c:axId val="76947840"/>
        <c:axId val="0"/>
      </c:bar3DChart>
      <c:catAx>
        <c:axId val="9378060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ru-RU"/>
          </a:p>
        </c:txPr>
        <c:crossAx val="76947840"/>
        <c:crosses val="autoZero"/>
        <c:auto val="1"/>
        <c:lblAlgn val="ctr"/>
        <c:lblOffset val="100"/>
      </c:catAx>
      <c:valAx>
        <c:axId val="7694784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Century Gothic" pitchFamily="34" charset="0"/>
              </a:defRPr>
            </a:pPr>
            <a:endParaRPr lang="ru-RU"/>
          </a:p>
        </c:txPr>
        <c:crossAx val="937806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12184-74EF-4202-9A50-AA75FDDCD846}" type="doc">
      <dgm:prSet loTypeId="urn:microsoft.com/office/officeart/2005/8/layout/hList1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55CC53-24D1-4EBA-934A-7E4D9AAB5534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Твердое </a:t>
          </a:r>
          <a:r>
            <a:rPr lang="ru-RU" b="1" dirty="0" err="1" smtClean="0">
              <a:latin typeface="+mn-lt"/>
            </a:rPr>
            <a:t>биотопливо</a:t>
          </a:r>
          <a:endParaRPr lang="ru-RU" dirty="0">
            <a:latin typeface="+mn-lt"/>
          </a:endParaRPr>
        </a:p>
      </dgm:t>
    </dgm:pt>
    <dgm:pt modelId="{B162CB29-6B5D-4DA3-AE96-9E5D88FB0986}" type="parTrans" cxnId="{E73A766D-EF75-4C7C-B418-5192018D112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F044E2E-EEDB-4E41-9643-A5873A1375C2}" type="sibTrans" cxnId="{E73A766D-EF75-4C7C-B418-5192018D112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C7AD0D2-B835-45AA-9748-E0EADDE3540A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0" i="1" dirty="0" smtClean="0">
              <a:latin typeface="+mn-lt"/>
            </a:rPr>
            <a:t>Дрова</a:t>
          </a:r>
          <a:endParaRPr lang="ru-RU" sz="1800" b="0" i="1" dirty="0">
            <a:latin typeface="+mn-lt"/>
          </a:endParaRPr>
        </a:p>
      </dgm:t>
    </dgm:pt>
    <dgm:pt modelId="{B4072F21-8E31-4763-A3E6-FEC2706C586C}" type="parTrans" cxnId="{6F53C03F-2D43-45A1-A62E-72CF5BB723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C71ABC-1ABC-4132-99ED-EE5C56B5E767}" type="sibTrans" cxnId="{6F53C03F-2D43-45A1-A62E-72CF5BB7235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580C2A8-B9F1-467C-982E-5A88EC15C3C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i="1" dirty="0" smtClean="0">
              <a:latin typeface="+mn-lt"/>
            </a:rPr>
            <a:t>Солома</a:t>
          </a:r>
          <a:endParaRPr lang="ru-RU" sz="1800" i="1" dirty="0">
            <a:latin typeface="+mn-lt"/>
          </a:endParaRPr>
        </a:p>
      </dgm:t>
    </dgm:pt>
    <dgm:pt modelId="{10C587DD-E370-40CB-BEB4-25D038CA2FC3}" type="parTrans" cxnId="{3CD5BA7B-3F07-4D8B-959A-ED2161B9937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84C4199-4652-4AA5-83FA-8AF7CA952F89}" type="sibTrans" cxnId="{3CD5BA7B-3F07-4D8B-959A-ED2161B9937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6C54188-68FC-40CD-ACDD-3657E7613E78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Жидкое </a:t>
          </a:r>
          <a:r>
            <a:rPr lang="ru-RU" b="1" dirty="0" err="1" smtClean="0">
              <a:latin typeface="+mn-lt"/>
            </a:rPr>
            <a:t>биотопливо</a:t>
          </a:r>
          <a:endParaRPr lang="ru-RU" dirty="0">
            <a:latin typeface="+mn-lt"/>
          </a:endParaRPr>
        </a:p>
      </dgm:t>
    </dgm:pt>
    <dgm:pt modelId="{7FC8DD3D-ACC0-4F25-9B70-B03B61268AFA}" type="parTrans" cxnId="{8D805939-9562-49E8-90B8-2A89AE55C87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C791D5A-AAE5-418B-A4C6-4DD8E558A355}" type="sibTrans" cxnId="{8D805939-9562-49E8-90B8-2A89AE55C87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F65209C-2807-4D41-8732-DCADBE05A02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err="1" smtClean="0">
              <a:latin typeface="+mn-lt"/>
            </a:rPr>
            <a:t>Бионефть</a:t>
          </a:r>
          <a:endParaRPr lang="ru-RU" sz="1400" b="0" i="1" dirty="0">
            <a:latin typeface="+mn-lt"/>
          </a:endParaRPr>
        </a:p>
      </dgm:t>
    </dgm:pt>
    <dgm:pt modelId="{9C3463F7-525E-422E-A040-D38287FA3144}" type="parTrans" cxnId="{237AD9E0-CED7-483C-BEFF-DFB70DF673C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2ACF80-3AE4-4807-980D-9344AFA7F08D}" type="sibTrans" cxnId="{237AD9E0-CED7-483C-BEFF-DFB70DF673C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4D420B0-D73A-4741-A6B4-373590FA892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smtClean="0">
              <a:latin typeface="+mn-lt"/>
            </a:rPr>
            <a:t>Биотопливо второго поколения </a:t>
          </a:r>
          <a:endParaRPr lang="ru-RU" sz="1400" b="0" i="1" dirty="0">
            <a:latin typeface="+mn-lt"/>
          </a:endParaRPr>
        </a:p>
      </dgm:t>
    </dgm:pt>
    <dgm:pt modelId="{884CAB33-0C52-4765-90DB-054585B5041D}" type="parTrans" cxnId="{520DEEA2-4F65-4D36-A2F2-73AA7CEDA95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28F903A-27C0-4795-AC9A-502FDD3189DC}" type="sibTrans" cxnId="{520DEEA2-4F65-4D36-A2F2-73AA7CEDA95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774B91B-5338-4155-8766-6BFEF02F6896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Газообразное топливо</a:t>
          </a:r>
          <a:endParaRPr lang="ru-RU" dirty="0">
            <a:latin typeface="+mn-lt"/>
          </a:endParaRPr>
        </a:p>
      </dgm:t>
    </dgm:pt>
    <dgm:pt modelId="{02DCA174-E71A-4CE6-ADFD-8BA8018E2E2A}" type="parTrans" cxnId="{55856037-D04E-4F5C-B867-76D8785A3F6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87975AC-0B60-4B83-B789-F94876244A12}" type="sibTrans" cxnId="{55856037-D04E-4F5C-B867-76D8785A3F6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9F59ACD-30F6-4F75-B41B-87C24E4E21B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0" i="1" dirty="0" smtClean="0">
              <a:latin typeface="+mn-lt"/>
              <a:hlinkClick xmlns:r="http://schemas.openxmlformats.org/officeDocument/2006/relationships" r:id="" action="ppaction://noaction"/>
            </a:rPr>
            <a:t>Биоводород </a:t>
          </a:r>
          <a:endParaRPr lang="ru-RU" sz="1600" b="0" i="1" dirty="0">
            <a:latin typeface="+mn-lt"/>
          </a:endParaRPr>
        </a:p>
      </dgm:t>
    </dgm:pt>
    <dgm:pt modelId="{14F10CC0-9D69-428A-AF71-F34B67FF036F}" type="parTrans" cxnId="{AF22503C-0EDD-4905-A646-BA0A5758FE1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8B9BA7C-5AAA-4507-871B-8173124D89AF}" type="sibTrans" cxnId="{AF22503C-0EDD-4905-A646-BA0A5758FE1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953FE62-0F17-42B2-AD93-B24B74C607D9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0" i="1" dirty="0" smtClean="0">
              <a:latin typeface="+mn-lt"/>
              <a:hlinkClick xmlns:r="http://schemas.openxmlformats.org/officeDocument/2006/relationships" r:id="" action="ppaction://noaction"/>
            </a:rPr>
            <a:t>Биотопливо третьего поколения </a:t>
          </a:r>
          <a:endParaRPr lang="ru-RU" sz="1600" b="0" i="1" dirty="0">
            <a:latin typeface="+mn-lt"/>
          </a:endParaRPr>
        </a:p>
      </dgm:t>
    </dgm:pt>
    <dgm:pt modelId="{9AFC7B57-C751-4C9C-AFD0-E5FB7CCB4272}" type="parTrans" cxnId="{84EF1744-B619-4D3B-A87C-AE5BD20125B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F778A3E-7F8D-44A4-A559-B9DB7A7C89E5}" type="sibTrans" cxnId="{84EF1744-B619-4D3B-A87C-AE5BD20125B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015920-A6F4-43BF-8C09-6F31F753104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0" i="1" dirty="0" err="1" smtClean="0">
              <a:latin typeface="+mn-lt"/>
            </a:rPr>
            <a:t>Биогаз</a:t>
          </a:r>
          <a:endParaRPr lang="ru-RU" sz="1600" b="0" i="1" dirty="0">
            <a:latin typeface="+mn-lt"/>
          </a:endParaRPr>
        </a:p>
      </dgm:t>
    </dgm:pt>
    <dgm:pt modelId="{5762BA71-C517-4A1E-B3FE-CA6DBF4B86F9}" type="parTrans" cxnId="{4FE1F881-57EB-4A16-828E-D297F3ED987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39FB12B-15C6-4DD7-9AC0-96397051AF3A}" type="sibTrans" cxnId="{4FE1F881-57EB-4A16-828E-D297F3ED987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2BD3A60-B2FB-43DD-BC6B-772777673308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err="1" smtClean="0">
              <a:latin typeface="+mn-lt"/>
            </a:rPr>
            <a:t>Биодизель</a:t>
          </a:r>
          <a:endParaRPr lang="ru-RU" sz="1400" b="0" i="1" dirty="0">
            <a:latin typeface="+mn-lt"/>
          </a:endParaRPr>
        </a:p>
      </dgm:t>
    </dgm:pt>
    <dgm:pt modelId="{C5C55D51-9ABF-42A3-B9D8-90D8D13A2DC6}" type="parTrans" cxnId="{CC158F06-C291-48C1-A222-452356233FE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4FDBA41-1943-4E90-973F-36AB53EA38DD}" type="sibTrans" cxnId="{CC158F06-C291-48C1-A222-452356233FE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B82DF0-DF7E-4F29-8872-6AA60A638767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err="1" smtClean="0">
              <a:latin typeface="+mn-lt"/>
              <a:hlinkClick xmlns:r="http://schemas.openxmlformats.org/officeDocument/2006/relationships" r:id="rId1" action="ppaction://hlinksldjump"/>
            </a:rPr>
            <a:t>Диметиловый</a:t>
          </a:r>
          <a:r>
            <a:rPr lang="ru-RU" sz="1400" b="0" i="1" dirty="0" smtClean="0">
              <a:latin typeface="+mn-lt"/>
              <a:hlinkClick xmlns:r="http://schemas.openxmlformats.org/officeDocument/2006/relationships" r:id="rId1" action="ppaction://hlinksldjump"/>
            </a:rPr>
            <a:t> эфир </a:t>
          </a:r>
          <a:endParaRPr lang="ru-RU" sz="1400" b="0" i="1" dirty="0">
            <a:latin typeface="+mn-lt"/>
          </a:endParaRPr>
        </a:p>
      </dgm:t>
    </dgm:pt>
    <dgm:pt modelId="{26DA386E-51BF-41F0-9B5B-42B943E99C54}" type="parTrans" cxnId="{7D15B22D-8037-4281-A72B-538D553C5C4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F3F9B2A-E94C-46E7-AA40-E1286E215D39}" type="sibTrans" cxnId="{7D15B22D-8037-4281-A72B-538D553C5C4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434C9F4-B2AA-47CE-9D6C-CDE76AE29D7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err="1" smtClean="0">
              <a:latin typeface="+mn-lt"/>
            </a:rPr>
            <a:t>Биометанол</a:t>
          </a:r>
          <a:endParaRPr lang="ru-RU" sz="1400" b="0" i="1" dirty="0">
            <a:latin typeface="+mn-lt"/>
          </a:endParaRPr>
        </a:p>
      </dgm:t>
    </dgm:pt>
    <dgm:pt modelId="{D0F2A68A-8F30-4040-BB0B-E625EF72D398}" type="parTrans" cxnId="{7BBB4804-5FE7-459A-8C92-A1A55B85C41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C447582-28A8-4123-A853-66724F463671}" type="sibTrans" cxnId="{7BBB4804-5FE7-459A-8C92-A1A55B85C41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80E170-1B21-4E5A-85D3-E9BBA2F0B33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err="1" smtClean="0">
              <a:latin typeface="+mn-lt"/>
            </a:rPr>
            <a:t>Биобутанол</a:t>
          </a:r>
          <a:endParaRPr lang="ru-RU" sz="1400" b="0" i="1" dirty="0">
            <a:latin typeface="+mn-lt"/>
          </a:endParaRPr>
        </a:p>
      </dgm:t>
    </dgm:pt>
    <dgm:pt modelId="{CF7B248C-4952-4D61-A3FD-E7F94FB65B83}" type="parTrans" cxnId="{CC8B5F9B-2ACE-4632-A0ED-760A91B2439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39EC99C-861D-4BBD-870D-8F781A5222EE}" type="sibTrans" cxnId="{CC8B5F9B-2ACE-4632-A0ED-760A91B2439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C263FFB-A603-4626-A83E-6499EA9A085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0" i="1" dirty="0" err="1" smtClean="0">
              <a:latin typeface="+mn-lt"/>
              <a:hlinkClick xmlns:r="http://schemas.openxmlformats.org/officeDocument/2006/relationships" r:id="" action="ppaction://noaction"/>
            </a:rPr>
            <a:t>Биоэтанол</a:t>
          </a:r>
          <a:endParaRPr lang="ru-RU" sz="1400" b="0" i="1" dirty="0">
            <a:latin typeface="+mn-lt"/>
          </a:endParaRPr>
        </a:p>
      </dgm:t>
    </dgm:pt>
    <dgm:pt modelId="{3904B643-FD8C-4899-BB6B-22C0EDD956A7}" type="parTrans" cxnId="{69C92D0A-123E-4B44-95FC-9E4096B85AA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122DC43-1DDF-4889-BA4D-67EEBB1FFDDB}" type="sibTrans" cxnId="{69C92D0A-123E-4B44-95FC-9E4096B85AA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78814E3-A80F-4DCC-A5D1-63039ED6F6E8}" type="pres">
      <dgm:prSet presAssocID="{F5E12184-74EF-4202-9A50-AA75FDDCD8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03064-5202-4026-A3BB-C0CF28A11BE6}" type="pres">
      <dgm:prSet presAssocID="{B755CC53-24D1-4EBA-934A-7E4D9AAB5534}" presName="composite" presStyleCnt="0"/>
      <dgm:spPr/>
      <dgm:t>
        <a:bodyPr/>
        <a:lstStyle/>
        <a:p>
          <a:endParaRPr lang="ru-RU"/>
        </a:p>
      </dgm:t>
    </dgm:pt>
    <dgm:pt modelId="{329BA98D-8E40-4595-B865-AC2A7E969037}" type="pres">
      <dgm:prSet presAssocID="{B755CC53-24D1-4EBA-934A-7E4D9AAB5534}" presName="parTx" presStyleLbl="alignNode1" presStyleIdx="0" presStyleCnt="3" custLinFactNeighborX="-103" custLinFactNeighborY="5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BFBE8-3E3B-47F0-9A74-5AF736CE01E4}" type="pres">
      <dgm:prSet presAssocID="{B755CC53-24D1-4EBA-934A-7E4D9AAB5534}" presName="desTx" presStyleLbl="alignAccFollowNode1" presStyleIdx="0" presStyleCnt="3" custScaleY="96548" custLinFactNeighborX="-103" custLinFactNeighborY="-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512CD-B399-4075-B1F9-FCF08D6D14F1}" type="pres">
      <dgm:prSet presAssocID="{BF044E2E-EEDB-4E41-9643-A5873A1375C2}" presName="space" presStyleCnt="0"/>
      <dgm:spPr/>
      <dgm:t>
        <a:bodyPr/>
        <a:lstStyle/>
        <a:p>
          <a:endParaRPr lang="ru-RU"/>
        </a:p>
      </dgm:t>
    </dgm:pt>
    <dgm:pt modelId="{695ECB45-5FB5-44C8-9F34-154BE7CE3ABC}" type="pres">
      <dgm:prSet presAssocID="{E6C54188-68FC-40CD-ACDD-3657E7613E78}" presName="composite" presStyleCnt="0"/>
      <dgm:spPr/>
      <dgm:t>
        <a:bodyPr/>
        <a:lstStyle/>
        <a:p>
          <a:endParaRPr lang="ru-RU"/>
        </a:p>
      </dgm:t>
    </dgm:pt>
    <dgm:pt modelId="{F97C9BF6-106D-4CE3-BB6F-AD8C9866E881}" type="pres">
      <dgm:prSet presAssocID="{E6C54188-68FC-40CD-ACDD-3657E7613E7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41E6C-26FA-4786-B1A9-DA98AE0C0F21}" type="pres">
      <dgm:prSet presAssocID="{E6C54188-68FC-40CD-ACDD-3657E7613E7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7B18A-E63B-465D-BC5E-A602B57B28E5}" type="pres">
      <dgm:prSet presAssocID="{5C791D5A-AAE5-418B-A4C6-4DD8E558A355}" presName="space" presStyleCnt="0"/>
      <dgm:spPr/>
      <dgm:t>
        <a:bodyPr/>
        <a:lstStyle/>
        <a:p>
          <a:endParaRPr lang="ru-RU"/>
        </a:p>
      </dgm:t>
    </dgm:pt>
    <dgm:pt modelId="{EFE24CA1-03BD-48A1-926D-FE870C7F83DE}" type="pres">
      <dgm:prSet presAssocID="{6774B91B-5338-4155-8766-6BFEF02F6896}" presName="composite" presStyleCnt="0"/>
      <dgm:spPr/>
      <dgm:t>
        <a:bodyPr/>
        <a:lstStyle/>
        <a:p>
          <a:endParaRPr lang="ru-RU"/>
        </a:p>
      </dgm:t>
    </dgm:pt>
    <dgm:pt modelId="{5A6B1376-1638-4A53-BEC8-623C221536F4}" type="pres">
      <dgm:prSet presAssocID="{6774B91B-5338-4155-8766-6BFEF02F689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5C677-00AB-4743-A556-90F83374B209}" type="pres">
      <dgm:prSet presAssocID="{6774B91B-5338-4155-8766-6BFEF02F6896}" presName="desTx" presStyleLbl="alignAccFollowNode1" presStyleIdx="2" presStyleCnt="3" custScaleX="99299" custScaleY="100000" custLinFactNeighborX="1291" custLinFactNeighborY="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6382B-FB58-475B-82E5-FE1B47C7F294}" type="presOf" srcId="{5580C2A8-B9F1-467C-982E-5A88EC15C3C1}" destId="{0BFBFBE8-3E3B-47F0-9A74-5AF736CE01E4}" srcOrd="0" destOrd="1" presId="urn:microsoft.com/office/officeart/2005/8/layout/hList1"/>
    <dgm:cxn modelId="{349FDB14-BCC2-4185-A9B7-B86154169BF4}" type="presOf" srcId="{C2BD3A60-B2FB-43DD-BC6B-772777673308}" destId="{70D41E6C-26FA-4786-B1A9-DA98AE0C0F21}" srcOrd="0" destOrd="4" presId="urn:microsoft.com/office/officeart/2005/8/layout/hList1"/>
    <dgm:cxn modelId="{6C778EF5-D74E-4FDB-AF6C-0E9676A9AA4A}" type="presOf" srcId="{6774B91B-5338-4155-8766-6BFEF02F6896}" destId="{5A6B1376-1638-4A53-BEC8-623C221536F4}" srcOrd="0" destOrd="0" presId="urn:microsoft.com/office/officeart/2005/8/layout/hList1"/>
    <dgm:cxn modelId="{75AE9BAB-C962-416D-BAA1-8AD23155AAD4}" type="presOf" srcId="{2953FE62-0F17-42B2-AD93-B24B74C607D9}" destId="{6315C677-00AB-4743-A556-90F83374B209}" srcOrd="0" destOrd="2" presId="urn:microsoft.com/office/officeart/2005/8/layout/hList1"/>
    <dgm:cxn modelId="{E73A766D-EF75-4C7C-B418-5192018D112F}" srcId="{F5E12184-74EF-4202-9A50-AA75FDDCD846}" destId="{B755CC53-24D1-4EBA-934A-7E4D9AAB5534}" srcOrd="0" destOrd="0" parTransId="{B162CB29-6B5D-4DA3-AE96-9E5D88FB0986}" sibTransId="{BF044E2E-EEDB-4E41-9643-A5873A1375C2}"/>
    <dgm:cxn modelId="{E796205C-23B4-4798-9740-226BEF97F368}" type="presOf" srcId="{BE80E170-1B21-4E5A-85D3-E9BBA2F0B336}" destId="{70D41E6C-26FA-4786-B1A9-DA98AE0C0F21}" srcOrd="0" destOrd="2" presId="urn:microsoft.com/office/officeart/2005/8/layout/hList1"/>
    <dgm:cxn modelId="{6F53C03F-2D43-45A1-A62E-72CF5BB72350}" srcId="{B755CC53-24D1-4EBA-934A-7E4D9AAB5534}" destId="{3C7AD0D2-B835-45AA-9748-E0EADDE3540A}" srcOrd="0" destOrd="0" parTransId="{B4072F21-8E31-4763-A3E6-FEC2706C586C}" sibTransId="{42C71ABC-1ABC-4132-99ED-EE5C56B5E767}"/>
    <dgm:cxn modelId="{553F3963-ABC9-415E-9D4D-0938A2FF36E4}" type="presOf" srcId="{F434C9F4-B2AA-47CE-9D6C-CDE76AE29D75}" destId="{70D41E6C-26FA-4786-B1A9-DA98AE0C0F21}" srcOrd="0" destOrd="0" presId="urn:microsoft.com/office/officeart/2005/8/layout/hList1"/>
    <dgm:cxn modelId="{AF22503C-0EDD-4905-A646-BA0A5758FE17}" srcId="{6774B91B-5338-4155-8766-6BFEF02F6896}" destId="{B9F59ACD-30F6-4F75-B41B-87C24E4E21BF}" srcOrd="0" destOrd="0" parTransId="{14F10CC0-9D69-428A-AF71-F34B67FF036F}" sibTransId="{B8B9BA7C-5AAA-4507-871B-8173124D89AF}"/>
    <dgm:cxn modelId="{4FE1F881-57EB-4A16-828E-D297F3ED9870}" srcId="{6774B91B-5338-4155-8766-6BFEF02F6896}" destId="{42015920-A6F4-43BF-8C09-6F31F753104F}" srcOrd="1" destOrd="0" parTransId="{5762BA71-C517-4A1E-B3FE-CA6DBF4B86F9}" sibTransId="{739FB12B-15C6-4DD7-9AC0-96397051AF3A}"/>
    <dgm:cxn modelId="{3CD5BA7B-3F07-4D8B-959A-ED2161B99374}" srcId="{B755CC53-24D1-4EBA-934A-7E4D9AAB5534}" destId="{5580C2A8-B9F1-467C-982E-5A88EC15C3C1}" srcOrd="1" destOrd="0" parTransId="{10C587DD-E370-40CB-BEB4-25D038CA2FC3}" sibTransId="{384C4199-4652-4AA5-83FA-8AF7CA952F89}"/>
    <dgm:cxn modelId="{8D805939-9562-49E8-90B8-2A89AE55C877}" srcId="{F5E12184-74EF-4202-9A50-AA75FDDCD846}" destId="{E6C54188-68FC-40CD-ACDD-3657E7613E78}" srcOrd="1" destOrd="0" parTransId="{7FC8DD3D-ACC0-4F25-9B70-B03B61268AFA}" sibTransId="{5C791D5A-AAE5-418B-A4C6-4DD8E558A355}"/>
    <dgm:cxn modelId="{55856037-D04E-4F5C-B867-76D8785A3F6C}" srcId="{F5E12184-74EF-4202-9A50-AA75FDDCD846}" destId="{6774B91B-5338-4155-8766-6BFEF02F6896}" srcOrd="2" destOrd="0" parTransId="{02DCA174-E71A-4CE6-ADFD-8BA8018E2E2A}" sibTransId="{387975AC-0B60-4B83-B789-F94876244A12}"/>
    <dgm:cxn modelId="{8A02EC81-5C40-4159-9CAD-FA5AE40BF223}" type="presOf" srcId="{2C263FFB-A603-4626-A83E-6499EA9A085F}" destId="{70D41E6C-26FA-4786-B1A9-DA98AE0C0F21}" srcOrd="0" destOrd="1" presId="urn:microsoft.com/office/officeart/2005/8/layout/hList1"/>
    <dgm:cxn modelId="{47126D85-2BC6-4146-B766-96194447676A}" type="presOf" srcId="{B755CC53-24D1-4EBA-934A-7E4D9AAB5534}" destId="{329BA98D-8E40-4595-B865-AC2A7E969037}" srcOrd="0" destOrd="0" presId="urn:microsoft.com/office/officeart/2005/8/layout/hList1"/>
    <dgm:cxn modelId="{69C92D0A-123E-4B44-95FC-9E4096B85AA1}" srcId="{E6C54188-68FC-40CD-ACDD-3657E7613E78}" destId="{2C263FFB-A603-4626-A83E-6499EA9A085F}" srcOrd="1" destOrd="0" parTransId="{3904B643-FD8C-4899-BB6B-22C0EDD956A7}" sibTransId="{6122DC43-1DDF-4889-BA4D-67EEBB1FFDDB}"/>
    <dgm:cxn modelId="{7D15B22D-8037-4281-A72B-538D553C5C4E}" srcId="{E6C54188-68FC-40CD-ACDD-3657E7613E78}" destId="{A1B82DF0-DF7E-4F29-8872-6AA60A638767}" srcOrd="3" destOrd="0" parTransId="{26DA386E-51BF-41F0-9B5B-42B943E99C54}" sibTransId="{3F3F9B2A-E94C-46E7-AA40-E1286E215D39}"/>
    <dgm:cxn modelId="{25B17C57-B6F8-4D54-9A51-A8066ED67235}" type="presOf" srcId="{42015920-A6F4-43BF-8C09-6F31F753104F}" destId="{6315C677-00AB-4743-A556-90F83374B209}" srcOrd="0" destOrd="1" presId="urn:microsoft.com/office/officeart/2005/8/layout/hList1"/>
    <dgm:cxn modelId="{E0732D6C-D171-47BC-BE02-616BEF0A0BB5}" type="presOf" srcId="{A4D420B0-D73A-4741-A6B4-373590FA8921}" destId="{70D41E6C-26FA-4786-B1A9-DA98AE0C0F21}" srcOrd="0" destOrd="6" presId="urn:microsoft.com/office/officeart/2005/8/layout/hList1"/>
    <dgm:cxn modelId="{CC8B5F9B-2ACE-4632-A0ED-760A91B24398}" srcId="{E6C54188-68FC-40CD-ACDD-3657E7613E78}" destId="{BE80E170-1B21-4E5A-85D3-E9BBA2F0B336}" srcOrd="2" destOrd="0" parTransId="{CF7B248C-4952-4D61-A3FD-E7F94FB65B83}" sibTransId="{639EC99C-861D-4BBD-870D-8F781A5222EE}"/>
    <dgm:cxn modelId="{237AD9E0-CED7-483C-BEFF-DFB70DF673C4}" srcId="{E6C54188-68FC-40CD-ACDD-3657E7613E78}" destId="{AF65209C-2807-4D41-8732-DCADBE05A025}" srcOrd="5" destOrd="0" parTransId="{9C3463F7-525E-422E-A040-D38287FA3144}" sibTransId="{0A2ACF80-3AE4-4807-980D-9344AFA7F08D}"/>
    <dgm:cxn modelId="{6FB75601-04C5-4618-A587-6CE237FC192A}" type="presOf" srcId="{E6C54188-68FC-40CD-ACDD-3657E7613E78}" destId="{F97C9BF6-106D-4CE3-BB6F-AD8C9866E881}" srcOrd="0" destOrd="0" presId="urn:microsoft.com/office/officeart/2005/8/layout/hList1"/>
    <dgm:cxn modelId="{11A7FC5C-650F-4CC0-ABB5-9E236C2B0724}" type="presOf" srcId="{A1B82DF0-DF7E-4F29-8872-6AA60A638767}" destId="{70D41E6C-26FA-4786-B1A9-DA98AE0C0F21}" srcOrd="0" destOrd="3" presId="urn:microsoft.com/office/officeart/2005/8/layout/hList1"/>
    <dgm:cxn modelId="{520DEEA2-4F65-4D36-A2F2-73AA7CEDA953}" srcId="{E6C54188-68FC-40CD-ACDD-3657E7613E78}" destId="{A4D420B0-D73A-4741-A6B4-373590FA8921}" srcOrd="6" destOrd="0" parTransId="{884CAB33-0C52-4765-90DB-054585B5041D}" sibTransId="{828F903A-27C0-4795-AC9A-502FDD3189DC}"/>
    <dgm:cxn modelId="{84EF1744-B619-4D3B-A87C-AE5BD20125BA}" srcId="{6774B91B-5338-4155-8766-6BFEF02F6896}" destId="{2953FE62-0F17-42B2-AD93-B24B74C607D9}" srcOrd="2" destOrd="0" parTransId="{9AFC7B57-C751-4C9C-AFD0-E5FB7CCB4272}" sibTransId="{6F778A3E-7F8D-44A4-A559-B9DB7A7C89E5}"/>
    <dgm:cxn modelId="{9BDF770D-CD74-4A7B-9ADE-42EECDE29DA6}" type="presOf" srcId="{B9F59ACD-30F6-4F75-B41B-87C24E4E21BF}" destId="{6315C677-00AB-4743-A556-90F83374B209}" srcOrd="0" destOrd="0" presId="urn:microsoft.com/office/officeart/2005/8/layout/hList1"/>
    <dgm:cxn modelId="{7BBB4804-5FE7-459A-8C92-A1A55B85C41A}" srcId="{E6C54188-68FC-40CD-ACDD-3657E7613E78}" destId="{F434C9F4-B2AA-47CE-9D6C-CDE76AE29D75}" srcOrd="0" destOrd="0" parTransId="{D0F2A68A-8F30-4040-BB0B-E625EF72D398}" sibTransId="{AC447582-28A8-4123-A853-66724F463671}"/>
    <dgm:cxn modelId="{CC158F06-C291-48C1-A222-452356233FED}" srcId="{E6C54188-68FC-40CD-ACDD-3657E7613E78}" destId="{C2BD3A60-B2FB-43DD-BC6B-772777673308}" srcOrd="4" destOrd="0" parTransId="{C5C55D51-9ABF-42A3-B9D8-90D8D13A2DC6}" sibTransId="{54FDBA41-1943-4E90-973F-36AB53EA38DD}"/>
    <dgm:cxn modelId="{BF8ACA67-C814-43A1-9AF1-403CFD06D995}" type="presOf" srcId="{3C7AD0D2-B835-45AA-9748-E0EADDE3540A}" destId="{0BFBFBE8-3E3B-47F0-9A74-5AF736CE01E4}" srcOrd="0" destOrd="0" presId="urn:microsoft.com/office/officeart/2005/8/layout/hList1"/>
    <dgm:cxn modelId="{B116B861-7798-47D3-9E1C-13E4C894EBCD}" type="presOf" srcId="{AF65209C-2807-4D41-8732-DCADBE05A025}" destId="{70D41E6C-26FA-4786-B1A9-DA98AE0C0F21}" srcOrd="0" destOrd="5" presId="urn:microsoft.com/office/officeart/2005/8/layout/hList1"/>
    <dgm:cxn modelId="{80113C78-4512-4EBE-ABD7-11A019B4DF3D}" type="presOf" srcId="{F5E12184-74EF-4202-9A50-AA75FDDCD846}" destId="{B78814E3-A80F-4DCC-A5D1-63039ED6F6E8}" srcOrd="0" destOrd="0" presId="urn:microsoft.com/office/officeart/2005/8/layout/hList1"/>
    <dgm:cxn modelId="{BB04AD32-1695-4D02-8F94-9B8DD8E6A9CE}" type="presParOf" srcId="{B78814E3-A80F-4DCC-A5D1-63039ED6F6E8}" destId="{D7E03064-5202-4026-A3BB-C0CF28A11BE6}" srcOrd="0" destOrd="0" presId="urn:microsoft.com/office/officeart/2005/8/layout/hList1"/>
    <dgm:cxn modelId="{AB4263DD-0ACE-456F-A0EB-2EBF731ABFC6}" type="presParOf" srcId="{D7E03064-5202-4026-A3BB-C0CF28A11BE6}" destId="{329BA98D-8E40-4595-B865-AC2A7E969037}" srcOrd="0" destOrd="0" presId="urn:microsoft.com/office/officeart/2005/8/layout/hList1"/>
    <dgm:cxn modelId="{74A83EE7-2331-43C0-9023-8892A898248D}" type="presParOf" srcId="{D7E03064-5202-4026-A3BB-C0CF28A11BE6}" destId="{0BFBFBE8-3E3B-47F0-9A74-5AF736CE01E4}" srcOrd="1" destOrd="0" presId="urn:microsoft.com/office/officeart/2005/8/layout/hList1"/>
    <dgm:cxn modelId="{F539E674-12B4-4D4D-B318-30C232EDF0A8}" type="presParOf" srcId="{B78814E3-A80F-4DCC-A5D1-63039ED6F6E8}" destId="{035512CD-B399-4075-B1F9-FCF08D6D14F1}" srcOrd="1" destOrd="0" presId="urn:microsoft.com/office/officeart/2005/8/layout/hList1"/>
    <dgm:cxn modelId="{3D7E954E-A913-49DA-A6A4-2373C0D864C6}" type="presParOf" srcId="{B78814E3-A80F-4DCC-A5D1-63039ED6F6E8}" destId="{695ECB45-5FB5-44C8-9F34-154BE7CE3ABC}" srcOrd="2" destOrd="0" presId="urn:microsoft.com/office/officeart/2005/8/layout/hList1"/>
    <dgm:cxn modelId="{A3412E5D-5FEA-40C8-B882-37E7547E8B36}" type="presParOf" srcId="{695ECB45-5FB5-44C8-9F34-154BE7CE3ABC}" destId="{F97C9BF6-106D-4CE3-BB6F-AD8C9866E881}" srcOrd="0" destOrd="0" presId="urn:microsoft.com/office/officeart/2005/8/layout/hList1"/>
    <dgm:cxn modelId="{727583A1-6D0D-457A-A507-5C416C524668}" type="presParOf" srcId="{695ECB45-5FB5-44C8-9F34-154BE7CE3ABC}" destId="{70D41E6C-26FA-4786-B1A9-DA98AE0C0F21}" srcOrd="1" destOrd="0" presId="urn:microsoft.com/office/officeart/2005/8/layout/hList1"/>
    <dgm:cxn modelId="{70A0BB33-CB42-4B51-B371-25A9691CDFC2}" type="presParOf" srcId="{B78814E3-A80F-4DCC-A5D1-63039ED6F6E8}" destId="{66D7B18A-E63B-465D-BC5E-A602B57B28E5}" srcOrd="3" destOrd="0" presId="urn:microsoft.com/office/officeart/2005/8/layout/hList1"/>
    <dgm:cxn modelId="{85C15275-CB44-4571-84B3-4F5C1F9B6079}" type="presParOf" srcId="{B78814E3-A80F-4DCC-A5D1-63039ED6F6E8}" destId="{EFE24CA1-03BD-48A1-926D-FE870C7F83DE}" srcOrd="4" destOrd="0" presId="urn:microsoft.com/office/officeart/2005/8/layout/hList1"/>
    <dgm:cxn modelId="{3F297F32-C9DE-448B-AFFA-03F42EC73A3A}" type="presParOf" srcId="{EFE24CA1-03BD-48A1-926D-FE870C7F83DE}" destId="{5A6B1376-1638-4A53-BEC8-623C221536F4}" srcOrd="0" destOrd="0" presId="urn:microsoft.com/office/officeart/2005/8/layout/hList1"/>
    <dgm:cxn modelId="{285A0874-F4BC-4A35-B4A4-5872C1C1A7B6}" type="presParOf" srcId="{EFE24CA1-03BD-48A1-926D-FE870C7F83DE}" destId="{6315C677-00AB-4743-A556-90F83374B20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0.85141</cdr:x>
      <cdr:y>0.85859</cdr:y>
    </cdr:from>
    <cdr:to>
      <cdr:x>0.97577</cdr:x>
      <cdr:y>0.93435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7982" y="2428892"/>
          <a:ext cx="92869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Century Gothic" pitchFamily="34" charset="0"/>
            </a:rPr>
            <a:t>млрд.л</a:t>
          </a:r>
          <a:endParaRPr lang="ru-RU" sz="1400" dirty="0"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556D-6B94-48F7-B4C0-57EECAFB7AE7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A86D6-C7C0-4005-B899-DF812BCB6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86D6-C7C0-4005-B899-DF812BCB65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86D6-C7C0-4005-B899-DF812BCB65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86D6-C7C0-4005-B899-DF812BCB655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A86D6-C7C0-4005-B899-DF812BCB65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8BC727-5770-4E96-B632-9C8B2884E963}" type="datetimeFigureOut">
              <a:rPr lang="ru-RU" smtClean="0"/>
              <a:pPr/>
              <a:t>15.12.2008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57BB6F-CBF2-4A80-84AF-C0BC4477A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s.foxm66.multiply.com/image/77+579EKFdvrFtx7WZWyqw/photos/1M/orig/285/saab-aero-x-dashboard.jpg?et=iXp2SZKa,NMXLeGwarh4UA&amp;nmid=0" TargetMode="External"/><Relationship Id="rId7" Type="http://schemas.openxmlformats.org/officeDocument/2006/relationships/hyperlink" Target="http://maul24hours.files.wordpress.com/2011/02/biogas-plant-berlin-20080620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metaefficient.com/wp-content/uploads/biogas-train1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8/Dimethyl-ether-3D-balls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co1678/Project/Mixytkin/Sait/fuc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14612" y="4929198"/>
            <a:ext cx="6172200" cy="1371600"/>
          </a:xfrm>
        </p:spPr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b="0" i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ВЫПОЛНИЛА : Кириллова Анастасия</a:t>
            </a:r>
            <a:endParaRPr lang="ru-RU" sz="1600" b="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b="0" i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ученица 11 класса</a:t>
            </a:r>
            <a:endParaRPr lang="ru-RU" sz="1600" b="0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17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43042" y="2071678"/>
            <a:ext cx="7286676" cy="21236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Times New Roman" pitchFamily="18" charset="0"/>
              </a:rPr>
              <a:t>БИОТОПЛИВО: проблемы и перспективы</a:t>
            </a:r>
            <a:endParaRPr kumimoji="0" lang="ru-RU" sz="4400" b="0" i="0" u="none" strike="noStrike" cap="non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500826" y="3143248"/>
            <a:ext cx="171451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Цилиндр 45"/>
          <p:cNvSpPr/>
          <p:nvPr/>
        </p:nvSpPr>
        <p:spPr>
          <a:xfrm>
            <a:off x="1071538" y="5357826"/>
            <a:ext cx="1214446" cy="785818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nimacija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4918680" cy="3500461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5123145" y="1352811"/>
            <a:ext cx="3031299" cy="2467627"/>
          </a:xfrm>
          <a:custGeom>
            <a:avLst/>
            <a:gdLst>
              <a:gd name="connsiteX0" fmla="*/ 0 w 3031299"/>
              <a:gd name="connsiteY0" fmla="*/ 513567 h 2467627"/>
              <a:gd name="connsiteX1" fmla="*/ 25052 w 3031299"/>
              <a:gd name="connsiteY1" fmla="*/ 2467627 h 2467627"/>
              <a:gd name="connsiteX2" fmla="*/ 2893513 w 3031299"/>
              <a:gd name="connsiteY2" fmla="*/ 901874 h 2467627"/>
              <a:gd name="connsiteX3" fmla="*/ 3031299 w 3031299"/>
              <a:gd name="connsiteY3" fmla="*/ 0 h 2467627"/>
              <a:gd name="connsiteX4" fmla="*/ 0 w 3031299"/>
              <a:gd name="connsiteY4" fmla="*/ 513567 h 246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299" h="2467627">
                <a:moveTo>
                  <a:pt x="0" y="513567"/>
                </a:moveTo>
                <a:lnTo>
                  <a:pt x="25052" y="2467627"/>
                </a:lnTo>
                <a:lnTo>
                  <a:pt x="2893513" y="901874"/>
                </a:lnTo>
                <a:lnTo>
                  <a:pt x="3031299" y="0"/>
                </a:lnTo>
                <a:lnTo>
                  <a:pt x="0" y="513567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233797" y="876822"/>
            <a:ext cx="3895595" cy="939452"/>
          </a:xfrm>
          <a:custGeom>
            <a:avLst/>
            <a:gdLst>
              <a:gd name="connsiteX0" fmla="*/ 0 w 3895595"/>
              <a:gd name="connsiteY0" fmla="*/ 0 h 939452"/>
              <a:gd name="connsiteX1" fmla="*/ 839244 w 3895595"/>
              <a:gd name="connsiteY1" fmla="*/ 939452 h 939452"/>
              <a:gd name="connsiteX2" fmla="*/ 3895595 w 3895595"/>
              <a:gd name="connsiteY2" fmla="*/ 463463 h 939452"/>
              <a:gd name="connsiteX3" fmla="*/ 3319398 w 3895595"/>
              <a:gd name="connsiteY3" fmla="*/ 37578 h 939452"/>
              <a:gd name="connsiteX4" fmla="*/ 0 w 3895595"/>
              <a:gd name="connsiteY4" fmla="*/ 0 h 93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595" h="939452">
                <a:moveTo>
                  <a:pt x="0" y="0"/>
                </a:moveTo>
                <a:lnTo>
                  <a:pt x="839244" y="939452"/>
                </a:lnTo>
                <a:lnTo>
                  <a:pt x="3895595" y="463463"/>
                </a:lnTo>
                <a:lnTo>
                  <a:pt x="3319398" y="3757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670126" y="901874"/>
            <a:ext cx="3883069" cy="588723"/>
          </a:xfrm>
          <a:custGeom>
            <a:avLst/>
            <a:gdLst>
              <a:gd name="connsiteX0" fmla="*/ 50104 w 3883069"/>
              <a:gd name="connsiteY0" fmla="*/ 588723 h 588723"/>
              <a:gd name="connsiteX1" fmla="*/ 488515 w 3883069"/>
              <a:gd name="connsiteY1" fmla="*/ 37578 h 588723"/>
              <a:gd name="connsiteX2" fmla="*/ 3883069 w 3883069"/>
              <a:gd name="connsiteY2" fmla="*/ 0 h 588723"/>
              <a:gd name="connsiteX3" fmla="*/ 3256767 w 3883069"/>
              <a:gd name="connsiteY3" fmla="*/ 325677 h 588723"/>
              <a:gd name="connsiteX4" fmla="*/ 0 w 3883069"/>
              <a:gd name="connsiteY4" fmla="*/ 588723 h 58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069" h="588723">
                <a:moveTo>
                  <a:pt x="50104" y="588723"/>
                </a:moveTo>
                <a:lnTo>
                  <a:pt x="488515" y="37578"/>
                </a:lnTo>
                <a:lnTo>
                  <a:pt x="3883069" y="0"/>
                </a:lnTo>
                <a:lnTo>
                  <a:pt x="3256767" y="325677"/>
                </a:lnTo>
                <a:lnTo>
                  <a:pt x="0" y="588723"/>
                </a:lnTo>
              </a:path>
            </a:pathLst>
          </a:custGeom>
          <a:solidFill>
            <a:schemeClr val="tx2">
              <a:lumMod val="40000"/>
              <a:lumOff val="6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657600" y="1215025"/>
            <a:ext cx="3281819" cy="1741117"/>
          </a:xfrm>
          <a:custGeom>
            <a:avLst/>
            <a:gdLst>
              <a:gd name="connsiteX0" fmla="*/ 150312 w 3281819"/>
              <a:gd name="connsiteY0" fmla="*/ 1741117 h 1741117"/>
              <a:gd name="connsiteX1" fmla="*/ 0 w 3281819"/>
              <a:gd name="connsiteY1" fmla="*/ 300624 h 1741117"/>
              <a:gd name="connsiteX2" fmla="*/ 3281819 w 3281819"/>
              <a:gd name="connsiteY2" fmla="*/ 0 h 1741117"/>
              <a:gd name="connsiteX3" fmla="*/ 3194137 w 3281819"/>
              <a:gd name="connsiteY3" fmla="*/ 801665 h 1741117"/>
              <a:gd name="connsiteX4" fmla="*/ 150312 w 3281819"/>
              <a:gd name="connsiteY4" fmla="*/ 1741117 h 174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819" h="1741117">
                <a:moveTo>
                  <a:pt x="150312" y="1741117"/>
                </a:moveTo>
                <a:lnTo>
                  <a:pt x="0" y="300624"/>
                </a:lnTo>
                <a:lnTo>
                  <a:pt x="3281819" y="0"/>
                </a:lnTo>
                <a:lnTo>
                  <a:pt x="3194137" y="801665"/>
                </a:lnTo>
                <a:lnTo>
                  <a:pt x="150312" y="1741117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45074" y="914400"/>
            <a:ext cx="1478071" cy="2943616"/>
          </a:xfrm>
          <a:custGeom>
            <a:avLst/>
            <a:gdLst>
              <a:gd name="connsiteX0" fmla="*/ 162838 w 1478071"/>
              <a:gd name="connsiteY0" fmla="*/ 2029216 h 2943616"/>
              <a:gd name="connsiteX1" fmla="*/ 0 w 1478071"/>
              <a:gd name="connsiteY1" fmla="*/ 613775 h 2943616"/>
              <a:gd name="connsiteX2" fmla="*/ 513567 w 1478071"/>
              <a:gd name="connsiteY2" fmla="*/ 0 h 2943616"/>
              <a:gd name="connsiteX3" fmla="*/ 1415441 w 1478071"/>
              <a:gd name="connsiteY3" fmla="*/ 964504 h 2943616"/>
              <a:gd name="connsiteX4" fmla="*/ 1478071 w 1478071"/>
              <a:gd name="connsiteY4" fmla="*/ 2943616 h 2943616"/>
              <a:gd name="connsiteX5" fmla="*/ 162838 w 1478071"/>
              <a:gd name="connsiteY5" fmla="*/ 2029216 h 294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071" h="2943616">
                <a:moveTo>
                  <a:pt x="162838" y="2029216"/>
                </a:moveTo>
                <a:lnTo>
                  <a:pt x="0" y="613775"/>
                </a:lnTo>
                <a:lnTo>
                  <a:pt x="513567" y="0"/>
                </a:lnTo>
                <a:lnTo>
                  <a:pt x="1415441" y="964504"/>
                </a:lnTo>
                <a:lnTo>
                  <a:pt x="1478071" y="2943616"/>
                </a:lnTo>
                <a:lnTo>
                  <a:pt x="162838" y="20292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Цилиндр 27"/>
          <p:cNvSpPr/>
          <p:nvPr/>
        </p:nvSpPr>
        <p:spPr>
          <a:xfrm>
            <a:off x="1071538" y="4286256"/>
            <a:ext cx="1214446" cy="1857388"/>
          </a:xfrm>
          <a:prstGeom prst="can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071538" y="5786454"/>
            <a:ext cx="1285884" cy="285752"/>
          </a:xfrm>
          <a:custGeom>
            <a:avLst/>
            <a:gdLst>
              <a:gd name="connsiteX0" fmla="*/ 0 w 3146612"/>
              <a:gd name="connsiteY0" fmla="*/ 161365 h 295836"/>
              <a:gd name="connsiteX1" fmla="*/ 564777 w 3146612"/>
              <a:gd name="connsiteY1" fmla="*/ 26895 h 295836"/>
              <a:gd name="connsiteX2" fmla="*/ 2662518 w 3146612"/>
              <a:gd name="connsiteY2" fmla="*/ 0 h 295836"/>
              <a:gd name="connsiteX3" fmla="*/ 3146612 w 3146612"/>
              <a:gd name="connsiteY3" fmla="*/ 161365 h 295836"/>
              <a:gd name="connsiteX4" fmla="*/ 2689412 w 3146612"/>
              <a:gd name="connsiteY4" fmla="*/ 268942 h 295836"/>
              <a:gd name="connsiteX5" fmla="*/ 322730 w 3146612"/>
              <a:gd name="connsiteY5" fmla="*/ 295836 h 295836"/>
              <a:gd name="connsiteX6" fmla="*/ 80682 w 3146612"/>
              <a:gd name="connsiteY6" fmla="*/ 188259 h 29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6612" h="295836">
                <a:moveTo>
                  <a:pt x="0" y="161365"/>
                </a:moveTo>
                <a:lnTo>
                  <a:pt x="564777" y="26895"/>
                </a:lnTo>
                <a:lnTo>
                  <a:pt x="2662518" y="0"/>
                </a:lnTo>
                <a:lnTo>
                  <a:pt x="3146612" y="161365"/>
                </a:lnTo>
                <a:lnTo>
                  <a:pt x="2689412" y="268942"/>
                </a:lnTo>
                <a:lnTo>
                  <a:pt x="322730" y="295836"/>
                </a:lnTo>
                <a:lnTo>
                  <a:pt x="80682" y="18825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-928726" y="3071810"/>
            <a:ext cx="428628" cy="571504"/>
          </a:xfrm>
          <a:custGeom>
            <a:avLst/>
            <a:gdLst>
              <a:gd name="connsiteX0" fmla="*/ 107576 w 537882"/>
              <a:gd name="connsiteY0" fmla="*/ 161365 h 403412"/>
              <a:gd name="connsiteX1" fmla="*/ 295835 w 537882"/>
              <a:gd name="connsiteY1" fmla="*/ 0 h 403412"/>
              <a:gd name="connsiteX2" fmla="*/ 537882 w 537882"/>
              <a:gd name="connsiteY2" fmla="*/ 161365 h 403412"/>
              <a:gd name="connsiteX3" fmla="*/ 242047 w 537882"/>
              <a:gd name="connsiteY3" fmla="*/ 161365 h 403412"/>
              <a:gd name="connsiteX4" fmla="*/ 484094 w 537882"/>
              <a:gd name="connsiteY4" fmla="*/ 403412 h 403412"/>
              <a:gd name="connsiteX5" fmla="*/ 107576 w 537882"/>
              <a:gd name="connsiteY5" fmla="*/ 268941 h 403412"/>
              <a:gd name="connsiteX6" fmla="*/ 0 w 537882"/>
              <a:gd name="connsiteY6" fmla="*/ 161365 h 403412"/>
              <a:gd name="connsiteX7" fmla="*/ 242047 w 537882"/>
              <a:gd name="connsiteY7" fmla="*/ 134470 h 403412"/>
              <a:gd name="connsiteX8" fmla="*/ 242047 w 537882"/>
              <a:gd name="connsiteY8" fmla="*/ 26894 h 403412"/>
              <a:gd name="connsiteX9" fmla="*/ 484094 w 537882"/>
              <a:gd name="connsiteY9" fmla="*/ 134470 h 403412"/>
              <a:gd name="connsiteX10" fmla="*/ 457200 w 537882"/>
              <a:gd name="connsiteY10" fmla="*/ 295835 h 403412"/>
              <a:gd name="connsiteX11" fmla="*/ 376517 w 537882"/>
              <a:gd name="connsiteY11" fmla="*/ 242047 h 403412"/>
              <a:gd name="connsiteX12" fmla="*/ 215153 w 537882"/>
              <a:gd name="connsiteY12" fmla="*/ 268941 h 403412"/>
              <a:gd name="connsiteX13" fmla="*/ 161365 w 537882"/>
              <a:gd name="connsiteY13" fmla="*/ 268941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882" h="403412">
                <a:moveTo>
                  <a:pt x="107576" y="161365"/>
                </a:moveTo>
                <a:lnTo>
                  <a:pt x="295835" y="0"/>
                </a:lnTo>
                <a:lnTo>
                  <a:pt x="537882" y="161365"/>
                </a:lnTo>
                <a:lnTo>
                  <a:pt x="242047" y="161365"/>
                </a:lnTo>
                <a:lnTo>
                  <a:pt x="484094" y="403412"/>
                </a:lnTo>
                <a:lnTo>
                  <a:pt x="107576" y="268941"/>
                </a:lnTo>
                <a:lnTo>
                  <a:pt x="0" y="161365"/>
                </a:lnTo>
                <a:lnTo>
                  <a:pt x="242047" y="134470"/>
                </a:lnTo>
                <a:lnTo>
                  <a:pt x="242047" y="26894"/>
                </a:lnTo>
                <a:lnTo>
                  <a:pt x="484094" y="134470"/>
                </a:lnTo>
                <a:cubicBezTo>
                  <a:pt x="475129" y="188258"/>
                  <a:pt x="495759" y="257276"/>
                  <a:pt x="457200" y="295835"/>
                </a:cubicBezTo>
                <a:cubicBezTo>
                  <a:pt x="434344" y="318691"/>
                  <a:pt x="376517" y="242047"/>
                  <a:pt x="376517" y="242047"/>
                </a:cubicBezTo>
                <a:lnTo>
                  <a:pt x="215153" y="268941"/>
                </a:lnTo>
                <a:lnTo>
                  <a:pt x="161365" y="268941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20081980">
            <a:off x="-1155704" y="5107491"/>
            <a:ext cx="591604" cy="407839"/>
          </a:xfrm>
          <a:custGeom>
            <a:avLst/>
            <a:gdLst>
              <a:gd name="connsiteX0" fmla="*/ 107576 w 537882"/>
              <a:gd name="connsiteY0" fmla="*/ 161365 h 403412"/>
              <a:gd name="connsiteX1" fmla="*/ 295835 w 537882"/>
              <a:gd name="connsiteY1" fmla="*/ 0 h 403412"/>
              <a:gd name="connsiteX2" fmla="*/ 537882 w 537882"/>
              <a:gd name="connsiteY2" fmla="*/ 161365 h 403412"/>
              <a:gd name="connsiteX3" fmla="*/ 242047 w 537882"/>
              <a:gd name="connsiteY3" fmla="*/ 161365 h 403412"/>
              <a:gd name="connsiteX4" fmla="*/ 484094 w 537882"/>
              <a:gd name="connsiteY4" fmla="*/ 403412 h 403412"/>
              <a:gd name="connsiteX5" fmla="*/ 107576 w 537882"/>
              <a:gd name="connsiteY5" fmla="*/ 268941 h 403412"/>
              <a:gd name="connsiteX6" fmla="*/ 0 w 537882"/>
              <a:gd name="connsiteY6" fmla="*/ 161365 h 403412"/>
              <a:gd name="connsiteX7" fmla="*/ 242047 w 537882"/>
              <a:gd name="connsiteY7" fmla="*/ 134470 h 403412"/>
              <a:gd name="connsiteX8" fmla="*/ 242047 w 537882"/>
              <a:gd name="connsiteY8" fmla="*/ 26894 h 403412"/>
              <a:gd name="connsiteX9" fmla="*/ 484094 w 537882"/>
              <a:gd name="connsiteY9" fmla="*/ 134470 h 403412"/>
              <a:gd name="connsiteX10" fmla="*/ 457200 w 537882"/>
              <a:gd name="connsiteY10" fmla="*/ 295835 h 403412"/>
              <a:gd name="connsiteX11" fmla="*/ 376517 w 537882"/>
              <a:gd name="connsiteY11" fmla="*/ 242047 h 403412"/>
              <a:gd name="connsiteX12" fmla="*/ 215153 w 537882"/>
              <a:gd name="connsiteY12" fmla="*/ 268941 h 403412"/>
              <a:gd name="connsiteX13" fmla="*/ 161365 w 537882"/>
              <a:gd name="connsiteY13" fmla="*/ 268941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882" h="403412">
                <a:moveTo>
                  <a:pt x="107576" y="161365"/>
                </a:moveTo>
                <a:lnTo>
                  <a:pt x="295835" y="0"/>
                </a:lnTo>
                <a:lnTo>
                  <a:pt x="537882" y="161365"/>
                </a:lnTo>
                <a:lnTo>
                  <a:pt x="242047" y="161365"/>
                </a:lnTo>
                <a:lnTo>
                  <a:pt x="484094" y="403412"/>
                </a:lnTo>
                <a:lnTo>
                  <a:pt x="107576" y="268941"/>
                </a:lnTo>
                <a:lnTo>
                  <a:pt x="0" y="161365"/>
                </a:lnTo>
                <a:lnTo>
                  <a:pt x="242047" y="134470"/>
                </a:lnTo>
                <a:lnTo>
                  <a:pt x="242047" y="26894"/>
                </a:lnTo>
                <a:lnTo>
                  <a:pt x="484094" y="134470"/>
                </a:lnTo>
                <a:cubicBezTo>
                  <a:pt x="475129" y="188258"/>
                  <a:pt x="495759" y="257276"/>
                  <a:pt x="457200" y="295835"/>
                </a:cubicBezTo>
                <a:cubicBezTo>
                  <a:pt x="434344" y="318691"/>
                  <a:pt x="376517" y="242047"/>
                  <a:pt x="376517" y="242047"/>
                </a:cubicBezTo>
                <a:lnTo>
                  <a:pt x="215153" y="268941"/>
                </a:lnTo>
                <a:lnTo>
                  <a:pt x="161365" y="268941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flipV="1">
            <a:off x="-1071602" y="4143380"/>
            <a:ext cx="285752" cy="428628"/>
          </a:xfrm>
          <a:custGeom>
            <a:avLst/>
            <a:gdLst>
              <a:gd name="connsiteX0" fmla="*/ 107576 w 537882"/>
              <a:gd name="connsiteY0" fmla="*/ 161365 h 403412"/>
              <a:gd name="connsiteX1" fmla="*/ 295835 w 537882"/>
              <a:gd name="connsiteY1" fmla="*/ 0 h 403412"/>
              <a:gd name="connsiteX2" fmla="*/ 537882 w 537882"/>
              <a:gd name="connsiteY2" fmla="*/ 161365 h 403412"/>
              <a:gd name="connsiteX3" fmla="*/ 242047 w 537882"/>
              <a:gd name="connsiteY3" fmla="*/ 161365 h 403412"/>
              <a:gd name="connsiteX4" fmla="*/ 484094 w 537882"/>
              <a:gd name="connsiteY4" fmla="*/ 403412 h 403412"/>
              <a:gd name="connsiteX5" fmla="*/ 107576 w 537882"/>
              <a:gd name="connsiteY5" fmla="*/ 268941 h 403412"/>
              <a:gd name="connsiteX6" fmla="*/ 0 w 537882"/>
              <a:gd name="connsiteY6" fmla="*/ 161365 h 403412"/>
              <a:gd name="connsiteX7" fmla="*/ 242047 w 537882"/>
              <a:gd name="connsiteY7" fmla="*/ 134470 h 403412"/>
              <a:gd name="connsiteX8" fmla="*/ 242047 w 537882"/>
              <a:gd name="connsiteY8" fmla="*/ 26894 h 403412"/>
              <a:gd name="connsiteX9" fmla="*/ 484094 w 537882"/>
              <a:gd name="connsiteY9" fmla="*/ 134470 h 403412"/>
              <a:gd name="connsiteX10" fmla="*/ 457200 w 537882"/>
              <a:gd name="connsiteY10" fmla="*/ 295835 h 403412"/>
              <a:gd name="connsiteX11" fmla="*/ 376517 w 537882"/>
              <a:gd name="connsiteY11" fmla="*/ 242047 h 403412"/>
              <a:gd name="connsiteX12" fmla="*/ 215153 w 537882"/>
              <a:gd name="connsiteY12" fmla="*/ 268941 h 403412"/>
              <a:gd name="connsiteX13" fmla="*/ 161365 w 537882"/>
              <a:gd name="connsiteY13" fmla="*/ 268941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882" h="403412">
                <a:moveTo>
                  <a:pt x="107576" y="161365"/>
                </a:moveTo>
                <a:lnTo>
                  <a:pt x="295835" y="0"/>
                </a:lnTo>
                <a:lnTo>
                  <a:pt x="537882" y="161365"/>
                </a:lnTo>
                <a:lnTo>
                  <a:pt x="242047" y="161365"/>
                </a:lnTo>
                <a:lnTo>
                  <a:pt x="484094" y="403412"/>
                </a:lnTo>
                <a:lnTo>
                  <a:pt x="107576" y="268941"/>
                </a:lnTo>
                <a:lnTo>
                  <a:pt x="0" y="161365"/>
                </a:lnTo>
                <a:lnTo>
                  <a:pt x="242047" y="134470"/>
                </a:lnTo>
                <a:lnTo>
                  <a:pt x="242047" y="26894"/>
                </a:lnTo>
                <a:lnTo>
                  <a:pt x="484094" y="134470"/>
                </a:lnTo>
                <a:cubicBezTo>
                  <a:pt x="475129" y="188258"/>
                  <a:pt x="495759" y="257276"/>
                  <a:pt x="457200" y="295835"/>
                </a:cubicBezTo>
                <a:cubicBezTo>
                  <a:pt x="434344" y="318691"/>
                  <a:pt x="376517" y="242047"/>
                  <a:pt x="376517" y="242047"/>
                </a:cubicBezTo>
                <a:lnTo>
                  <a:pt x="215153" y="268941"/>
                </a:lnTo>
                <a:lnTo>
                  <a:pt x="161365" y="26894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-928726" y="1928802"/>
            <a:ext cx="466444" cy="642942"/>
          </a:xfrm>
          <a:custGeom>
            <a:avLst/>
            <a:gdLst>
              <a:gd name="connsiteX0" fmla="*/ 107576 w 537882"/>
              <a:gd name="connsiteY0" fmla="*/ 161365 h 403412"/>
              <a:gd name="connsiteX1" fmla="*/ 295835 w 537882"/>
              <a:gd name="connsiteY1" fmla="*/ 0 h 403412"/>
              <a:gd name="connsiteX2" fmla="*/ 537882 w 537882"/>
              <a:gd name="connsiteY2" fmla="*/ 161365 h 403412"/>
              <a:gd name="connsiteX3" fmla="*/ 242047 w 537882"/>
              <a:gd name="connsiteY3" fmla="*/ 161365 h 403412"/>
              <a:gd name="connsiteX4" fmla="*/ 484094 w 537882"/>
              <a:gd name="connsiteY4" fmla="*/ 403412 h 403412"/>
              <a:gd name="connsiteX5" fmla="*/ 107576 w 537882"/>
              <a:gd name="connsiteY5" fmla="*/ 268941 h 403412"/>
              <a:gd name="connsiteX6" fmla="*/ 0 w 537882"/>
              <a:gd name="connsiteY6" fmla="*/ 161365 h 403412"/>
              <a:gd name="connsiteX7" fmla="*/ 242047 w 537882"/>
              <a:gd name="connsiteY7" fmla="*/ 134470 h 403412"/>
              <a:gd name="connsiteX8" fmla="*/ 242047 w 537882"/>
              <a:gd name="connsiteY8" fmla="*/ 26894 h 403412"/>
              <a:gd name="connsiteX9" fmla="*/ 484094 w 537882"/>
              <a:gd name="connsiteY9" fmla="*/ 134470 h 403412"/>
              <a:gd name="connsiteX10" fmla="*/ 457200 w 537882"/>
              <a:gd name="connsiteY10" fmla="*/ 295835 h 403412"/>
              <a:gd name="connsiteX11" fmla="*/ 376517 w 537882"/>
              <a:gd name="connsiteY11" fmla="*/ 242047 h 403412"/>
              <a:gd name="connsiteX12" fmla="*/ 215153 w 537882"/>
              <a:gd name="connsiteY12" fmla="*/ 268941 h 403412"/>
              <a:gd name="connsiteX13" fmla="*/ 161365 w 537882"/>
              <a:gd name="connsiteY13" fmla="*/ 268941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882" h="403412">
                <a:moveTo>
                  <a:pt x="107576" y="161365"/>
                </a:moveTo>
                <a:lnTo>
                  <a:pt x="295835" y="0"/>
                </a:lnTo>
                <a:lnTo>
                  <a:pt x="537882" y="161365"/>
                </a:lnTo>
                <a:lnTo>
                  <a:pt x="242047" y="161365"/>
                </a:lnTo>
                <a:lnTo>
                  <a:pt x="484094" y="403412"/>
                </a:lnTo>
                <a:lnTo>
                  <a:pt x="107576" y="268941"/>
                </a:lnTo>
                <a:lnTo>
                  <a:pt x="0" y="161365"/>
                </a:lnTo>
                <a:lnTo>
                  <a:pt x="242047" y="134470"/>
                </a:lnTo>
                <a:lnTo>
                  <a:pt x="242047" y="26894"/>
                </a:lnTo>
                <a:lnTo>
                  <a:pt x="484094" y="134470"/>
                </a:lnTo>
                <a:cubicBezTo>
                  <a:pt x="475129" y="188258"/>
                  <a:pt x="495759" y="257276"/>
                  <a:pt x="457200" y="295835"/>
                </a:cubicBezTo>
                <a:cubicBezTo>
                  <a:pt x="434344" y="318691"/>
                  <a:pt x="376517" y="242047"/>
                  <a:pt x="376517" y="242047"/>
                </a:cubicBezTo>
                <a:lnTo>
                  <a:pt x="215153" y="268941"/>
                </a:lnTo>
                <a:lnTo>
                  <a:pt x="161365" y="26894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20081980">
            <a:off x="-838075" y="1199848"/>
            <a:ext cx="380497" cy="509633"/>
          </a:xfrm>
          <a:custGeom>
            <a:avLst/>
            <a:gdLst>
              <a:gd name="connsiteX0" fmla="*/ 107576 w 537882"/>
              <a:gd name="connsiteY0" fmla="*/ 161365 h 403412"/>
              <a:gd name="connsiteX1" fmla="*/ 295835 w 537882"/>
              <a:gd name="connsiteY1" fmla="*/ 0 h 403412"/>
              <a:gd name="connsiteX2" fmla="*/ 537882 w 537882"/>
              <a:gd name="connsiteY2" fmla="*/ 161365 h 403412"/>
              <a:gd name="connsiteX3" fmla="*/ 242047 w 537882"/>
              <a:gd name="connsiteY3" fmla="*/ 161365 h 403412"/>
              <a:gd name="connsiteX4" fmla="*/ 484094 w 537882"/>
              <a:gd name="connsiteY4" fmla="*/ 403412 h 403412"/>
              <a:gd name="connsiteX5" fmla="*/ 107576 w 537882"/>
              <a:gd name="connsiteY5" fmla="*/ 268941 h 403412"/>
              <a:gd name="connsiteX6" fmla="*/ 0 w 537882"/>
              <a:gd name="connsiteY6" fmla="*/ 161365 h 403412"/>
              <a:gd name="connsiteX7" fmla="*/ 242047 w 537882"/>
              <a:gd name="connsiteY7" fmla="*/ 134470 h 403412"/>
              <a:gd name="connsiteX8" fmla="*/ 242047 w 537882"/>
              <a:gd name="connsiteY8" fmla="*/ 26894 h 403412"/>
              <a:gd name="connsiteX9" fmla="*/ 484094 w 537882"/>
              <a:gd name="connsiteY9" fmla="*/ 134470 h 403412"/>
              <a:gd name="connsiteX10" fmla="*/ 457200 w 537882"/>
              <a:gd name="connsiteY10" fmla="*/ 295835 h 403412"/>
              <a:gd name="connsiteX11" fmla="*/ 376517 w 537882"/>
              <a:gd name="connsiteY11" fmla="*/ 242047 h 403412"/>
              <a:gd name="connsiteX12" fmla="*/ 215153 w 537882"/>
              <a:gd name="connsiteY12" fmla="*/ 268941 h 403412"/>
              <a:gd name="connsiteX13" fmla="*/ 161365 w 537882"/>
              <a:gd name="connsiteY13" fmla="*/ 268941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882" h="403412">
                <a:moveTo>
                  <a:pt x="107576" y="161365"/>
                </a:moveTo>
                <a:lnTo>
                  <a:pt x="295835" y="0"/>
                </a:lnTo>
                <a:lnTo>
                  <a:pt x="537882" y="161365"/>
                </a:lnTo>
                <a:lnTo>
                  <a:pt x="242047" y="161365"/>
                </a:lnTo>
                <a:lnTo>
                  <a:pt x="484094" y="403412"/>
                </a:lnTo>
                <a:lnTo>
                  <a:pt x="107576" y="268941"/>
                </a:lnTo>
                <a:lnTo>
                  <a:pt x="0" y="161365"/>
                </a:lnTo>
                <a:lnTo>
                  <a:pt x="242047" y="134470"/>
                </a:lnTo>
                <a:lnTo>
                  <a:pt x="242047" y="26894"/>
                </a:lnTo>
                <a:lnTo>
                  <a:pt x="484094" y="134470"/>
                </a:lnTo>
                <a:cubicBezTo>
                  <a:pt x="475129" y="188258"/>
                  <a:pt x="495759" y="257276"/>
                  <a:pt x="457200" y="295835"/>
                </a:cubicBezTo>
                <a:cubicBezTo>
                  <a:pt x="434344" y="318691"/>
                  <a:pt x="376517" y="242047"/>
                  <a:pt x="376517" y="242047"/>
                </a:cubicBezTo>
                <a:lnTo>
                  <a:pt x="215153" y="268941"/>
                </a:lnTo>
                <a:lnTo>
                  <a:pt x="161365" y="268941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Хорда 34"/>
          <p:cNvSpPr/>
          <p:nvPr/>
        </p:nvSpPr>
        <p:spPr>
          <a:xfrm flipH="1">
            <a:off x="-642974" y="571480"/>
            <a:ext cx="71438" cy="285752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Хорда 35"/>
          <p:cNvSpPr/>
          <p:nvPr/>
        </p:nvSpPr>
        <p:spPr>
          <a:xfrm flipH="1">
            <a:off x="-1357354" y="1643050"/>
            <a:ext cx="142876" cy="285752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Хорда 36"/>
          <p:cNvSpPr/>
          <p:nvPr/>
        </p:nvSpPr>
        <p:spPr>
          <a:xfrm flipH="1">
            <a:off x="-1143040" y="2714620"/>
            <a:ext cx="214314" cy="214314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Хорда 37"/>
          <p:cNvSpPr/>
          <p:nvPr/>
        </p:nvSpPr>
        <p:spPr>
          <a:xfrm flipH="1">
            <a:off x="-1143040" y="571480"/>
            <a:ext cx="100011" cy="457200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-1357354" y="0"/>
            <a:ext cx="642942" cy="28575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блако 40"/>
          <p:cNvSpPr/>
          <p:nvPr/>
        </p:nvSpPr>
        <p:spPr>
          <a:xfrm>
            <a:off x="-1071602" y="-285752"/>
            <a:ext cx="571504" cy="285752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лако 41"/>
          <p:cNvSpPr/>
          <p:nvPr/>
        </p:nvSpPr>
        <p:spPr>
          <a:xfrm>
            <a:off x="-1928858" y="1071546"/>
            <a:ext cx="571504" cy="285752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Documents and Settings\Admin\Мои документы\Загрузки\MC90028637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48439" flipH="1">
            <a:off x="10078597" y="3671950"/>
            <a:ext cx="1571636" cy="1124770"/>
          </a:xfrm>
          <a:prstGeom prst="rect">
            <a:avLst/>
          </a:prstGeom>
          <a:noFill/>
        </p:spPr>
      </p:pic>
      <p:sp>
        <p:nvSpPr>
          <p:cNvPr id="48" name="Полилиния 47"/>
          <p:cNvSpPr/>
          <p:nvPr/>
        </p:nvSpPr>
        <p:spPr>
          <a:xfrm>
            <a:off x="1857356" y="4000504"/>
            <a:ext cx="71438" cy="1460688"/>
          </a:xfrm>
          <a:custGeom>
            <a:avLst/>
            <a:gdLst>
              <a:gd name="connsiteX0" fmla="*/ 107576 w 107576"/>
              <a:gd name="connsiteY0" fmla="*/ 0 h 1317812"/>
              <a:gd name="connsiteX1" fmla="*/ 80682 w 107576"/>
              <a:gd name="connsiteY1" fmla="*/ 80683 h 1317812"/>
              <a:gd name="connsiteX2" fmla="*/ 26894 w 107576"/>
              <a:gd name="connsiteY2" fmla="*/ 349624 h 1317812"/>
              <a:gd name="connsiteX3" fmla="*/ 0 w 107576"/>
              <a:gd name="connsiteY3" fmla="*/ 1317812 h 131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76" h="1317812">
                <a:moveTo>
                  <a:pt x="107576" y="0"/>
                </a:moveTo>
                <a:cubicBezTo>
                  <a:pt x="98611" y="26894"/>
                  <a:pt x="87057" y="53060"/>
                  <a:pt x="80682" y="80683"/>
                </a:cubicBezTo>
                <a:cubicBezTo>
                  <a:pt x="60125" y="169764"/>
                  <a:pt x="26894" y="349624"/>
                  <a:pt x="26894" y="349624"/>
                </a:cubicBezTo>
                <a:lnTo>
                  <a:pt x="0" y="1317812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1000100" y="5429264"/>
            <a:ext cx="1285884" cy="714380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Скругленная соединительная линия 52"/>
          <p:cNvCxnSpPr/>
          <p:nvPr/>
        </p:nvCxnSpPr>
        <p:spPr>
          <a:xfrm rot="16200000" flipH="1">
            <a:off x="1178695" y="3178967"/>
            <a:ext cx="1357322" cy="285752"/>
          </a:xfrm>
          <a:prstGeom prst="curvedConnector3">
            <a:avLst>
              <a:gd name="adj1" fmla="val 62148"/>
            </a:avLst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36778" flipH="1">
            <a:off x="781999" y="503229"/>
            <a:ext cx="7776871" cy="580231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7362E-19 C 0.07153 0.10509 0.14306 0.21018 0.18108 0.35694 C 0.2191 0.50393 0.22171 0.81898 0.22813 0.88194 " pathEditMode="relative" ptsTypes="aaA">
                                      <p:cBhvr>
                                        <p:cTn id="2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18519E-6 C 0.12534 0.01388 0.25069 0.028 0.29132 0.1155 C 0.33177 0.203 0.25173 0.46203 0.24392 0.52499 " pathEditMode="relative" ptsTypes="aaA">
                                      <p:cBhvr>
                                        <p:cTn id="2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0.09583 0.18032 0.19166 0.36064 0.22847 0.4831 C 0.26527 0.60555 0.21788 0.69838 0.22048 0.73518 " pathEditMode="relative" ptsTypes="aaA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3.33333E-6 C 0.11285 0.00787 0.2257 0.01574 0.27552 0.07361 C 0.32535 0.13148 0.29393 0.30463 0.29914 0.34653 " pathEditMode="relative" ptsTypes="aaA">
                                      <p:cBhvr>
                                        <p:cTn id="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2963E-6 C 0.14167 0.02616 0.28351 0.05255 0.34653 0.16806 C 0.40955 0.28357 0.37136 0.63542 0.37795 0.69306 " pathEditMode="relative" ptsTypes="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8.14815E-6 C 0.13576 0.11273 0.2717 0.22569 0.33073 0.32546 C 0.38976 0.42523 0.34774 0.55462 0.35434 0.59837 " pathEditMode="relative" ptsTypes="aaA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03704E-6 C 0.11371 0.06204 0.22708 0.12431 0.27569 0.19954 C 0.3243 0.27477 0.2835 0.41112 0.29131 0.45139 " pathEditMode="relative" ptsTypes="aaA">
                                      <p:cBhvr>
                                        <p:cTn id="4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7.40741E-7 C 0.12256 -0.07709 0.24531 -0.15394 0.29131 -0.11551 C 0.33732 -0.07709 0.27569 0.175 0.27569 0.23101 " pathEditMode="relative" ptsTypes="a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10625 -0.09885 0.2125 -0.19769 0.25972 -0.18889 C 0.30694 -0.1801 0.27673 0.01412 0.28333 0.05254 " pathEditMode="relative" ptsTypes="aaA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6481 C -0.43298 -0.08495 -0.78402 -0.10509 -0.92447 -0.1173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8" grpId="0" animBg="1"/>
      <p:bldP spid="48" grpId="1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7929618" cy="5715040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3400" i="1" dirty="0" smtClean="0">
                <a:latin typeface="Century Gothic" pitchFamily="34" charset="0"/>
              </a:rPr>
              <a:t>Производство </a:t>
            </a:r>
            <a:r>
              <a:rPr lang="ru-RU" sz="3400" i="1" dirty="0" err="1" smtClean="0">
                <a:latin typeface="Century Gothic" pitchFamily="34" charset="0"/>
              </a:rPr>
              <a:t>биотоплива</a:t>
            </a:r>
            <a:r>
              <a:rPr lang="ru-RU" sz="3400" i="1" dirty="0" smtClean="0">
                <a:latin typeface="Century Gothic" pitchFamily="34" charset="0"/>
              </a:rPr>
              <a:t>, несомненно, имеет множество </a:t>
            </a:r>
            <a:r>
              <a:rPr lang="ru-RU" sz="3400" b="1" i="1" dirty="0" smtClean="0">
                <a:solidFill>
                  <a:srgbClr val="FF0000"/>
                </a:solidFill>
                <a:latin typeface="Century Gothic" pitchFamily="34" charset="0"/>
              </a:rPr>
              <a:t>положительных моментов</a:t>
            </a:r>
            <a:r>
              <a:rPr lang="ru-RU" sz="3400" i="1" dirty="0" smtClean="0">
                <a:solidFill>
                  <a:srgbClr val="FF0000"/>
                </a:solidFill>
                <a:latin typeface="Century Gothic" pitchFamily="34" charset="0"/>
              </a:rPr>
              <a:t>: </a:t>
            </a:r>
          </a:p>
          <a:p>
            <a:pPr lvl="0">
              <a:lnSpc>
                <a:spcPct val="170000"/>
              </a:lnSpc>
            </a:pPr>
            <a:r>
              <a:rPr lang="ru-RU" sz="3400" dirty="0" smtClean="0">
                <a:latin typeface="Century Gothic" pitchFamily="34" charset="0"/>
              </a:rPr>
              <a:t>Исследователи утверждают: </a:t>
            </a:r>
            <a:r>
              <a:rPr lang="ru-RU" sz="3400" dirty="0" err="1" smtClean="0">
                <a:latin typeface="Century Gothic" pitchFamily="34" charset="0"/>
              </a:rPr>
              <a:t>биотопливо</a:t>
            </a:r>
            <a:r>
              <a:rPr lang="ru-RU" sz="3400" dirty="0" smtClean="0">
                <a:latin typeface="Century Gothic" pitchFamily="34" charset="0"/>
              </a:rPr>
              <a:t> – дешево, его производство не является трудоемким, а также использование </a:t>
            </a:r>
            <a:r>
              <a:rPr lang="ru-RU" sz="3400" dirty="0" err="1" smtClean="0">
                <a:latin typeface="Century Gothic" pitchFamily="34" charset="0"/>
              </a:rPr>
              <a:t>биотоплива</a:t>
            </a:r>
            <a:r>
              <a:rPr lang="ru-RU" sz="3400" dirty="0" smtClean="0">
                <a:latin typeface="Century Gothic" pitchFamily="34" charset="0"/>
              </a:rPr>
              <a:t> сокращает выбросы в атмосферу углекислого газа.</a:t>
            </a:r>
          </a:p>
          <a:p>
            <a:pPr lvl="0">
              <a:lnSpc>
                <a:spcPct val="170000"/>
              </a:lnSpc>
            </a:pPr>
            <a:r>
              <a:rPr lang="ru-RU" sz="3400" dirty="0" smtClean="0">
                <a:latin typeface="Century Gothic" pitchFamily="34" charset="0"/>
              </a:rPr>
              <a:t>Продовольственная и сельскохозяйственная организация ООН (FAO) </a:t>
            </a:r>
            <a:r>
              <a:rPr lang="ru-RU" sz="3400" dirty="0" err="1" smtClean="0">
                <a:latin typeface="Century Gothic" pitchFamily="34" charset="0"/>
              </a:rPr>
              <a:t>вподсчитала</a:t>
            </a:r>
            <a:r>
              <a:rPr lang="ru-RU" sz="3400" dirty="0" smtClean="0">
                <a:latin typeface="Century Gothic" pitchFamily="34" charset="0"/>
              </a:rPr>
              <a:t>, что рост потребления </a:t>
            </a:r>
            <a:r>
              <a:rPr lang="ru-RU" sz="3400" dirty="0" err="1" smtClean="0">
                <a:latin typeface="Century Gothic" pitchFamily="34" charset="0"/>
              </a:rPr>
              <a:t>биотоплив</a:t>
            </a:r>
            <a:r>
              <a:rPr lang="ru-RU" sz="3400" dirty="0" smtClean="0">
                <a:latin typeface="Century Gothic" pitchFamily="34" charset="0"/>
              </a:rPr>
              <a:t> может помочь диверсифицировать сельскохозяйственную и лесную деятельность, и улучшить безопасность пищевых продуктов, способствуя экономическому развитию. </a:t>
            </a:r>
          </a:p>
          <a:p>
            <a:pPr lvl="0">
              <a:lnSpc>
                <a:spcPct val="170000"/>
              </a:lnSpc>
            </a:pPr>
            <a:r>
              <a:rPr lang="ru-RU" sz="3400" dirty="0" smtClean="0">
                <a:latin typeface="Century Gothic" pitchFamily="34" charset="0"/>
              </a:rPr>
              <a:t>Производство </a:t>
            </a:r>
            <a:r>
              <a:rPr lang="ru-RU" sz="3400" dirty="0" err="1" smtClean="0">
                <a:latin typeface="Century Gothic" pitchFamily="34" charset="0"/>
              </a:rPr>
              <a:t>биотоплив</a:t>
            </a:r>
            <a:r>
              <a:rPr lang="ru-RU" sz="3400" dirty="0" smtClean="0">
                <a:latin typeface="Century Gothic" pitchFamily="34" charset="0"/>
              </a:rPr>
              <a:t> позволит создать в развивающихся странах новые рабочие места, снизить зависимость развивающихся стран от импорта нефти.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u="heavy" dirty="0" err="1" smtClean="0">
                <a:uFill>
                  <a:solidFill>
                    <a:srgbClr val="FFFF00"/>
                  </a:solidFill>
                </a:uFill>
              </a:rPr>
              <a:t>Биотопливо</a:t>
            </a:r>
            <a:r>
              <a:rPr lang="ru-RU" sz="3600" b="1" u="heavy" dirty="0" smtClean="0">
                <a:uFill>
                  <a:solidFill>
                    <a:srgbClr val="FFFF00"/>
                  </a:solidFill>
                </a:uFill>
              </a:rPr>
              <a:t>: за или против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099" name="Picture 3" descr="C:\Program Files\Microsoft Office\CLIPART\PUB60COR\J0198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57166"/>
            <a:ext cx="1024400" cy="109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286808" cy="5214974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100" b="1" i="1" dirty="0" smtClean="0">
                <a:latin typeface="Century Gothic" pitchFamily="34" charset="0"/>
              </a:rPr>
              <a:t>Однако эксперты выделяют и</a:t>
            </a:r>
            <a:r>
              <a:rPr lang="ru-RU" sz="3100" b="1" i="1" dirty="0" smtClean="0">
                <a:solidFill>
                  <a:srgbClr val="FF0000"/>
                </a:solidFill>
                <a:latin typeface="Century Gothic" pitchFamily="34" charset="0"/>
              </a:rPr>
              <a:t> минусы </a:t>
            </a:r>
            <a:r>
              <a:rPr lang="ru-RU" sz="3100" b="1" i="1" dirty="0" smtClean="0">
                <a:latin typeface="Century Gothic" pitchFamily="34" charset="0"/>
              </a:rPr>
              <a:t>в производстве </a:t>
            </a:r>
            <a:r>
              <a:rPr lang="ru-RU" sz="3100" b="1" i="1" dirty="0" err="1" smtClean="0">
                <a:latin typeface="Century Gothic" pitchFamily="34" charset="0"/>
              </a:rPr>
              <a:t>биотоплива</a:t>
            </a:r>
            <a:r>
              <a:rPr lang="ru-RU" sz="3100" b="1" i="1" dirty="0" smtClean="0">
                <a:latin typeface="Century Gothic" pitchFamily="34" charset="0"/>
              </a:rPr>
              <a:t>:</a:t>
            </a:r>
          </a:p>
          <a:p>
            <a:pPr lvl="0">
              <a:lnSpc>
                <a:spcPct val="170000"/>
              </a:lnSpc>
            </a:pPr>
            <a:r>
              <a:rPr lang="ru-RU" sz="3100" b="1" dirty="0" smtClean="0">
                <a:latin typeface="Century Gothic" pitchFamily="34" charset="0"/>
              </a:rPr>
              <a:t>По расчётам экономистов из Университета Миннесоты, в результате </a:t>
            </a:r>
            <a:r>
              <a:rPr lang="ru-RU" sz="3100" b="1" dirty="0" err="1" smtClean="0">
                <a:latin typeface="Century Gothic" pitchFamily="34" charset="0"/>
              </a:rPr>
              <a:t>биотопливного</a:t>
            </a:r>
            <a:r>
              <a:rPr lang="ru-RU" sz="3100" b="1" dirty="0" smtClean="0">
                <a:latin typeface="Century Gothic" pitchFamily="34" charset="0"/>
              </a:rPr>
              <a:t> бума число голодающих на планете к 2025 году возрастёт до 1,2 млрд. человек.</a:t>
            </a:r>
          </a:p>
          <a:p>
            <a:pPr lvl="0">
              <a:lnSpc>
                <a:spcPct val="170000"/>
              </a:lnSpc>
            </a:pPr>
            <a:r>
              <a:rPr lang="ru-RU" sz="3100" b="1" dirty="0" smtClean="0">
                <a:latin typeface="Century Gothic" pitchFamily="34" charset="0"/>
              </a:rPr>
              <a:t>В Индонезии и Малайзии для создания пальмовых плантаций была вырублена немалая часть тропических лесов. Причиной стала гонка за производством </a:t>
            </a:r>
            <a:r>
              <a:rPr lang="ru-RU" sz="3100" b="1" dirty="0" err="1" smtClean="0">
                <a:latin typeface="Century Gothic" pitchFamily="34" charset="0"/>
              </a:rPr>
              <a:t>биодизеля</a:t>
            </a:r>
            <a:r>
              <a:rPr lang="ru-RU" sz="3100" b="1" dirty="0" smtClean="0">
                <a:latin typeface="Century Gothic" pitchFamily="34" charset="0"/>
              </a:rPr>
              <a:t>- топлива, созданного на основе растительных или животных жиров, в качестве альтернативы дизельному топливу (рапсовое масло в качестве топлива может использоваться в чистом виде).</a:t>
            </a:r>
          </a:p>
          <a:p>
            <a:pPr>
              <a:lnSpc>
                <a:spcPct val="150000"/>
              </a:lnSpc>
            </a:pPr>
            <a:endParaRPr lang="ru-RU" i="1" dirty="0" smtClean="0"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27038"/>
            <a:ext cx="7862918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heavy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+mj-lt"/>
                <a:ea typeface="+mj-ea"/>
                <a:cs typeface="+mj-cs"/>
              </a:rPr>
              <a:t>Биотопливо</a:t>
            </a:r>
            <a:r>
              <a:rPr kumimoji="0" lang="ru-RU" sz="3600" b="1" i="0" u="heavy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+mj-lt"/>
                <a:ea typeface="+mj-ea"/>
                <a:cs typeface="+mj-cs"/>
              </a:rPr>
              <a:t>: за или против</a:t>
            </a: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Program Files\Microsoft Office\CLIPART\PUB60COR\J01980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85728"/>
            <a:ext cx="834670" cy="86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sz="3600" b="1" u="heavy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Стокгольм назван Зеленой столицей Европы</a:t>
            </a:r>
            <a:endParaRPr lang="ru-RU" sz="3600" b="1" u="heavy" dirty="0">
              <a:uFill>
                <a:solidFill>
                  <a:schemeClr val="accent2">
                    <a:lumMod val="40000"/>
                    <a:lumOff val="60000"/>
                  </a:schemeClr>
                </a:solidFill>
              </a:u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7467600" cy="4873752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Защищая экономику и здоровье граждан, власти взяли курс на перевооружение, благодаря чему за последние 20 лет рост экономики Швеции составил 50%, выбросы парниковых газов уменьшились на 10%, и продолжают сокращаться.</a:t>
            </a:r>
          </a:p>
        </p:txBody>
      </p:sp>
      <p:pic>
        <p:nvPicPr>
          <p:cNvPr id="26626" name="Picture 2" descr="http://www.valstietis.lt/var/ezwebin_site/storage/images/verslas/naujienos/pingant-grudams-dides-biodegalu-gamyba/140945-1-lit-LT/Pingant-grudams-dides-biodegalu-gamyba_img_newsarticle560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000232" y="2857496"/>
            <a:ext cx="4786346" cy="376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171448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Биогаз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вырабатывается через очищение канализационных стоков из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полученного ила. В Стокгольме 40% машин – «зеленые».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Картинка 1 из 38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928794" y="2857496"/>
            <a:ext cx="5005387" cy="374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642910" y="171448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Мусор для Швеции давно превратился в источник тепла и дохода.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Картинка 2 из 1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1500166" y="2928934"/>
            <a:ext cx="5857916" cy="351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642910" y="1714488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Швецию обогревают и освещают гидроэлектростанции, ветровые, солнечные.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 descr="Картинка 7 из 12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1500166" y="2857496"/>
            <a:ext cx="587599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allAtOnce"/>
      <p:bldP spid="11" grpId="0"/>
      <p:bldP spid="11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071586"/>
          </a:xfrm>
        </p:spPr>
        <p:txBody>
          <a:bodyPr>
            <a:noAutofit/>
          </a:bodyPr>
          <a:lstStyle/>
          <a:p>
            <a:r>
              <a:rPr lang="ru-RU" sz="3600" b="1" u="heavy" dirty="0" smtClean="0">
                <a:uFill>
                  <a:solidFill>
                    <a:srgbClr val="FFFF00"/>
                  </a:solidFill>
                </a:uFill>
              </a:rPr>
              <a:t>Факторы, влияющие на рынок </a:t>
            </a:r>
            <a:r>
              <a:rPr lang="ru-RU" sz="3600" b="1" u="heavy" dirty="0" err="1" smtClean="0">
                <a:uFill>
                  <a:solidFill>
                    <a:srgbClr val="FFFF00"/>
                  </a:solidFill>
                </a:uFill>
              </a:rPr>
              <a:t>биотоплива</a:t>
            </a:r>
            <a:r>
              <a:rPr lang="ru-RU" sz="3600" b="1" u="heavy" dirty="0" smtClean="0">
                <a:uFill>
                  <a:solidFill>
                    <a:srgbClr val="FFFF00"/>
                  </a:solidFill>
                </a:uFill>
              </a:rPr>
              <a:t>: </a:t>
            </a:r>
            <a:endParaRPr lang="ru-RU" sz="3600" b="1" u="heavy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7496204" cy="4572032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1800" b="1" dirty="0" smtClean="0">
                <a:latin typeface="Century Gothic" pitchFamily="34" charset="0"/>
              </a:rPr>
              <a:t>ценами на нефть;</a:t>
            </a:r>
          </a:p>
          <a:p>
            <a:pPr lvl="0">
              <a:lnSpc>
                <a:spcPct val="150000"/>
              </a:lnSpc>
            </a:pPr>
            <a:r>
              <a:rPr lang="ru-RU" sz="1800" b="1" dirty="0" smtClean="0">
                <a:latin typeface="Century Gothic" pitchFamily="34" charset="0"/>
              </a:rPr>
              <a:t>наличия недорогих видов сырья;</a:t>
            </a:r>
          </a:p>
          <a:p>
            <a:pPr lvl="0">
              <a:lnSpc>
                <a:spcPct val="150000"/>
              </a:lnSpc>
            </a:pPr>
            <a:r>
              <a:rPr lang="ru-RU" sz="1800" b="1" dirty="0" smtClean="0">
                <a:latin typeface="Century Gothic" pitchFamily="34" charset="0"/>
              </a:rPr>
              <a:t>правительственной поддержки;</a:t>
            </a:r>
          </a:p>
          <a:p>
            <a:pPr lvl="0">
              <a:lnSpc>
                <a:spcPct val="150000"/>
              </a:lnSpc>
            </a:pPr>
            <a:r>
              <a:rPr lang="ru-RU" sz="1800" b="1" dirty="0" smtClean="0">
                <a:latin typeface="Century Gothic" pitchFamily="34" charset="0"/>
              </a:rPr>
              <a:t>технологическими прорывами, которые могли бы снизить стоимость </a:t>
            </a:r>
            <a:r>
              <a:rPr lang="ru-RU" sz="1800" b="1" dirty="0" err="1" smtClean="0">
                <a:latin typeface="Century Gothic" pitchFamily="34" charset="0"/>
              </a:rPr>
              <a:t>биотоплива</a:t>
            </a:r>
            <a:r>
              <a:rPr lang="ru-RU" sz="1800" b="1" dirty="0" smtClean="0">
                <a:latin typeface="Century Gothic" pitchFamily="34" charset="0"/>
              </a:rPr>
              <a:t> второго поколения;</a:t>
            </a:r>
          </a:p>
          <a:p>
            <a:pPr lvl="0">
              <a:lnSpc>
                <a:spcPct val="150000"/>
              </a:lnSpc>
            </a:pPr>
            <a:r>
              <a:rPr lang="ru-RU" sz="1800" b="1" dirty="0" smtClean="0">
                <a:latin typeface="Century Gothic" pitchFamily="34" charset="0"/>
              </a:rPr>
              <a:t>конкуренцией со стороны альтернативных вариантов топлива.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14430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560406"/>
          </a:xfrm>
        </p:spPr>
        <p:txBody>
          <a:bodyPr/>
          <a:lstStyle/>
          <a:p>
            <a:r>
              <a:rPr lang="ru-RU" b="1" u="heavy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Перспективы рынка </a:t>
            </a:r>
            <a:r>
              <a:rPr lang="ru-RU" b="1" u="heavy" dirty="0" err="1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биотоплива</a:t>
            </a:r>
            <a:r>
              <a:rPr lang="ru-RU" b="1" u="heavy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:</a:t>
            </a:r>
            <a:endParaRPr lang="ru-RU" b="1" u="heavy" dirty="0">
              <a:uFill>
                <a:solidFill>
                  <a:schemeClr val="accent2">
                    <a:lumMod val="40000"/>
                    <a:lumOff val="60000"/>
                  </a:schemeClr>
                </a:solidFill>
              </a:u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28596" y="2000240"/>
          <a:ext cx="746760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1000108"/>
            <a:ext cx="800105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Объемы производства </a:t>
            </a:r>
            <a:r>
              <a:rPr lang="ru-RU" sz="1400" i="1" dirty="0" err="1" smtClean="0"/>
              <a:t>биотоплива</a:t>
            </a:r>
            <a:r>
              <a:rPr lang="ru-RU" sz="1400" i="1" dirty="0" smtClean="0"/>
              <a:t> во всем мире должны резко вырасти в течение ближайшего десятилетия благодаря значительным государственным вложениям, о чем говорится в опубликованном докладе  ОЭС Р и ФАО.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207170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Большую роль играют сдерживающие факторы: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072074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рост цен на сырьё;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5143512"/>
            <a:ext cx="21431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экология;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786050" y="5572140"/>
            <a:ext cx="24288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перенасыщения производственных мощностей;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5643578"/>
            <a:ext cx="21431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развитие инфраструктуры;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endCxn id="13" idx="1"/>
          </p:cNvCxnSpPr>
          <p:nvPr/>
        </p:nvCxnSpPr>
        <p:spPr>
          <a:xfrm flipV="1">
            <a:off x="2500298" y="5256740"/>
            <a:ext cx="285752" cy="24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00298" y="5500702"/>
            <a:ext cx="285752" cy="290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00298" y="5500702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7" idx="1"/>
          </p:cNvCxnSpPr>
          <p:nvPr/>
        </p:nvCxnSpPr>
        <p:spPr>
          <a:xfrm rot="16200000" flipH="1">
            <a:off x="5231954" y="5555128"/>
            <a:ext cx="4660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heavy" dirty="0" err="1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Биотопливо</a:t>
            </a:r>
            <a:r>
              <a:rPr lang="ru-RU" sz="3600" b="1" u="heavy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 в России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29684" cy="5572164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600" b="1" u="sng" dirty="0" smtClean="0">
                <a:uFill>
                  <a:solidFill>
                    <a:schemeClr val="accent2"/>
                  </a:solidFill>
                </a:uFill>
                <a:latin typeface="Century Gothic" pitchFamily="34" charset="0"/>
              </a:rPr>
              <a:t>У России есть все шансы стать мировым лидером по производству </a:t>
            </a:r>
            <a:r>
              <a:rPr lang="ru-RU" sz="2600" b="1" u="sng" dirty="0" err="1" smtClean="0">
                <a:uFill>
                  <a:solidFill>
                    <a:schemeClr val="accent2"/>
                  </a:solidFill>
                </a:uFill>
                <a:latin typeface="Century Gothic" pitchFamily="34" charset="0"/>
              </a:rPr>
              <a:t>биотоплива</a:t>
            </a:r>
            <a:r>
              <a:rPr lang="ru-RU" sz="2600" b="1" u="sng" dirty="0" smtClean="0">
                <a:uFill>
                  <a:solidFill>
                    <a:schemeClr val="accent2"/>
                  </a:solidFill>
                </a:uFill>
                <a:latin typeface="Century Gothic" pitchFamily="34" charset="0"/>
              </a:rPr>
              <a:t>. </a:t>
            </a:r>
            <a:r>
              <a:rPr lang="ru-RU" sz="2600" b="1" dirty="0" smtClean="0">
                <a:latin typeface="Century Gothic" pitchFamily="34" charset="0"/>
              </a:rPr>
              <a:t> </a:t>
            </a:r>
            <a:r>
              <a:rPr lang="ru-RU" b="1" i="1" dirty="0" smtClean="0">
                <a:latin typeface="Century Gothic" pitchFamily="34" charset="0"/>
              </a:rPr>
              <a:t>Она входит в тройку стран экспортеров топливных </a:t>
            </a:r>
            <a:r>
              <a:rPr lang="ru-RU" b="1" i="1" dirty="0" err="1" smtClean="0">
                <a:latin typeface="Century Gothic" pitchFamily="34" charset="0"/>
              </a:rPr>
              <a:t>пеллет</a:t>
            </a:r>
            <a:r>
              <a:rPr lang="ru-RU" b="1" i="1" dirty="0" smtClean="0">
                <a:latin typeface="Century Gothic" pitchFamily="34" charset="0"/>
              </a:rPr>
              <a:t> на европейском рынке.</a:t>
            </a:r>
          </a:p>
          <a:p>
            <a:pPr>
              <a:lnSpc>
                <a:spcPct val="160000"/>
              </a:lnSpc>
            </a:pP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В 2012 - 2013 </a:t>
            </a:r>
            <a:r>
              <a:rPr lang="ru-RU" b="1" dirty="0" smtClean="0">
                <a:latin typeface="Century Gothic" pitchFamily="34" charset="0"/>
              </a:rPr>
              <a:t>годах планируется ввести в эксплуатацию более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50 </a:t>
            </a:r>
            <a:r>
              <a:rPr lang="ru-RU" b="1" dirty="0" err="1" smtClean="0">
                <a:solidFill>
                  <a:srgbClr val="FF0000"/>
                </a:solidFill>
                <a:latin typeface="Century Gothic" pitchFamily="34" charset="0"/>
              </a:rPr>
              <a:t>биогазовых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 электростанций </a:t>
            </a:r>
            <a:r>
              <a:rPr lang="ru-RU" b="1" dirty="0" smtClean="0">
                <a:latin typeface="Century Gothic" pitchFamily="34" charset="0"/>
              </a:rPr>
              <a:t>в 27 регионах России.</a:t>
            </a:r>
          </a:p>
          <a:p>
            <a:pPr>
              <a:lnSpc>
                <a:spcPct val="160000"/>
              </a:lnSpc>
            </a:pPr>
            <a:r>
              <a:rPr lang="ru-RU" b="1" dirty="0" smtClean="0">
                <a:latin typeface="Century Gothic" pitchFamily="34" charset="0"/>
              </a:rPr>
              <a:t>По расчетам экспертов, на долю </a:t>
            </a:r>
            <a:r>
              <a:rPr lang="ru-RU" b="1" dirty="0" err="1" smtClean="0">
                <a:latin typeface="Century Gothic" pitchFamily="34" charset="0"/>
              </a:rPr>
              <a:t>биотоплива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в 2030 году </a:t>
            </a:r>
            <a:r>
              <a:rPr lang="ru-RU" b="1" dirty="0" smtClean="0">
                <a:latin typeface="Century Gothic" pitchFamily="34" charset="0"/>
              </a:rPr>
              <a:t>будет приходиться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 7% потребления автомобильного топлива</a:t>
            </a:r>
            <a:r>
              <a:rPr lang="ru-RU" b="1" dirty="0" smtClean="0">
                <a:latin typeface="Century Gothic" pitchFamily="34" charset="0"/>
              </a:rPr>
              <a:t> (сейчас – только 1%), а это значит, что торговля нефтью уже не принесет России тех сверхприбылей, которые она получаем сегодня.</a:t>
            </a:r>
          </a:p>
          <a:p>
            <a:endParaRPr lang="ru-RU" dirty="0" smtClean="0">
              <a:uFill>
                <a:solidFill>
                  <a:schemeClr val="accent2"/>
                </a:solidFill>
              </a:uFill>
            </a:endParaRPr>
          </a:p>
          <a:p>
            <a:endParaRPr lang="ru-RU" u="sng" dirty="0">
              <a:uFill>
                <a:solidFill>
                  <a:schemeClr val="accent2"/>
                </a:solidFill>
              </a:uFill>
            </a:endParaRPr>
          </a:p>
        </p:txBody>
      </p:sp>
      <p:pic>
        <p:nvPicPr>
          <p:cNvPr id="7170" name="Picture 2" descr="C:\Program Files\Microsoft Office\CLIPART\PUB60COR\SY00170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039813" cy="64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715272" y="21429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7858180" cy="487375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Использование </a:t>
            </a:r>
            <a:r>
              <a:rPr lang="ru-RU" sz="2800" u="sng" dirty="0" err="1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биотоплива</a:t>
            </a:r>
            <a:r>
              <a:rPr lang="ru-RU" sz="2800" u="sng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 – это единственная возможность предотвратить наступление экологической катастрофы на нашей планете. </a:t>
            </a:r>
            <a:endParaRPr lang="ru-RU" sz="2800" u="sng" dirty="0">
              <a:uFill>
                <a:solidFill>
                  <a:schemeClr val="accent2">
                    <a:lumMod val="40000"/>
                    <a:lumOff val="60000"/>
                  </a:schemeClr>
                </a:solidFill>
              </a:u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5500726" cy="412554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214554"/>
            <a:ext cx="9144000" cy="428628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0"/>
            <a:ext cx="8001056" cy="6858000"/>
          </a:xfrm>
          <a:prstGeom prst="round2DiagRect">
            <a:avLst/>
          </a:prstGeom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Цель работы: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Исследование особенностей формирования и перспектив развития мирового рынка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биотоплива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 в современных условиях углубления глобальных проблем мировой экономики.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Задачи: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выявить длительные и среднесрочные тенденции мирового рынка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биотоплива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, определить основные факторы, лежащие в основе его формирования и возможные перспективы развития;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исследовать во взаимосвязи комплекс проблем, определяющих развитие мирового рынка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биотоплива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 – ресурсных, производственных, технологических, сельскохозяйственных, энергетических, социальных 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экологичесих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обосновать перспективные направления развития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биотопливной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 отрасли с учетом развития науки и техники;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использова</a:t>
            </a:r>
            <a:r>
              <a:rPr lang="ru-RU" sz="2400" b="1" dirty="0" err="1" smtClean="0">
                <a:latin typeface="Century Gothic" pitchFamily="34" charset="0"/>
              </a:rPr>
              <a:t>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биотопливо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entury Gothic" pitchFamily="34" charset="0"/>
                <a:ea typeface="+mn-ea"/>
                <a:cs typeface="+mn-cs"/>
              </a:rPr>
              <a:t> на производстве и в быту.</a:t>
            </a:r>
          </a:p>
        </p:txBody>
      </p:sp>
      <p:pic>
        <p:nvPicPr>
          <p:cNvPr id="1027" name="Picture 3" descr="C:\Program Files\Microsoft Office\CLIPART\PUB60COR\J029506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95475" cy="50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86808" cy="6072230"/>
          </a:xfrm>
          <a:prstGeom prst="round2Diag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Century Gothic" pitchFamily="34" charset="0"/>
              </a:rPr>
              <a:t>Объект исследования:</a:t>
            </a:r>
            <a:r>
              <a:rPr lang="ru-RU" sz="3800" dirty="0" smtClean="0">
                <a:latin typeface="Century Gothic" pitchFamily="34" charset="0"/>
              </a:rPr>
              <a:t> комплекс экономических, технологических, экологических и социальных процессов и явлений, лежащих в основе формирования мирового рынка </a:t>
            </a:r>
            <a:r>
              <a:rPr lang="ru-RU" sz="3800" dirty="0" err="1" smtClean="0">
                <a:latin typeface="Century Gothic" pitchFamily="34" charset="0"/>
              </a:rPr>
              <a:t>биотоплива</a:t>
            </a:r>
            <a:r>
              <a:rPr lang="ru-RU" sz="3800" dirty="0" smtClean="0">
                <a:latin typeface="Century Gothic" pitchFamily="34" charset="0"/>
              </a:rPr>
              <a:t>.</a:t>
            </a:r>
            <a:r>
              <a:rPr lang="ru-RU" sz="3800" b="1" dirty="0" smtClean="0">
                <a:latin typeface="Century Gothic" pitchFamily="34" charset="0"/>
              </a:rPr>
              <a:t> </a:t>
            </a:r>
            <a:endParaRPr lang="ru-RU" sz="3800" dirty="0" smtClean="0">
              <a:latin typeface="Century Gothic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ru-RU" sz="3800" dirty="0" smtClean="0"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Century Gothic" pitchFamily="34" charset="0"/>
              </a:rPr>
              <a:t> Предмет исследования:</a:t>
            </a:r>
            <a:r>
              <a:rPr lang="ru-RU" sz="3800" dirty="0" smtClean="0">
                <a:latin typeface="Century Gothic" pitchFamily="34" charset="0"/>
              </a:rPr>
              <a:t> мировой рынок </a:t>
            </a:r>
            <a:r>
              <a:rPr lang="ru-RU" sz="3800" dirty="0" err="1" smtClean="0">
                <a:latin typeface="Century Gothic" pitchFamily="34" charset="0"/>
              </a:rPr>
              <a:t>биотоплива</a:t>
            </a:r>
            <a:r>
              <a:rPr lang="ru-RU" sz="3800" dirty="0" smtClean="0">
                <a:latin typeface="Century Gothic" pitchFamily="34" charset="0"/>
              </a:rPr>
              <a:t> как система взаимоотношений субъектов мировой энергетической и сельскохозяйственной систем.</a:t>
            </a:r>
          </a:p>
          <a:p>
            <a:pPr>
              <a:lnSpc>
                <a:spcPct val="170000"/>
              </a:lnSpc>
              <a:buNone/>
            </a:pPr>
            <a:endParaRPr lang="ru-RU" sz="3800" dirty="0" smtClean="0"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800" b="1" i="1" dirty="0" smtClean="0">
                <a:latin typeface="Century Gothic" pitchFamily="34" charset="0"/>
              </a:rPr>
              <a:t>Практическая значимость:</a:t>
            </a:r>
            <a:r>
              <a:rPr lang="ru-RU" sz="3800" dirty="0" smtClean="0">
                <a:latin typeface="Century Gothic" pitchFamily="34" charset="0"/>
              </a:rPr>
              <a:t> использование </a:t>
            </a:r>
            <a:r>
              <a:rPr lang="ru-RU" sz="3800" dirty="0" err="1" smtClean="0">
                <a:latin typeface="Century Gothic" pitchFamily="34" charset="0"/>
              </a:rPr>
              <a:t>биотоплива</a:t>
            </a:r>
            <a:r>
              <a:rPr lang="ru-RU" sz="3800" dirty="0" smtClean="0">
                <a:latin typeface="Century Gothic" pitchFamily="34" charset="0"/>
              </a:rPr>
              <a:t> – это перспективное направление в энергетике, за которым будущее; использовать </a:t>
            </a:r>
            <a:r>
              <a:rPr lang="ru-RU" sz="3800" dirty="0" err="1" smtClean="0">
                <a:latin typeface="Century Gothic" pitchFamily="34" charset="0"/>
              </a:rPr>
              <a:t>биотопливо</a:t>
            </a:r>
            <a:r>
              <a:rPr lang="ru-RU" sz="3800" dirty="0" smtClean="0">
                <a:latin typeface="Century Gothic" pitchFamily="34" charset="0"/>
              </a:rPr>
              <a:t> можно не только в масштабах страны, но и в быту.</a:t>
            </a:r>
          </a:p>
          <a:p>
            <a:endParaRPr lang="ru-RU" dirty="0"/>
          </a:p>
        </p:txBody>
      </p:sp>
      <p:pic>
        <p:nvPicPr>
          <p:cNvPr id="2050" name="Picture 2" descr="C:\Program Files\Microsoft Office\CLIPART\PUB60COR\AG0003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14380" cy="939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285860"/>
            <a:ext cx="1214416" cy="12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хема 3"/>
          <p:cNvGraphicFramePr/>
          <p:nvPr/>
        </p:nvGraphicFramePr>
        <p:xfrm>
          <a:off x="642910" y="2500306"/>
          <a:ext cx="771530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1428736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u="heavy" dirty="0" err="1" smtClean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Биотопливо</a:t>
            </a:r>
            <a:r>
              <a:rPr lang="ru-RU" sz="2800" u="heavy" dirty="0" smtClean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ru-RU" sz="1600" dirty="0" smtClean="0"/>
              <a:t>- </a:t>
            </a:r>
            <a:r>
              <a:rPr lang="ru-RU" sz="1600" i="1" dirty="0" smtClean="0"/>
              <a:t>это топливо из биологического сырья, получаемое, как правило, в результате переработки стеблей сахарного тростника или семян рапса, кукурузы, сои. </a:t>
            </a:r>
            <a:r>
              <a:rPr lang="ru-RU" sz="1600" i="1" dirty="0" smtClean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 </a:t>
            </a:r>
            <a:r>
              <a:rPr lang="ru-RU" sz="1600" i="1" u="heavy" dirty="0" smtClean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 </a:t>
            </a:r>
            <a:endParaRPr lang="ru-RU" sz="1600" i="1" u="heavy" dirty="0"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13" name="Заголовок 10"/>
          <p:cNvSpPr txBox="1">
            <a:spLocks/>
          </p:cNvSpPr>
          <p:nvPr/>
        </p:nvSpPr>
        <p:spPr>
          <a:xfrm>
            <a:off x="571472" y="100010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heavy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+mj-lt"/>
                <a:ea typeface="+mj-ea"/>
                <a:cs typeface="+mj-cs"/>
              </a:rPr>
              <a:t>Виды </a:t>
            </a:r>
            <a:r>
              <a:rPr kumimoji="0" lang="ru-RU" sz="2800" b="0" i="0" u="heavy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FFFF00"/>
                  </a:solidFill>
                </a:uFill>
                <a:latin typeface="+mj-lt"/>
                <a:ea typeface="+mj-ea"/>
                <a:cs typeface="+mj-cs"/>
              </a:rPr>
              <a:t>биотоплива</a:t>
            </a:r>
            <a:endParaRPr kumimoji="0" lang="ru-RU" sz="2800" b="0" i="0" u="heavy" strike="noStrike" kern="1200" cap="sm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>
                <a:solidFill>
                  <a:srgbClr val="FFFF00"/>
                </a:solidFill>
              </a:uFill>
              <a:latin typeface="+mj-lt"/>
              <a:ea typeface="+mj-ea"/>
              <a:cs typeface="+mj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285984" y="2143116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</p:cNvCxnSpPr>
          <p:nvPr/>
        </p:nvCxnSpPr>
        <p:spPr>
          <a:xfrm rot="5400000">
            <a:off x="4117161" y="2312195"/>
            <a:ext cx="357198" cy="1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29256" y="2214554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Program Files\Microsoft Office\CLIPART\PUB60COR\J019635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072074"/>
            <a:ext cx="714380" cy="73018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35729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57158" y="3143248"/>
            <a:ext cx="4143404" cy="1714512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85720" y="1428736"/>
            <a:ext cx="3071834" cy="428628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СПОСОБЫ ПОЛУЧЕНИЯ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1928802"/>
            <a:ext cx="3214678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</a:rPr>
              <a:t> микробиологический </a:t>
            </a:r>
            <a:r>
              <a:rPr lang="ru-RU" sz="1600" i="1" dirty="0" smtClean="0">
                <a:solidFill>
                  <a:schemeClr val="tx1"/>
                </a:solidFill>
                <a:ea typeface="Times New Roman" pitchFamily="18" charset="0"/>
              </a:rPr>
              <a:t>(спиртовое брожение)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7686" y="1857364"/>
            <a:ext cx="3500430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</a:rPr>
              <a:t>синтетический</a:t>
            </a: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tx1"/>
                </a:solidFill>
                <a:ea typeface="Times New Roman" pitchFamily="18" charset="0"/>
              </a:rPr>
              <a:t> (гидратация этилена)</a:t>
            </a:r>
            <a:endParaRPr lang="ru-RU" sz="1600" i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643182"/>
            <a:ext cx="2928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6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12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6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→ 2C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OH + 2CO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</a:t>
            </a:r>
            <a:endParaRPr lang="ru-RU" sz="9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571744"/>
            <a:ext cx="2727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=CH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+ 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 → C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OH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14298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u="heavy" dirty="0" err="1" smtClean="0">
                <a:uFill>
                  <a:solidFill>
                    <a:srgbClr val="FFFF00"/>
                  </a:solidFill>
                </a:uFill>
              </a:rPr>
              <a:t>Биоэтанол</a:t>
            </a:r>
            <a:r>
              <a:rPr lang="ru-RU" sz="3100" b="1" u="heavy" dirty="0" smtClean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ru-RU" sz="3100" dirty="0" smtClean="0">
                <a:uFill>
                  <a:solidFill>
                    <a:srgbClr val="FFFF00"/>
                  </a:solidFill>
                </a:uFill>
              </a:rPr>
              <a:t>-</a:t>
            </a:r>
            <a:r>
              <a:rPr lang="ru-RU" sz="4000" dirty="0" smtClean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ru-RU" sz="1800" i="1" dirty="0" smtClean="0"/>
              <a:t>это обычный этанол (C</a:t>
            </a:r>
            <a:r>
              <a:rPr lang="ru-RU" sz="1800" i="1" baseline="-25000" dirty="0" smtClean="0"/>
              <a:t>2</a:t>
            </a:r>
            <a:r>
              <a:rPr lang="ru-RU" sz="1800" i="1" dirty="0" smtClean="0"/>
              <a:t>H</a:t>
            </a:r>
            <a:r>
              <a:rPr lang="ru-RU" sz="1800" i="1" baseline="-25000" dirty="0" smtClean="0"/>
              <a:t>5</a:t>
            </a:r>
            <a:r>
              <a:rPr lang="ru-RU" sz="1800" i="1" dirty="0" smtClean="0"/>
              <a:t>OH), получаемый путем переработки растительного сырья.</a:t>
            </a:r>
            <a:endParaRPr lang="ru-RU" sz="1800" i="1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 flipH="1">
            <a:off x="4572000" y="3143248"/>
            <a:ext cx="3988182" cy="1714512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525" y="1285860"/>
            <a:ext cx="125225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Прямая со стрелкой 25"/>
          <p:cNvCxnSpPr>
            <a:endCxn id="10" idx="1"/>
          </p:cNvCxnSpPr>
          <p:nvPr/>
        </p:nvCxnSpPr>
        <p:spPr>
          <a:xfrm>
            <a:off x="714348" y="192880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28992" y="1714488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0034" y="3143248"/>
            <a:ext cx="45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+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6314" y="3143248"/>
            <a:ext cx="45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786" y="3286124"/>
            <a:ext cx="3459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Обладает нулевым балансом диоксида углерода. Содержащийся в этаноле кислород, позволяет более полно сжигать углеводороды топлива. 10 % содержание этанола в бензине позволяет сократить выхлопы аэрозольных частиц до 50 %, выбросы СО</a:t>
            </a:r>
            <a:r>
              <a:rPr kumimoji="0" lang="ru-RU" sz="1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— на 30 %.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29190" y="3357562"/>
            <a:ext cx="339453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i="1" dirty="0" smtClean="0">
                <a:ea typeface="Times New Roman" pitchFamily="18" charset="0"/>
              </a:rPr>
              <a:t>П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ри сгорании этанола в выхлопных газах двигателей появляются альдегиды (формальдегид и ацетальдегид), которые наносят живым организмам не меньший ущерб, чем ароматические углеводороды.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42910" y="5072074"/>
            <a:ext cx="7358114" cy="14465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Мировое производство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биоэтанола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в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2005 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составило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36,3 млрд. литров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45 % пришлось на Бразилию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44,7 % — на США. </a:t>
            </a:r>
            <a:endParaRPr lang="ru-RU" sz="1400" dirty="0" smtClean="0">
              <a:ea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Этанол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Бразилии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производится преимущественно из сахарного тростника, а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США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из кукурузы.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57158" y="3429000"/>
            <a:ext cx="4143404" cy="1357322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85720" y="1928802"/>
            <a:ext cx="3071834" cy="428628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СПОСОБЫ ПОЛУЧЕНИЯ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185736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u="heavy" dirty="0" err="1" smtClean="0">
                <a:uFill>
                  <a:solidFill>
                    <a:srgbClr val="FFFF00"/>
                  </a:solidFill>
                </a:uFill>
              </a:rPr>
              <a:t>Диметиловый</a:t>
            </a:r>
            <a:r>
              <a:rPr lang="ru-RU" sz="3100" b="1" u="heavy" dirty="0" smtClean="0">
                <a:uFill>
                  <a:solidFill>
                    <a:srgbClr val="FFFF00"/>
                  </a:solidFill>
                </a:uFill>
              </a:rPr>
              <a:t> эфир (ДМЭ) </a:t>
            </a:r>
            <a:r>
              <a:rPr lang="ru-RU" sz="2700" b="1" u="heavy" dirty="0" smtClean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ru-RU" sz="3100" i="1" dirty="0" smtClean="0">
                <a:uFill>
                  <a:solidFill>
                    <a:srgbClr val="FFFF00"/>
                  </a:solidFill>
                </a:uFill>
              </a:rPr>
              <a:t>-</a:t>
            </a:r>
            <a:r>
              <a:rPr lang="ru-RU" sz="4000" i="1" dirty="0" smtClean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ru-RU" sz="1600" i="1" dirty="0" smtClean="0"/>
              <a:t>C</a:t>
            </a:r>
            <a:r>
              <a:rPr lang="ru-RU" sz="1600" i="1" baseline="-25000" dirty="0" smtClean="0"/>
              <a:t>2</a:t>
            </a:r>
            <a:r>
              <a:rPr lang="ru-RU" sz="1600" i="1" dirty="0" smtClean="0"/>
              <a:t>H</a:t>
            </a:r>
            <a:r>
              <a:rPr lang="ru-RU" sz="1600" i="1" baseline="-25000" dirty="0" smtClean="0"/>
              <a:t>6</a:t>
            </a:r>
            <a:r>
              <a:rPr lang="ru-RU" sz="1600" i="1" dirty="0" smtClean="0"/>
              <a:t>O может производиться как из угля, природного газа, так и из биомассы. Большое количество </a:t>
            </a:r>
            <a:r>
              <a:rPr lang="ru-RU" sz="1600" i="1" dirty="0" err="1" smtClean="0"/>
              <a:t>диметилового</a:t>
            </a:r>
            <a:r>
              <a:rPr lang="ru-RU" sz="1600" i="1" dirty="0" smtClean="0"/>
              <a:t> эфира производится из отходов целлюлозно-бумажного производства. Сжижается при небольшом давлении. </a:t>
            </a:r>
            <a:endParaRPr lang="ru-RU" sz="1600" i="1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 flipH="1">
            <a:off x="4572000" y="3429000"/>
            <a:ext cx="3988182" cy="1357322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0034" y="3429000"/>
            <a:ext cx="45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+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4876" y="3429000"/>
            <a:ext cx="45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786" y="3643314"/>
            <a:ext cx="3459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1200" i="1" dirty="0" err="1" smtClean="0"/>
              <a:t>Диметиловый</a:t>
            </a:r>
            <a:r>
              <a:rPr lang="ru-RU" sz="1200" i="1" dirty="0" smtClean="0"/>
              <a:t> эфир - экологически чистое топливо без содержания серы, содержание оксидов азота в выхлопных газах на 90% меньше, чем в бензине. </a:t>
            </a:r>
            <a:endParaRPr lang="ru-RU" sz="1200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29190" y="3571876"/>
            <a:ext cx="3394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1200" i="1" dirty="0" smtClean="0"/>
              <a:t>Является слабым наркотиком. Огнеопасен, смесь с воздухом взрывоопасна, температура вспышки −41 °C. ПДК в воздухе рабочей зоны составляет 200 мг/м³.</a:t>
            </a:r>
            <a:endParaRPr lang="ru-RU" sz="1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57290" y="250030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В промышленности производится из природного газа, угля, или биомассы.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42910" y="235743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Файл:Dimethyl-ether-3D-ba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000240"/>
            <a:ext cx="1865047" cy="100013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1472" y="5214950"/>
            <a:ext cx="7429552" cy="123110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/>
              <a:t>В июле </a:t>
            </a:r>
            <a:r>
              <a:rPr lang="ru-RU" sz="2000" u="sng" dirty="0" smtClean="0"/>
              <a:t>2006 года </a:t>
            </a:r>
            <a:r>
              <a:rPr lang="ru-RU" sz="1400" dirty="0" smtClean="0"/>
              <a:t>Национальная Комиссия Развития и Реформ (NDRC) (</a:t>
            </a:r>
            <a:r>
              <a:rPr lang="ru-RU" sz="2000" u="sng" dirty="0" smtClean="0"/>
              <a:t>Китай</a:t>
            </a:r>
            <a:r>
              <a:rPr lang="ru-RU" sz="1400" dirty="0" smtClean="0"/>
              <a:t>) приняла </a:t>
            </a:r>
            <a:r>
              <a:rPr lang="ru-RU" sz="2000" dirty="0" smtClean="0">
                <a:solidFill>
                  <a:srgbClr val="FF0000"/>
                </a:solidFill>
              </a:rPr>
              <a:t>стандарт использования </a:t>
            </a:r>
            <a:r>
              <a:rPr lang="ru-RU" sz="2000" dirty="0" err="1" smtClean="0">
                <a:solidFill>
                  <a:srgbClr val="FF0000"/>
                </a:solidFill>
              </a:rPr>
              <a:t>диметилового</a:t>
            </a:r>
            <a:r>
              <a:rPr lang="ru-RU" sz="2000" dirty="0" smtClean="0">
                <a:solidFill>
                  <a:srgbClr val="FF0000"/>
                </a:solidFill>
              </a:rPr>
              <a:t> эфира </a:t>
            </a:r>
            <a:r>
              <a:rPr lang="ru-RU" sz="1400" dirty="0" smtClean="0"/>
              <a:t>в качестве топлива.</a:t>
            </a:r>
            <a:r>
              <a:rPr lang="en-US" sz="1400" dirty="0" smtClean="0"/>
              <a:t> </a:t>
            </a:r>
            <a:r>
              <a:rPr lang="ru-RU" sz="1400" dirty="0" smtClean="0"/>
              <a:t>Китайское правительство будет поддерживать развитие </a:t>
            </a:r>
            <a:r>
              <a:rPr lang="ru-RU" sz="1400" dirty="0" err="1" smtClean="0"/>
              <a:t>диметилового</a:t>
            </a:r>
            <a:r>
              <a:rPr lang="ru-RU" sz="1400" dirty="0" smtClean="0"/>
              <a:t> эфира, как возможную альтернативу дизельному топливу.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57158" y="1142984"/>
            <a:ext cx="3071834" cy="428628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СПОСОБЫ ПОЛУЧЕНИЯ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85723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heavy" dirty="0" smtClean="0">
                <a:uFill>
                  <a:solidFill>
                    <a:srgbClr val="FFFF00"/>
                  </a:solidFill>
                </a:uFill>
              </a:rPr>
              <a:t>Биоводород</a:t>
            </a:r>
            <a:r>
              <a:rPr lang="ru-RU" sz="2800" b="1" dirty="0" smtClean="0"/>
              <a:t> </a:t>
            </a:r>
            <a:r>
              <a:rPr lang="ru-RU" sz="2800" dirty="0" smtClean="0"/>
              <a:t>— </a:t>
            </a:r>
            <a:r>
              <a:rPr lang="ru-RU" sz="1600" i="1" dirty="0" smtClean="0"/>
              <a:t>водород, полученный из биомассы. </a:t>
            </a:r>
            <a:endParaRPr lang="ru-RU" sz="1600" i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571472" y="164305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4348" y="3714752"/>
            <a:ext cx="7429552" cy="212365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400" dirty="0" smtClean="0"/>
              <a:t>В настоящее время во всём мире ежегодно производится около </a:t>
            </a:r>
            <a:r>
              <a:rPr lang="ru-RU" sz="2000" u="sng" dirty="0" smtClean="0"/>
              <a:t>50 млн. тонн водорода.</a:t>
            </a:r>
            <a:r>
              <a:rPr lang="ru-RU" sz="1400" dirty="0" smtClean="0"/>
              <a:t> Из них примерно 48 % производится из природного газа, 30 % из нефти, и 18 % из угля. При таком производстве водорода из углеводородов получается большое количество СО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, который является одной из причин глобального потепления. Решение этой проблемы – </a:t>
            </a:r>
            <a:r>
              <a:rPr lang="ru-RU" sz="2000" dirty="0" err="1" smtClean="0">
                <a:solidFill>
                  <a:srgbClr val="FF0000"/>
                </a:solidFill>
              </a:rPr>
              <a:t>биоводород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Овал 17"/>
          <p:cNvSpPr/>
          <p:nvPr/>
        </p:nvSpPr>
        <p:spPr>
          <a:xfrm>
            <a:off x="7000892" y="1142984"/>
            <a:ext cx="642942" cy="571504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429520" y="1357298"/>
            <a:ext cx="642942" cy="571504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1928802"/>
            <a:ext cx="3357586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a typeface="Times New Roman" pitchFamily="18" charset="0"/>
              </a:rPr>
              <a:t>т</a:t>
            </a:r>
            <a:r>
              <a:rPr lang="ru-RU" sz="1600" i="1" u="sng" dirty="0" smtClean="0">
                <a:solidFill>
                  <a:srgbClr val="FF0000"/>
                </a:solidFill>
              </a:rPr>
              <a:t>ермохимический метод</a:t>
            </a: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tx1"/>
                </a:solidFill>
                <a:ea typeface="Times New Roman" pitchFamily="18" charset="0"/>
              </a:rPr>
              <a:t>(</a:t>
            </a:r>
            <a:r>
              <a:rPr lang="ru-RU" sz="1200" i="1" dirty="0" smtClean="0">
                <a:solidFill>
                  <a:schemeClr val="tx1"/>
                </a:solidFill>
              </a:rPr>
              <a:t>биомассу нагревают без доступа кислорода до температуры 500—800 °C </a:t>
            </a:r>
            <a:r>
              <a:rPr lang="ru-RU" sz="1200" i="1" dirty="0" smtClean="0">
                <a:solidFill>
                  <a:schemeClr val="tx1"/>
                </a:solidFill>
                <a:ea typeface="Times New Roman" pitchFamily="18" charset="0"/>
              </a:rPr>
              <a:t>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00430" y="1214422"/>
            <a:ext cx="3143272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ru-RU" sz="1600" i="1" u="sng" dirty="0" smtClean="0">
                <a:solidFill>
                  <a:srgbClr val="FF0000"/>
                </a:solidFill>
                <a:ea typeface="Times New Roman" pitchFamily="18" charset="0"/>
              </a:rPr>
              <a:t>б</a:t>
            </a:r>
            <a:r>
              <a:rPr lang="ru-RU" sz="1600" i="1" u="sng" dirty="0" smtClean="0">
                <a:solidFill>
                  <a:srgbClr val="FF0000"/>
                </a:solidFill>
              </a:rPr>
              <a:t>иохимический метод</a:t>
            </a:r>
          </a:p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tx1"/>
                </a:solidFill>
              </a:rPr>
              <a:t>(водород вырабатывают различные бактерии )</a:t>
            </a:r>
            <a:endParaRPr lang="ru-RU" sz="1200" i="1" dirty="0" smtClean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2214554"/>
            <a:ext cx="3143272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u="sng" dirty="0" err="1" smtClean="0">
                <a:solidFill>
                  <a:srgbClr val="FF0000"/>
                </a:solidFill>
                <a:ea typeface="Times New Roman" pitchFamily="18" charset="0"/>
              </a:rPr>
              <a:t>биофотолиз</a:t>
            </a:r>
            <a:endParaRPr lang="ru-RU" sz="1600" i="1" u="sng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lvl="0"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tx1"/>
                </a:solidFill>
                <a:ea typeface="Times New Roman" pitchFamily="18" charset="0"/>
              </a:rPr>
              <a:t> (в</a:t>
            </a:r>
            <a:r>
              <a:rPr lang="ru-RU" sz="1200" i="1" dirty="0" smtClean="0">
                <a:solidFill>
                  <a:schemeClr val="tx1"/>
                </a:solidFill>
              </a:rPr>
              <a:t>одород может производить группа зелёных водорослей)</a:t>
            </a:r>
            <a:endParaRPr lang="ru-RU" sz="1200" i="1" dirty="0" smtClean="0">
              <a:solidFill>
                <a:schemeClr val="tx1"/>
              </a:solidFill>
              <a:ea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14678" y="1142984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>
            <a:off x="2714612" y="1571612"/>
            <a:ext cx="3286148" cy="1071570"/>
          </a:xfrm>
          <a:prstGeom prst="bentConnector3">
            <a:avLst>
              <a:gd name="adj1" fmla="val 301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57158" y="1571612"/>
            <a:ext cx="3071834" cy="428628"/>
          </a:xfrm>
          <a:prstGeom prst="flowChartTermina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СПОСОБЫ ПОЛУЧЕНИЯ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35729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u="heavy" dirty="0" err="1" smtClean="0">
                <a:uFill>
                  <a:solidFill>
                    <a:srgbClr val="FFFF00"/>
                  </a:solidFill>
                </a:uFill>
              </a:rPr>
              <a:t>Биотопливо</a:t>
            </a:r>
            <a:r>
              <a:rPr lang="ru-RU" sz="3200" b="1" u="heavy" dirty="0" smtClean="0">
                <a:uFill>
                  <a:solidFill>
                    <a:srgbClr val="FFFF00"/>
                  </a:solidFill>
                </a:uFill>
              </a:rPr>
              <a:t> третьего поколения </a:t>
            </a:r>
            <a:r>
              <a:rPr lang="ru-RU" sz="3100" i="1" dirty="0" smtClean="0">
                <a:uFill>
                  <a:solidFill>
                    <a:srgbClr val="FFFF00"/>
                  </a:solidFill>
                </a:uFill>
              </a:rPr>
              <a:t>-</a:t>
            </a:r>
            <a:r>
              <a:rPr lang="ru-RU" sz="4000" i="1" dirty="0" smtClean="0"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ru-RU" sz="1800" dirty="0" smtClean="0"/>
              <a:t>топливо, полученное из водорослей. </a:t>
            </a:r>
            <a:endParaRPr lang="ru-RU" sz="1800" i="1" dirty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 flipH="1">
            <a:off x="428596" y="3000372"/>
            <a:ext cx="7929618" cy="1071570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79552" y="2928934"/>
            <a:ext cx="90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21026" y="3143248"/>
            <a:ext cx="6749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1200" i="1" dirty="0" smtClean="0"/>
              <a:t>Водоросли любят высокую температуру, для их производства хорошо подходит пустынный климат, но требуется некая температурная регуляция при ночных перепадах температур.</a:t>
            </a:r>
            <a:endParaRPr lang="ru-RU" sz="1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28992" y="214311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Из водорослей</a:t>
            </a:r>
            <a:endParaRPr lang="ru-RU" sz="1600" i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786050" y="200024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42910" y="4572008"/>
            <a:ext cx="7429552" cy="153888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/>
              <a:t>Исследователи пришли к выводу, что </a:t>
            </a:r>
            <a:r>
              <a:rPr lang="ru-RU" sz="2000" u="sng" dirty="0" smtClean="0"/>
              <a:t>Калифорния, Гавайи и Нью-Мексико </a:t>
            </a:r>
            <a:r>
              <a:rPr lang="ru-RU" sz="1400" dirty="0" smtClean="0"/>
              <a:t>пригодны для промышленного производства водорослей в открытых прудах. В течение 6 лет водоросли выращивались в прудах площадью 1000 м².</a:t>
            </a:r>
            <a:r>
              <a:rPr lang="ru-RU" sz="2000" dirty="0" smtClean="0">
                <a:solidFill>
                  <a:srgbClr val="FF0000"/>
                </a:solidFill>
              </a:rPr>
              <a:t> 200 тысяч гектаров </a:t>
            </a:r>
            <a:r>
              <a:rPr lang="ru-RU" sz="1400" dirty="0" smtClean="0"/>
              <a:t>прудов могут производить топливо, достаточное </a:t>
            </a:r>
            <a:r>
              <a:rPr lang="ru-RU" sz="2000" dirty="0" smtClean="0">
                <a:solidFill>
                  <a:srgbClr val="FF0000"/>
                </a:solidFill>
              </a:rPr>
              <a:t>для годового потребления 5 % автомобилей США.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Картинка 39 из 922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8124"/>
          <a:stretch>
            <a:fillRect/>
          </a:stretch>
        </p:blipFill>
        <p:spPr bwMode="auto">
          <a:xfrm>
            <a:off x="6643702" y="1357298"/>
            <a:ext cx="111189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3357562"/>
            <a:ext cx="3657600" cy="3105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/>
              <a:t>пиролиз или сухая перегонка;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/>
              <a:t>гидрогенизация;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/>
              <a:t>гидролиз под воздействием кислот и ферментов;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/>
              <a:t>спиртовая ферментация (брожение) 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3357562"/>
            <a:ext cx="3657600" cy="2857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1600" i="1" dirty="0" smtClean="0"/>
              <a:t>для приготовления пищи и обогрева жилищ;</a:t>
            </a:r>
            <a:endParaRPr lang="ru-RU" sz="1600" dirty="0" smtClean="0"/>
          </a:p>
          <a:p>
            <a:pPr lvl="0">
              <a:lnSpc>
                <a:spcPct val="150000"/>
              </a:lnSpc>
            </a:pPr>
            <a:r>
              <a:rPr lang="ru-RU" sz="1600" i="1" dirty="0" smtClean="0"/>
              <a:t>для сушки технических сельскохозяйственных культур;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i="1" dirty="0" smtClean="0"/>
              <a:t>для производства теплоты и электроэнергии.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357158" y="1857364"/>
            <a:ext cx="3714776" cy="14287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использовании </a:t>
            </a:r>
            <a:r>
              <a:rPr lang="ru-RU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биотоплива</a:t>
            </a:r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качестве источника теплоты рационально применение следующих  термохимических процессов: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2" y="1857364"/>
            <a:ext cx="3657600" cy="12858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Сжигание </a:t>
            </a:r>
            <a:r>
              <a:rPr lang="ru-RU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биотоплива</a:t>
            </a:r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 целью получения теплоты) используют: </a:t>
            </a:r>
          </a:p>
        </p:txBody>
      </p:sp>
      <p:sp>
        <p:nvSpPr>
          <p:cNvPr id="4" name="Заголовок 10"/>
          <p:cNvSpPr txBox="1">
            <a:spLocks/>
          </p:cNvSpPr>
          <p:nvPr/>
        </p:nvSpPr>
        <p:spPr>
          <a:xfrm>
            <a:off x="214282" y="0"/>
            <a:ext cx="8501122" cy="1643074"/>
          </a:xfrm>
          <a:prstGeom prst="round2DiagRect">
            <a:avLst/>
          </a:prstGeom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rmAutofit fontScale="82500" lnSpcReduction="20000"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ru-RU" sz="3600" b="1" u="heavy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Тепловые установки на </a:t>
            </a:r>
            <a:r>
              <a:rPr lang="ru-RU" sz="3600" b="1" u="heavy" dirty="0" err="1" smtClean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биотопливе</a:t>
            </a:r>
            <a:r>
              <a:rPr lang="ru-RU" sz="3600" b="1" u="heavy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/>
            </a:r>
            <a:br>
              <a:rPr lang="ru-RU" sz="3600" b="1" u="heavy" dirty="0" smtClean="0"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</a:br>
            <a:r>
              <a:rPr kumimoji="0" lang="ru-RU" sz="2800" b="0" i="0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  <a:latin typeface="+mn-lt"/>
                <a:ea typeface="+mn-ea"/>
                <a:cs typeface="+mn-cs"/>
              </a:rPr>
              <a:t> </a:t>
            </a:r>
            <a:r>
              <a:rPr kumimoji="0" lang="ru-RU" sz="1900" b="0" i="0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ru-RU" sz="1900" dirty="0" smtClean="0"/>
              <a:t>устройства, в которых в качестве источника теплоты используют органические соединения, называются биомассой. </a:t>
            </a:r>
            <a:endParaRPr kumimoji="0" lang="ru-RU" sz="1900" b="0" i="1" u="heavy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Program Files\Microsoft Office\CLIPART\PUB60COR\WB01744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71546"/>
            <a:ext cx="9525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650</TotalTime>
  <Words>1075</Words>
  <Application>Microsoft Office PowerPoint</Application>
  <PresentationFormat>Экран (4:3)</PresentationFormat>
  <Paragraphs>118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БИОТОПЛИВО: проблемы и перспективы</vt:lpstr>
      <vt:lpstr>Слайд 2</vt:lpstr>
      <vt:lpstr>Слайд 3</vt:lpstr>
      <vt:lpstr>Биотопливо - это топливо из биологического сырья, получаемое, как правило, в результате переработки стеблей сахарного тростника или семян рапса, кукурузы, сои.   </vt:lpstr>
      <vt:lpstr>Биоэтанол - это обычный этанол (C2H5OH), получаемый путем переработки растительного сырья.</vt:lpstr>
      <vt:lpstr>Диметиловый эфир (ДМЭ)  - C2H6O может производиться как из угля, природного газа, так и из биомассы. Большое количество диметилового эфира производится из отходов целлюлозно-бумажного производства. Сжижается при небольшом давлении. </vt:lpstr>
      <vt:lpstr>Биоводород — водород, полученный из биомассы. </vt:lpstr>
      <vt:lpstr>Биотопливо третьего поколения - топливо, полученное из водорослей. </vt:lpstr>
      <vt:lpstr>Слайд 9</vt:lpstr>
      <vt:lpstr>Слайд 10</vt:lpstr>
      <vt:lpstr>Биотопливо: за или против </vt:lpstr>
      <vt:lpstr>Слайд 12</vt:lpstr>
      <vt:lpstr>Стокгольм назван Зеленой столицей Европы</vt:lpstr>
      <vt:lpstr>Факторы, влияющие на рынок биотоплива: </vt:lpstr>
      <vt:lpstr>Перспективы рынка биотоплива:</vt:lpstr>
      <vt:lpstr>Биотопливо в России 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учитель</cp:lastModifiedBy>
  <cp:revision>128</cp:revision>
  <dcterms:created xsi:type="dcterms:W3CDTF">2011-12-06T10:20:50Z</dcterms:created>
  <dcterms:modified xsi:type="dcterms:W3CDTF">2008-12-15T07:18:39Z</dcterms:modified>
</cp:coreProperties>
</file>