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56" autoAdjust="0"/>
  </p:normalViewPr>
  <p:slideViewPr>
    <p:cSldViewPr>
      <p:cViewPr varScale="1">
        <p:scale>
          <a:sx n="80" d="100"/>
          <a:sy n="80" d="100"/>
        </p:scale>
        <p:origin x="-78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8305800" cy="1981200"/>
          </a:xfrm>
        </p:spPr>
        <p:txBody>
          <a:bodyPr/>
          <a:lstStyle/>
          <a:p>
            <a:r>
              <a:rPr lang="uk-UA" sz="8000" b="1" dirty="0" smtClean="0">
                <a:solidFill>
                  <a:schemeClr val="tx1"/>
                </a:solidFill>
                <a:latin typeface="Gabriola" pitchFamily="82" charset="0"/>
              </a:rPr>
              <a:t>Художня культура</a:t>
            </a:r>
            <a:endParaRPr lang="ru-RU" sz="8000" b="1" dirty="0">
              <a:solidFill>
                <a:schemeClr val="tx1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4896544"/>
          </a:xfrm>
        </p:spPr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uk-UA" dirty="0" smtClean="0">
                <a:solidFill>
                  <a:srgbClr val="FFC000"/>
                </a:solidFill>
                <a:latin typeface="Century Schoolbook" pitchFamily="18" charset="0"/>
                <a:hlinkClick r:id="rId2" action="ppaction://hlinksldjump"/>
              </a:rPr>
              <a:t>Архітектура світу </a:t>
            </a:r>
            <a:endParaRPr lang="uk-UA" dirty="0" smtClean="0">
              <a:solidFill>
                <a:srgbClr val="FFC000"/>
              </a:solidFill>
              <a:latin typeface="Century Schoolbook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Скульптура – гімн людини </a:t>
            </a:r>
          </a:p>
          <a:p>
            <a:pPr>
              <a:buFont typeface="Courier New" pitchFamily="49" charset="0"/>
              <a:buChar char="o"/>
            </a:pPr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Образотворче мистецтво Італії. Епоха “ титанів ”</a:t>
            </a:r>
          </a:p>
          <a:p>
            <a:pPr>
              <a:buFont typeface="Courier New" pitchFamily="49" charset="0"/>
              <a:buChar char="o"/>
            </a:pPr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Видатні живописці Іспанії </a:t>
            </a:r>
          </a:p>
          <a:p>
            <a:pPr>
              <a:buFont typeface="Courier New" pitchFamily="49" charset="0"/>
              <a:buChar char="o"/>
            </a:pPr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Фламандський і голландський живопис </a:t>
            </a:r>
          </a:p>
          <a:p>
            <a:pPr>
              <a:buFont typeface="Courier New" pitchFamily="49" charset="0"/>
              <a:buChar char="o"/>
            </a:pPr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Російський живопис у другій половині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XIX</a:t>
            </a:r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 –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XX </a:t>
            </a:r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на початку ст.</a:t>
            </a:r>
            <a:endParaRPr lang="en-US" dirty="0" smtClean="0">
              <a:solidFill>
                <a:schemeClr val="accent5">
                  <a:lumMod val="20000"/>
                  <a:lumOff val="80000"/>
                </a:schemeClr>
              </a:solidFill>
              <a:latin typeface="Century Schoolbook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Образотворче мистецтво Далекого Сходу </a:t>
            </a:r>
          </a:p>
          <a:p>
            <a:pPr>
              <a:buFont typeface="Courier New" pitchFamily="49" charset="0"/>
              <a:buChar char="o"/>
            </a:pPr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Декоративно-прикладне мистецтво Близького Сходу </a:t>
            </a:r>
          </a:p>
          <a:p>
            <a:pPr>
              <a:buFont typeface="Courier New" pitchFamily="49" charset="0"/>
              <a:buChar char="o"/>
            </a:pPr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Паркова культура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864096"/>
          </a:xfrm>
        </p:spPr>
        <p:txBody>
          <a:bodyPr/>
          <a:lstStyle/>
          <a:p>
            <a:pPr algn="ctr"/>
            <a:r>
              <a:rPr lang="uk-UA" b="1" u="sng" dirty="0" smtClean="0">
                <a:solidFill>
                  <a:schemeClr val="tx1"/>
                </a:solidFill>
              </a:rPr>
              <a:t>Візуальні мистецтва </a:t>
            </a:r>
            <a:endParaRPr lang="ru-RU" b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or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72051">
            <a:off x="4355976" y="2564904"/>
            <a:ext cx="2592288" cy="194421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87629">
            <a:off x="323528" y="4437112"/>
            <a:ext cx="1631826" cy="2178572"/>
          </a:xfrm>
          <a:prstGeom prst="round1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akrop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80049">
            <a:off x="827584" y="2564904"/>
            <a:ext cx="3092651" cy="2063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944216"/>
          </a:xfrm>
        </p:spPr>
        <p:txBody>
          <a:bodyPr>
            <a:normAutofit/>
          </a:bodyPr>
          <a:lstStyle/>
          <a:p>
            <a:pPr marL="360000" algn="just">
              <a:spcBef>
                <a:spcPts val="0"/>
              </a:spcBef>
              <a:buNone/>
            </a:pPr>
            <a:r>
              <a:rPr lang="uk-UA" sz="2400" u="sng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Архітектура</a:t>
            </a:r>
            <a:r>
              <a:rPr lang="uk-UA" sz="2400" dirty="0" smtClean="0"/>
              <a:t> ( з </a:t>
            </a:r>
            <a:r>
              <a:rPr lang="uk-UA" sz="2400" dirty="0" err="1" smtClean="0"/>
              <a:t>грец</a:t>
            </a:r>
            <a:r>
              <a:rPr lang="uk-UA" sz="2400" dirty="0" smtClean="0"/>
              <a:t>. – будівництво) – це одночасно наука і мистецтво проектування будівель, а також власне система будівель та споруд, які формують просторове середовище для життя і діяльності людей відповідно до законів краси. 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2292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Архітектура світу </a:t>
            </a:r>
            <a:endParaRPr lang="ru-RU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Рисунок 7" descr="shor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51867">
            <a:off x="6695728" y="3140968"/>
            <a:ext cx="2448272" cy="3264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27282">
            <a:off x="2915816" y="4437112"/>
            <a:ext cx="3461329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052736"/>
            <a:ext cx="8363272" cy="2664296"/>
          </a:xfrm>
        </p:spPr>
        <p:txBody>
          <a:bodyPr>
            <a:normAutofit/>
          </a:bodyPr>
          <a:lstStyle/>
          <a:p>
            <a:pPr marL="360000" algn="just">
              <a:spcBef>
                <a:spcPts val="0"/>
              </a:spcBef>
              <a:buNone/>
            </a:pPr>
            <a:r>
              <a:rPr lang="vi-VN" sz="2400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tantia" pitchFamily="18" charset="0"/>
              </a:rPr>
              <a:t>Готика</a:t>
            </a:r>
            <a:r>
              <a:rPr lang="vi-VN" sz="2400" dirty="0" smtClean="0">
                <a:latin typeface="Constantia" pitchFamily="18" charset="0"/>
              </a:rPr>
              <a:t> </a:t>
            </a:r>
            <a:r>
              <a:rPr lang="uk-UA" sz="2400" dirty="0" smtClean="0">
                <a:latin typeface="Constantia" pitchFamily="18" charset="0"/>
              </a:rPr>
              <a:t>(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vi-VN" sz="2400" dirty="0" smtClean="0">
                <a:latin typeface="Constantia" pitchFamily="18" charset="0"/>
              </a:rPr>
              <a:t>були німецького походження племені готів). </a:t>
            </a:r>
            <a:r>
              <a:rPr lang="vi-VN" sz="2400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tantia" pitchFamily="18" charset="0"/>
              </a:rPr>
              <a:t>Готичний стиль</a:t>
            </a:r>
            <a:r>
              <a:rPr lang="vi-VN" sz="2400" dirty="0" smtClean="0">
                <a:latin typeface="Constantia" pitchFamily="18" charset="0"/>
              </a:rPr>
              <a:t> — це художній стиль, що виявився завершальним етапом у розвитку культури країн Західної Європи (між серединою </a:t>
            </a:r>
            <a:r>
              <a:rPr lang="en-US" sz="2400" dirty="0" smtClean="0">
                <a:latin typeface="Constantia" pitchFamily="18" charset="0"/>
              </a:rPr>
              <a:t>XII </a:t>
            </a:r>
            <a:r>
              <a:rPr lang="vi-VN" sz="2400" dirty="0" smtClean="0">
                <a:latin typeface="Constantia" pitchFamily="18" charset="0"/>
              </a:rPr>
              <a:t>і </a:t>
            </a:r>
            <a:r>
              <a:rPr lang="en-US" sz="2400" dirty="0" smtClean="0">
                <a:latin typeface="Constantia" pitchFamily="18" charset="0"/>
              </a:rPr>
              <a:t>XVI </a:t>
            </a:r>
            <a:r>
              <a:rPr lang="vi-VN" sz="2400" dirty="0" smtClean="0">
                <a:latin typeface="Constantia" pitchFamily="18" charset="0"/>
              </a:rPr>
              <a:t>століть). Термін «Готика» введений в епоху Відродження як зневажливе позначення всього середньовічного мистецтва, що вважалося «варварським».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2292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Перлини готики 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4" descr="goticheskii-stil-v-Evro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789040"/>
            <a:ext cx="4536504" cy="28083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896888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У </a:t>
            </a:r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Франції</a:t>
            </a:r>
            <a:r>
              <a:rPr lang="uk-UA" dirty="0" smtClean="0"/>
              <a:t> готика зародилась у середині </a:t>
            </a:r>
            <a:r>
              <a:rPr lang="en-US" dirty="0" smtClean="0"/>
              <a:t>XII</a:t>
            </a:r>
            <a:r>
              <a:rPr lang="uk-UA" dirty="0" smtClean="0"/>
              <a:t>ст.</a:t>
            </a:r>
            <a:endParaRPr lang="ru-RU" dirty="0"/>
          </a:p>
        </p:txBody>
      </p:sp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2623" y="1556792"/>
            <a:ext cx="3791377" cy="5301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100921_1280_102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764704"/>
            <a:ext cx="5472608" cy="489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7544" y="5733256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 err="1" smtClean="0">
                <a:solidFill>
                  <a:schemeClr val="bg1"/>
                </a:solidFill>
                <a:latin typeface="Bookman Old Style" pitchFamily="18" charset="0"/>
              </a:rPr>
              <a:t>Реймсский</a:t>
            </a:r>
            <a:r>
              <a:rPr lang="uk-UA" sz="2000" b="1" u="sng" dirty="0" smtClean="0">
                <a:solidFill>
                  <a:schemeClr val="bg1"/>
                </a:solidFill>
                <a:latin typeface="Bookman Old Style" pitchFamily="18" charset="0"/>
              </a:rPr>
              <a:t> собор у Франції</a:t>
            </a:r>
            <a:endParaRPr lang="uk-UA" sz="2000" b="1" u="sng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b41accad8c0be49f7b324068a8c8dd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3312368" cy="4675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5536" y="501317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u="sng" dirty="0" smtClean="0">
                <a:solidFill>
                  <a:schemeClr val="bg1"/>
                </a:solidFill>
                <a:latin typeface="Bookman Old Style" pitchFamily="18" charset="0"/>
              </a:rPr>
              <a:t>Усміхнений ангел, </a:t>
            </a:r>
            <a:r>
              <a:rPr lang="uk-UA" b="1" u="sng" dirty="0" err="1" smtClean="0">
                <a:solidFill>
                  <a:schemeClr val="bg1"/>
                </a:solidFill>
                <a:latin typeface="Bookman Old Style" pitchFamily="18" charset="0"/>
              </a:rPr>
              <a:t>Реймсского</a:t>
            </a:r>
            <a:r>
              <a:rPr lang="uk-UA" b="1" u="sng" dirty="0" smtClean="0">
                <a:solidFill>
                  <a:schemeClr val="bg1"/>
                </a:solidFill>
                <a:latin typeface="Bookman Old Style" pitchFamily="18" charset="0"/>
              </a:rPr>
              <a:t> собор</a:t>
            </a:r>
            <a:endParaRPr lang="uk-UA" b="1" u="sng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7" name="Рисунок 6" descr="73_03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32656"/>
            <a:ext cx="4800600" cy="3209925"/>
          </a:xfrm>
          <a:prstGeom prst="rect">
            <a:avLst/>
          </a:prstGeom>
          <a:ln w="38100" cap="sq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73_01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648075"/>
            <a:ext cx="4800600" cy="3209925"/>
          </a:xfrm>
          <a:prstGeom prst="rect">
            <a:avLst/>
          </a:prstGeom>
          <a:ln w="38100" cap="sq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34924">
            <a:off x="4550097" y="196677"/>
            <a:ext cx="4324350" cy="5753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hartres013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692696"/>
            <a:ext cx="4235574" cy="5931024"/>
          </a:xfrm>
          <a:prstGeom prst="rect">
            <a:avLst/>
          </a:prstGeom>
          <a:ln w="1905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004048" y="616530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 err="1" smtClean="0">
                <a:solidFill>
                  <a:schemeClr val="bg1"/>
                </a:solidFill>
                <a:latin typeface="Bookman Old Style" pitchFamily="18" charset="0"/>
              </a:rPr>
              <a:t>Шартрский</a:t>
            </a:r>
            <a:r>
              <a:rPr lang="ru-RU" sz="2000" b="1" u="sng" dirty="0" smtClean="0">
                <a:solidFill>
                  <a:schemeClr val="bg1"/>
                </a:solidFill>
                <a:latin typeface="Bookman Old Style" pitchFamily="18" charset="0"/>
              </a:rPr>
              <a:t> собор</a:t>
            </a:r>
            <a:endParaRPr lang="ru-RU" sz="2000" b="1" u="sng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04b9bda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826604"/>
            <a:ext cx="5364088" cy="40313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 descr="f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61916" cy="39330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 descr="shart9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005064"/>
            <a:ext cx="2160240" cy="2725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hart10_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0"/>
            <a:ext cx="2160240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887</TotalTime>
  <Words>111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Художня культура</vt:lpstr>
      <vt:lpstr>Візуальні мистецтва </vt:lpstr>
      <vt:lpstr>Архітектура світу </vt:lpstr>
      <vt:lpstr>Перлини готики 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Художня культура</dc:title>
  <dc:creator>Администратор</dc:creator>
  <cp:lastModifiedBy>Пользователь Windows</cp:lastModifiedBy>
  <cp:revision>49</cp:revision>
  <dcterms:created xsi:type="dcterms:W3CDTF">2013-09-14T07:30:55Z</dcterms:created>
  <dcterms:modified xsi:type="dcterms:W3CDTF">2014-06-02T11:27:01Z</dcterms:modified>
</cp:coreProperties>
</file>