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EAB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Місце для дати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FB2-213C-4848-BA64-10721227180C}" type="datetimeFigureOut">
              <a:rPr lang="uk-UA" smtClean="0"/>
              <a:t>25.09.2013</a:t>
            </a:fld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337A47-6238-442D-917D-EF4951594C44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FB2-213C-4848-BA64-10721227180C}" type="datetimeFigureOut">
              <a:rPr lang="uk-UA" smtClean="0"/>
              <a:t>25.09.2013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7A47-6238-442D-917D-EF4951594C4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FB2-213C-4848-BA64-10721227180C}" type="datetimeFigureOut">
              <a:rPr lang="uk-UA" smtClean="0"/>
              <a:t>25.09.2013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7A47-6238-442D-917D-EF4951594C4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CE1FB2-213C-4848-BA64-10721227180C}" type="datetimeFigureOut">
              <a:rPr lang="uk-UA" smtClean="0"/>
              <a:t>25.09.2013</a:t>
            </a:fld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337A47-6238-442D-917D-EF4951594C44}" type="slidenum">
              <a:rPr lang="uk-UA" smtClean="0"/>
              <a:t>‹№›</a:t>
            </a:fld>
            <a:endParaRPr lang="uk-UA"/>
          </a:p>
        </p:txBody>
      </p:sp>
      <p:sp>
        <p:nvSpPr>
          <p:cNvPr id="16" name="Місце для нижнього колонтитула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FB2-213C-4848-BA64-10721227180C}" type="datetimeFigureOut">
              <a:rPr lang="uk-UA" smtClean="0"/>
              <a:t>25.09.2013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7A47-6238-442D-917D-EF4951594C44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FB2-213C-4848-BA64-10721227180C}" type="datetimeFigureOut">
              <a:rPr lang="uk-UA" smtClean="0"/>
              <a:t>25.09.2013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7A47-6238-442D-917D-EF4951594C44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7A47-6238-442D-917D-EF4951594C44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FB2-213C-4848-BA64-10721227180C}" type="datetimeFigureOut">
              <a:rPr lang="uk-UA" smtClean="0"/>
              <a:t>25.09.2013</a:t>
            </a:fld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2" name="Місце для вмісту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4" name="Місце для вмісту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FB2-213C-4848-BA64-10721227180C}" type="datetimeFigureOut">
              <a:rPr lang="uk-UA" smtClean="0"/>
              <a:t>25.09.2013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7A47-6238-442D-917D-EF4951594C44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FB2-213C-4848-BA64-10721227180C}" type="datetimeFigureOut">
              <a:rPr lang="uk-UA" smtClean="0"/>
              <a:t>25.09.2013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7A47-6238-442D-917D-EF4951594C4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вмісту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CE1FB2-213C-4848-BA64-10721227180C}" type="datetimeFigureOut">
              <a:rPr lang="uk-UA" smtClean="0"/>
              <a:t>25.09.2013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337A47-6238-442D-917D-EF4951594C44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1FB2-213C-4848-BA64-10721227180C}" type="datetimeFigureOut">
              <a:rPr lang="uk-UA" smtClean="0"/>
              <a:t>25.09.2013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337A47-6238-442D-917D-EF4951594C44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CE1FB2-213C-4848-BA64-10721227180C}" type="datetimeFigureOut">
              <a:rPr lang="uk-UA" smtClean="0"/>
              <a:t>25.09.2013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337A47-6238-442D-917D-EF4951594C44}" type="slidenum">
              <a:rPr lang="uk-UA" smtClean="0"/>
              <a:t>‹№›</a:t>
            </a:fld>
            <a:endParaRPr lang="uk-UA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-180528" y="5345832"/>
            <a:ext cx="3173046" cy="2439144"/>
          </a:xfrm>
        </p:spPr>
        <p:txBody>
          <a:bodyPr/>
          <a:lstStyle/>
          <a:p>
            <a:r>
              <a:rPr lang="uk-UA" sz="1800" b="1" dirty="0" smtClean="0">
                <a:latin typeface="Book Antiqua" panose="02040602050305030304" pitchFamily="18" charset="0"/>
              </a:rPr>
              <a:t>Виконала студентка </a:t>
            </a:r>
            <a:r>
              <a:rPr lang="en-US" sz="1800" b="1" dirty="0" smtClean="0">
                <a:latin typeface="Book Antiqua" panose="02040602050305030304" pitchFamily="18" charset="0"/>
              </a:rPr>
              <a:t>I</a:t>
            </a:r>
            <a:r>
              <a:rPr lang="uk-UA" sz="1800" b="1" dirty="0" smtClean="0">
                <a:latin typeface="Book Antiqua" panose="02040602050305030304" pitchFamily="18" charset="0"/>
              </a:rPr>
              <a:t> курсу, медичного </a:t>
            </a:r>
            <a:r>
              <a:rPr lang="uk-UA" sz="1800" b="1" dirty="0" err="1" smtClean="0">
                <a:latin typeface="Book Antiqua" panose="02040602050305030304" pitchFamily="18" charset="0"/>
              </a:rPr>
              <a:t>факульт</a:t>
            </a:r>
            <a:r>
              <a:rPr lang="uk-UA" sz="1800" b="1" dirty="0" smtClean="0">
                <a:latin typeface="Book Antiqua" panose="02040602050305030304" pitchFamily="18" charset="0"/>
              </a:rPr>
              <a:t>., ЛНМУ ім. Данила </a:t>
            </a:r>
            <a:r>
              <a:rPr lang="uk-UA" sz="1800" b="1" dirty="0" err="1" smtClean="0">
                <a:latin typeface="Book Antiqua" panose="02040602050305030304" pitchFamily="18" charset="0"/>
              </a:rPr>
              <a:t>Галицького-Купчак</a:t>
            </a:r>
            <a:r>
              <a:rPr lang="uk-UA" sz="1800" b="1" dirty="0" smtClean="0">
                <a:latin typeface="Book Antiqua" panose="02040602050305030304" pitchFamily="18" charset="0"/>
              </a:rPr>
              <a:t> Ярина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914" y="-171400"/>
            <a:ext cx="7772400" cy="147002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80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Gabriola" panose="04040605051002020D02" pitchFamily="82" charset="0"/>
              </a:rPr>
              <a:t>Етика </a:t>
            </a:r>
            <a:r>
              <a:rPr lang="uk-UA" sz="8000" b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Gabriola" panose="04040605051002020D02" pitchFamily="82" charset="0"/>
              </a:rPr>
              <a:t>Демокріта</a:t>
            </a:r>
            <a:endParaRPr lang="uk-UA" sz="8000" b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25420"/>
            <a:ext cx="3130549" cy="4211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84" y="1916832"/>
            <a:ext cx="2448272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5665240"/>
            <a:ext cx="491512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Gabriola" panose="04040605051002020D02" pitchFamily="82" charset="0"/>
              </a:rPr>
              <a:t>Veritas</a:t>
            </a:r>
            <a:r>
              <a:rPr lang="en-US" sz="3200" b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 in </a:t>
            </a:r>
            <a:r>
              <a:rPr lang="en-US" sz="3200" b="1" dirty="0" err="1" smtClean="0">
                <a:solidFill>
                  <a:srgbClr val="FFFF00"/>
                </a:solidFill>
                <a:latin typeface="Gabriola" panose="04040605051002020D02" pitchFamily="82" charset="0"/>
              </a:rPr>
              <a:t>profundo</a:t>
            </a:r>
            <a:r>
              <a:rPr lang="en-US" sz="3200" b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-</a:t>
            </a:r>
            <a:r>
              <a:rPr lang="uk-UA" sz="3200" b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Істина в глибині</a:t>
            </a:r>
            <a:endParaRPr lang="uk-UA" sz="3200" b="1" dirty="0">
              <a:solidFill>
                <a:srgbClr val="FFFF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79512" y="1052736"/>
            <a:ext cx="5976664" cy="554461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Віддання свідчить, що, прагнучи повністю відмовитися від сприйнять навколишнього світу, що перешкоджають, за переконанням </a:t>
            </a:r>
            <a:r>
              <a:rPr lang="uk-UA" dirty="0" err="1"/>
              <a:t>Демокріта</a:t>
            </a:r>
            <a:r>
              <a:rPr lang="uk-UA" dirty="0"/>
              <a:t>, істинним пізнанням, </a:t>
            </a:r>
            <a:r>
              <a:rPr lang="uk-UA" dirty="0" err="1"/>
              <a:t>абдерський</a:t>
            </a:r>
            <a:r>
              <a:rPr lang="uk-UA" dirty="0"/>
              <a:t> мислитель у кінці життя засліпив себе. Направивши за допомогою дзеркала виблискуючий промінь сонця прямо в очі. Засліпивши себе сяйвом світла, </a:t>
            </a:r>
            <a:r>
              <a:rPr lang="uk-UA" dirty="0" err="1"/>
              <a:t>Демокріт</a:t>
            </a:r>
            <a:r>
              <a:rPr lang="uk-UA" dirty="0"/>
              <a:t> занурився в морок, щоб в ньому бачити тільки розумовим зором, цілком зосередженим на утриманні буття, яке ніколи не дано побачити людському оку.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Цікаві факти</a:t>
            </a:r>
            <a:endParaRPr lang="uk-UA" sz="5400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3" y="1340768"/>
            <a:ext cx="28817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9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1524000"/>
            <a:ext cx="8435280" cy="5145360"/>
          </a:xfrm>
        </p:spPr>
        <p:txBody>
          <a:bodyPr/>
          <a:lstStyle/>
          <a:p>
            <a:r>
              <a:rPr lang="en-US" dirty="0"/>
              <a:t>http://uk.wikiquote.org/wiki/%</a:t>
            </a:r>
            <a:r>
              <a:rPr lang="en-US" dirty="0" smtClean="0"/>
              <a:t>D0%94%D0%B5%D0%BC%D0%BE%D0%BA%D1%80%D1%96%D1%82#cite_note-1</a:t>
            </a:r>
            <a:endParaRPr lang="uk-UA" dirty="0" smtClean="0"/>
          </a:p>
          <a:p>
            <a:r>
              <a:rPr lang="en-US" dirty="0"/>
              <a:t>http://daviscountydaycare.com/klasichna-ellnska-flosofya/1387-demokrt_-_</a:t>
            </a:r>
            <a:r>
              <a:rPr lang="en-US" dirty="0" smtClean="0"/>
              <a:t>chas_sposb_jittya.html</a:t>
            </a:r>
            <a:endParaRPr lang="uk-UA" dirty="0" smtClean="0"/>
          </a:p>
          <a:p>
            <a:r>
              <a:rPr lang="en-US" dirty="0"/>
              <a:t>http://daviscountydaycare.com/klasichna-ellnska-flosofya/1387-demokrt_-_chas_sposb_jittya.html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388"/>
            <a:ext cx="8229600" cy="12192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Gabriola" panose="04040605051002020D02" pitchFamily="82" charset="0"/>
              </a:rPr>
              <a:t>Джерела використаної літератури:</a:t>
            </a:r>
            <a:endParaRPr lang="uk-UA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1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8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Дякую за увагу!</a:t>
            </a:r>
            <a:endParaRPr lang="uk-UA" sz="88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96536" y="1700808"/>
            <a:ext cx="8229600" cy="1219200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76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5400" b="1" i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Біографія</a:t>
            </a:r>
          </a:p>
          <a:p>
            <a:r>
              <a:rPr lang="uk-UA" sz="5400" b="1" i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Етика </a:t>
            </a:r>
            <a:r>
              <a:rPr lang="uk-UA" sz="5400" b="1" i="1" dirty="0" err="1" smtClean="0">
                <a:solidFill>
                  <a:srgbClr val="FFFF00"/>
                </a:solidFill>
                <a:latin typeface="Gabriola" panose="04040605051002020D02" pitchFamily="82" charset="0"/>
              </a:rPr>
              <a:t>Демокріта</a:t>
            </a:r>
            <a:endParaRPr lang="uk-UA" sz="5400" b="1" i="1" dirty="0" smtClean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r>
              <a:rPr lang="uk-UA" sz="5400" b="1" i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Висновок</a:t>
            </a:r>
          </a:p>
          <a:p>
            <a:r>
              <a:rPr lang="uk-UA" sz="5400" b="1" i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Джерела використаної літератури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Зміст</a:t>
            </a:r>
            <a:endParaRPr lang="uk-UA" sz="6600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20688"/>
            <a:ext cx="2249487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5753" y="3717032"/>
            <a:ext cx="28829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13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-747464"/>
            <a:ext cx="31034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972344"/>
          </a:xfrm>
        </p:spPr>
        <p:txBody>
          <a:bodyPr>
            <a:noAutofit/>
          </a:bodyPr>
          <a:lstStyle/>
          <a:p>
            <a:pPr algn="ctr"/>
            <a:r>
              <a:rPr lang="uk-UA" sz="7200" b="1" i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«Філософ ,що сміється»</a:t>
            </a:r>
            <a:endParaRPr lang="uk-UA" sz="7200" b="1" i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33353"/>
            <a:ext cx="432048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>
                <a:solidFill>
                  <a:srgbClr val="FFFF00"/>
                </a:solidFill>
              </a:rPr>
              <a:t>Демокріт</a:t>
            </a:r>
            <a:r>
              <a:rPr lang="uk-UA" sz="2400" dirty="0">
                <a:solidFill>
                  <a:srgbClr val="FFFF00"/>
                </a:solidFill>
              </a:rPr>
              <a:t> (</a:t>
            </a:r>
            <a:r>
              <a:rPr lang="uk-UA" sz="2400" b="1" dirty="0">
                <a:solidFill>
                  <a:srgbClr val="FFFF00"/>
                </a:solidFill>
              </a:rPr>
              <a:t>Демокрит</a:t>
            </a:r>
            <a:r>
              <a:rPr lang="uk-UA" sz="2400" dirty="0">
                <a:solidFill>
                  <a:srgbClr val="FFFF00"/>
                </a:solidFill>
              </a:rPr>
              <a:t>) </a:t>
            </a:r>
            <a:endParaRPr lang="uk-UA" sz="2400" dirty="0" smtClean="0">
              <a:solidFill>
                <a:srgbClr val="FFFF00"/>
              </a:solidFill>
            </a:endParaRPr>
          </a:p>
          <a:p>
            <a:r>
              <a:rPr lang="uk-UA" sz="2400" b="1" dirty="0" err="1" smtClean="0">
                <a:solidFill>
                  <a:srgbClr val="FFFF00"/>
                </a:solidFill>
              </a:rPr>
              <a:t>Абдерський</a:t>
            </a:r>
            <a:r>
              <a:rPr lang="uk-UA" sz="2400" dirty="0"/>
              <a:t> </a:t>
            </a:r>
            <a:r>
              <a:rPr lang="uk-UA" sz="2400" dirty="0" smtClean="0"/>
              <a:t> </a:t>
            </a:r>
          </a:p>
          <a:p>
            <a:r>
              <a:rPr lang="el-GR" sz="2400" dirty="0" smtClean="0"/>
              <a:t>(</a:t>
            </a:r>
            <a:r>
              <a:rPr lang="uk-UA" sz="2400" dirty="0"/>
              <a:t>приблизно 460—370 роки до н. е.), давньогрецький </a:t>
            </a:r>
            <a:r>
              <a:rPr lang="uk-UA" sz="2400" dirty="0" smtClean="0"/>
              <a:t>філософ-матеріаліст,засновник  атомістичної гіпотези </a:t>
            </a:r>
          </a:p>
          <a:p>
            <a:r>
              <a:rPr lang="uk-UA" sz="2400" dirty="0" smtClean="0"/>
              <a:t>пояснення світу. </a:t>
            </a:r>
            <a:r>
              <a:rPr lang="uk-UA" sz="2400" dirty="0" err="1" smtClean="0"/>
              <a:t>Демокріт</a:t>
            </a:r>
            <a:r>
              <a:rPr lang="uk-UA" sz="2400" dirty="0" smtClean="0"/>
              <a:t> </a:t>
            </a:r>
            <a:r>
              <a:rPr lang="uk-UA" sz="2400" dirty="0"/>
              <a:t>народився </a:t>
            </a:r>
            <a:r>
              <a:rPr lang="uk-UA" sz="2400" dirty="0" smtClean="0"/>
              <a:t>в </a:t>
            </a:r>
            <a:r>
              <a:rPr lang="uk-UA" sz="2400" dirty="0" err="1" smtClean="0"/>
              <a:t>місті</a:t>
            </a:r>
            <a:r>
              <a:rPr lang="uk-UA" sz="2400" dirty="0" err="1"/>
              <a:t> </a:t>
            </a:r>
            <a:r>
              <a:rPr lang="uk-UA" sz="2400" dirty="0" err="1" smtClean="0"/>
              <a:t>Абдери</a:t>
            </a:r>
            <a:r>
              <a:rPr lang="uk-UA" sz="2400" dirty="0"/>
              <a:t>  у Фракії</a:t>
            </a:r>
            <a:r>
              <a:rPr lang="uk-UA" sz="2400" dirty="0" smtClean="0"/>
              <a:t>.</a:t>
            </a:r>
          </a:p>
          <a:p>
            <a:r>
              <a:rPr lang="ru-RU" sz="2400" dirty="0"/>
              <a:t> За час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подорожував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err="1" smtClean="0"/>
              <a:t>вивчаючи</a:t>
            </a:r>
            <a:r>
              <a:rPr lang="ru-RU" sz="2400" dirty="0" smtClean="0"/>
              <a:t> </a:t>
            </a:r>
            <a:r>
              <a:rPr lang="ru-RU" sz="2400" dirty="0" err="1"/>
              <a:t>філософські</a:t>
            </a:r>
            <a:r>
              <a:rPr lang="ru-RU" sz="2400" dirty="0"/>
              <a:t> погляди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 smtClean="0"/>
              <a:t>народів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33353"/>
            <a:ext cx="4069490" cy="53199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002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764704"/>
            <a:ext cx="8003232" cy="136815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uk-UA" b="1" i="1" dirty="0"/>
              <a:t>Лише в загальній гадці існує колір, у гадці — солодке, у гадці — гірке, а дійсно існують лише атоми і </a:t>
            </a:r>
            <a:r>
              <a:rPr lang="uk-UA" b="1" i="1" dirty="0" smtClean="0"/>
              <a:t>порожнеча.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Етика  </a:t>
            </a:r>
            <a:r>
              <a:rPr lang="uk-UA" sz="6000" b="1" i="1" dirty="0" err="1" smtClean="0">
                <a:solidFill>
                  <a:schemeClr val="bg1"/>
                </a:solidFill>
                <a:latin typeface="Gabriola" panose="04040605051002020D02" pitchFamily="82" charset="0"/>
              </a:rPr>
              <a:t>Демокріта</a:t>
            </a:r>
            <a:endParaRPr lang="uk-UA" sz="6000" b="1" i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225"/>
            <a:ext cx="7263533" cy="2160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/>
          <p:cNvSpPr/>
          <p:nvPr/>
        </p:nvSpPr>
        <p:spPr>
          <a:xfrm>
            <a:off x="1106341" y="2422539"/>
            <a:ext cx="71287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Згідно з вченням філософа, світ складається з маленьких неподільних частинок-атомів. Вони </a:t>
            </a:r>
            <a:r>
              <a:rPr lang="ru-RU" sz="2400" dirty="0" smtClean="0"/>
              <a:t>є </a:t>
            </a:r>
            <a:r>
              <a:rPr lang="ru-RU" sz="2400" dirty="0" err="1" smtClean="0"/>
              <a:t>складовою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предметів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об'єктивного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, </a:t>
            </a:r>
            <a:r>
              <a:rPr lang="ru-RU" sz="2400" dirty="0" err="1" smtClean="0"/>
              <a:t>душі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і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богів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16" y="4293096"/>
            <a:ext cx="6350000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82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6" y="188640"/>
            <a:ext cx="5280248" cy="34199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88624" y="1340768"/>
            <a:ext cx="8229600" cy="1219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5508104" y="332656"/>
            <a:ext cx="3491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50" dirty="0" smtClean="0"/>
              <a:t>Людина, за </a:t>
            </a:r>
            <a:r>
              <a:rPr lang="uk-UA" sz="2550" dirty="0" err="1" smtClean="0"/>
              <a:t>Демокрітом</a:t>
            </a:r>
            <a:r>
              <a:rPr lang="uk-UA" sz="2550" dirty="0" smtClean="0"/>
              <a:t>, є істотою </a:t>
            </a:r>
            <a:r>
              <a:rPr lang="uk-UA" sz="2550" dirty="0" smtClean="0"/>
              <a:t>природною, яка в процесі свого історичного розвитку стала істотою суспільною: взаємодопомога сприяла виживанню людей, нужда і досвід навчили їх відрізняти корисне від шкідливого, користь стала основним критерієм доцільності людської діяльності. </a:t>
            </a:r>
            <a:endParaRPr lang="uk-UA" sz="255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18143"/>
            <a:ext cx="55081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err="1"/>
              <a:t>Здатність</a:t>
            </a:r>
            <a:r>
              <a:rPr lang="ru-RU" sz="2500" dirty="0"/>
              <a:t> </a:t>
            </a:r>
            <a:r>
              <a:rPr lang="ru-RU" sz="2500" dirty="0" err="1"/>
              <a:t>розпізнавати</a:t>
            </a:r>
            <a:r>
              <a:rPr lang="ru-RU" sz="2500" dirty="0"/>
              <a:t> добро і зло, </a:t>
            </a:r>
            <a:r>
              <a:rPr lang="ru-RU" sz="2500" dirty="0" err="1"/>
              <a:t>обирати</a:t>
            </a:r>
            <a:r>
              <a:rPr lang="ru-RU" sz="2500" dirty="0"/>
              <a:t> </a:t>
            </a:r>
            <a:r>
              <a:rPr lang="ru-RU" sz="2500" dirty="0" err="1"/>
              <a:t>правильну</a:t>
            </a:r>
            <a:r>
              <a:rPr lang="ru-RU" sz="2500" dirty="0"/>
              <a:t> </a:t>
            </a:r>
            <a:r>
              <a:rPr lang="ru-RU" sz="2500" dirty="0" err="1"/>
              <a:t>поведінку</a:t>
            </a:r>
            <a:r>
              <a:rPr lang="ru-RU" sz="2500" dirty="0"/>
              <a:t> </a:t>
            </a:r>
            <a:r>
              <a:rPr lang="ru-RU" sz="2500" dirty="0" err="1"/>
              <a:t>залежить</a:t>
            </a:r>
            <a:r>
              <a:rPr lang="ru-RU" sz="2500" dirty="0"/>
              <a:t> </a:t>
            </a:r>
            <a:r>
              <a:rPr lang="ru-RU" sz="2500" dirty="0" err="1"/>
              <a:t>від</a:t>
            </a:r>
            <a:r>
              <a:rPr lang="ru-RU" sz="2500" dirty="0"/>
              <a:t> </a:t>
            </a:r>
            <a:r>
              <a:rPr lang="ru-RU" sz="2500" dirty="0" err="1"/>
              <a:t>виховання</a:t>
            </a:r>
            <a:r>
              <a:rPr lang="ru-RU" sz="2500" dirty="0"/>
              <a:t>: </a:t>
            </a:r>
            <a:r>
              <a:rPr lang="ru-RU" sz="2500" dirty="0">
                <a:solidFill>
                  <a:srgbClr val="FFFF00"/>
                </a:solidFill>
              </a:rPr>
              <a:t>"</a:t>
            </a:r>
            <a:r>
              <a:rPr lang="ru-RU" sz="2500" dirty="0" err="1">
                <a:solidFill>
                  <a:srgbClr val="FFFF00"/>
                </a:solidFill>
              </a:rPr>
              <a:t>Якби</a:t>
            </a:r>
            <a:r>
              <a:rPr lang="ru-RU" sz="2500" dirty="0">
                <a:solidFill>
                  <a:srgbClr val="FFFF00"/>
                </a:solidFill>
              </a:rPr>
              <a:t> </a:t>
            </a:r>
            <a:r>
              <a:rPr lang="ru-RU" sz="2500" dirty="0" err="1">
                <a:solidFill>
                  <a:srgbClr val="FFFF00"/>
                </a:solidFill>
              </a:rPr>
              <a:t>діти</a:t>
            </a:r>
            <a:r>
              <a:rPr lang="ru-RU" sz="2500" dirty="0">
                <a:solidFill>
                  <a:srgbClr val="FFFF00"/>
                </a:solidFill>
              </a:rPr>
              <a:t> не </a:t>
            </a:r>
            <a:r>
              <a:rPr lang="ru-RU" sz="2500" dirty="0" err="1">
                <a:solidFill>
                  <a:srgbClr val="FFFF00"/>
                </a:solidFill>
              </a:rPr>
              <a:t>примушувалися</a:t>
            </a:r>
            <a:r>
              <a:rPr lang="ru-RU" sz="2500" dirty="0">
                <a:solidFill>
                  <a:srgbClr val="FFFF00"/>
                </a:solidFill>
              </a:rPr>
              <a:t> до </a:t>
            </a:r>
            <a:r>
              <a:rPr lang="ru-RU" sz="2500" dirty="0" err="1">
                <a:solidFill>
                  <a:srgbClr val="FFFF00"/>
                </a:solidFill>
              </a:rPr>
              <a:t>праці</a:t>
            </a:r>
            <a:r>
              <a:rPr lang="ru-RU" sz="2500" dirty="0">
                <a:solidFill>
                  <a:srgbClr val="FFFF00"/>
                </a:solidFill>
              </a:rPr>
              <a:t>, то вони не </a:t>
            </a:r>
            <a:r>
              <a:rPr lang="ru-RU" sz="2500" dirty="0" err="1">
                <a:solidFill>
                  <a:srgbClr val="FFFF00"/>
                </a:solidFill>
              </a:rPr>
              <a:t>навчилися</a:t>
            </a:r>
            <a:r>
              <a:rPr lang="ru-RU" sz="2500" dirty="0">
                <a:solidFill>
                  <a:srgbClr val="FFFF00"/>
                </a:solidFill>
              </a:rPr>
              <a:t> б </a:t>
            </a:r>
            <a:r>
              <a:rPr lang="ru-RU" sz="2500" dirty="0" err="1">
                <a:solidFill>
                  <a:srgbClr val="FFFF00"/>
                </a:solidFill>
              </a:rPr>
              <a:t>ні</a:t>
            </a:r>
            <a:r>
              <a:rPr lang="ru-RU" sz="2500" dirty="0">
                <a:solidFill>
                  <a:srgbClr val="FFFF00"/>
                </a:solidFill>
              </a:rPr>
              <a:t> </a:t>
            </a:r>
            <a:r>
              <a:rPr lang="ru-RU" sz="2500" dirty="0" err="1">
                <a:solidFill>
                  <a:srgbClr val="FFFF00"/>
                </a:solidFill>
              </a:rPr>
              <a:t>грамоти</a:t>
            </a:r>
            <a:r>
              <a:rPr lang="ru-RU" sz="2500" dirty="0">
                <a:solidFill>
                  <a:srgbClr val="FFFF00"/>
                </a:solidFill>
              </a:rPr>
              <a:t>, </a:t>
            </a:r>
            <a:r>
              <a:rPr lang="ru-RU" sz="2500" dirty="0" err="1">
                <a:solidFill>
                  <a:srgbClr val="FFFF00"/>
                </a:solidFill>
              </a:rPr>
              <a:t>ні</a:t>
            </a:r>
            <a:r>
              <a:rPr lang="ru-RU" sz="2500" dirty="0">
                <a:solidFill>
                  <a:srgbClr val="FFFF00"/>
                </a:solidFill>
              </a:rPr>
              <a:t> </a:t>
            </a:r>
            <a:r>
              <a:rPr lang="ru-RU" sz="2500" dirty="0" err="1">
                <a:solidFill>
                  <a:srgbClr val="FFFF00"/>
                </a:solidFill>
              </a:rPr>
              <a:t>музики</a:t>
            </a:r>
            <a:r>
              <a:rPr lang="ru-RU" sz="2500" dirty="0">
                <a:solidFill>
                  <a:srgbClr val="FFFF00"/>
                </a:solidFill>
              </a:rPr>
              <a:t>, </a:t>
            </a:r>
            <a:r>
              <a:rPr lang="ru-RU" sz="2500" dirty="0" err="1">
                <a:solidFill>
                  <a:srgbClr val="FFFF00"/>
                </a:solidFill>
              </a:rPr>
              <a:t>ні</a:t>
            </a:r>
            <a:r>
              <a:rPr lang="ru-RU" sz="2500" dirty="0">
                <a:solidFill>
                  <a:srgbClr val="FFFF00"/>
                </a:solidFill>
              </a:rPr>
              <a:t> </a:t>
            </a:r>
            <a:r>
              <a:rPr lang="ru-RU" sz="2500" dirty="0" err="1">
                <a:solidFill>
                  <a:srgbClr val="FFFF00"/>
                </a:solidFill>
              </a:rPr>
              <a:t>гімнастики</a:t>
            </a:r>
            <a:r>
              <a:rPr lang="ru-RU" sz="2500" dirty="0">
                <a:solidFill>
                  <a:srgbClr val="FFFF00"/>
                </a:solidFill>
              </a:rPr>
              <a:t>, </a:t>
            </a:r>
            <a:r>
              <a:rPr lang="ru-RU" sz="2500" dirty="0" err="1">
                <a:solidFill>
                  <a:srgbClr val="FFFF00"/>
                </a:solidFill>
              </a:rPr>
              <a:t>ні</a:t>
            </a:r>
            <a:r>
              <a:rPr lang="ru-RU" sz="2500" dirty="0">
                <a:solidFill>
                  <a:srgbClr val="FFFF00"/>
                </a:solidFill>
              </a:rPr>
              <a:t> того, </a:t>
            </a:r>
            <a:r>
              <a:rPr lang="ru-RU" sz="2500" dirty="0" err="1">
                <a:solidFill>
                  <a:srgbClr val="FFFF00"/>
                </a:solidFill>
              </a:rPr>
              <a:t>що</a:t>
            </a:r>
            <a:r>
              <a:rPr lang="ru-RU" sz="2500" dirty="0">
                <a:solidFill>
                  <a:srgbClr val="FFFF00"/>
                </a:solidFill>
              </a:rPr>
              <a:t> </a:t>
            </a:r>
            <a:r>
              <a:rPr lang="ru-RU" sz="2500" dirty="0" err="1">
                <a:solidFill>
                  <a:srgbClr val="FFFF00"/>
                </a:solidFill>
              </a:rPr>
              <a:t>найбільше</a:t>
            </a:r>
            <a:r>
              <a:rPr lang="ru-RU" sz="2500" dirty="0">
                <a:solidFill>
                  <a:srgbClr val="FFFF00"/>
                </a:solidFill>
              </a:rPr>
              <a:t> </a:t>
            </a:r>
            <a:r>
              <a:rPr lang="ru-RU" sz="2500" dirty="0" err="1">
                <a:solidFill>
                  <a:srgbClr val="FFFF00"/>
                </a:solidFill>
              </a:rPr>
              <a:t>зміцнює</a:t>
            </a:r>
            <a:r>
              <a:rPr lang="ru-RU" sz="2500" dirty="0">
                <a:solidFill>
                  <a:srgbClr val="FFFF00"/>
                </a:solidFill>
              </a:rPr>
              <a:t> </a:t>
            </a:r>
            <a:r>
              <a:rPr lang="ru-RU" sz="2500" dirty="0" err="1">
                <a:solidFill>
                  <a:srgbClr val="FFFF00"/>
                </a:solidFill>
              </a:rPr>
              <a:t>доброчесність</a:t>
            </a:r>
            <a:r>
              <a:rPr lang="ru-RU" sz="2500" dirty="0">
                <a:solidFill>
                  <a:srgbClr val="FFFF00"/>
                </a:solidFill>
              </a:rPr>
              <a:t>, — сорому</a:t>
            </a:r>
            <a:r>
              <a:rPr lang="ru-RU" sz="2500" dirty="0" smtClean="0">
                <a:solidFill>
                  <a:srgbClr val="FFFF00"/>
                </a:solidFill>
              </a:rPr>
              <a:t>".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351517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95536" y="476672"/>
            <a:ext cx="8301608" cy="244827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Основним в етиці </a:t>
            </a:r>
            <a:r>
              <a:rPr lang="uk-UA" dirty="0" err="1"/>
              <a:t>Демокріта</a:t>
            </a:r>
            <a:r>
              <a:rPr lang="uk-UA" dirty="0"/>
              <a:t> є вчення про найвище благо і чесноти. Чесноти, за його твердженнями, — це спосіб досягнення найвищого блага, мети життя. Найвище благо — щастя індивіда, тобто добрий стан духу, самовдоволеність, спокій, рівновага, блаженство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8544" y="134076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Найважливішими</a:t>
            </a:r>
            <a:r>
              <a:rPr lang="ru-RU" dirty="0"/>
              <a:t> </a:t>
            </a:r>
            <a:r>
              <a:rPr lang="ru-RU" dirty="0" err="1"/>
              <a:t>чеснотами</a:t>
            </a:r>
            <a:r>
              <a:rPr lang="ru-RU" dirty="0"/>
              <a:t>, на думку </a:t>
            </a:r>
            <a:r>
              <a:rPr lang="ru-RU" dirty="0" err="1"/>
              <a:t>Демокріта</a:t>
            </a:r>
            <a:r>
              <a:rPr lang="ru-RU" dirty="0"/>
              <a:t>, є </a:t>
            </a:r>
            <a:r>
              <a:rPr lang="ru-RU" dirty="0" smtClean="0"/>
              <a:t>і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.  </a:t>
            </a:r>
            <a:r>
              <a:rPr lang="uk-UA" dirty="0"/>
              <a:t>Він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мудра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доброчесна</a:t>
            </a:r>
            <a:r>
              <a:rPr lang="ru-RU" dirty="0"/>
              <a:t>, а </a:t>
            </a:r>
            <a:r>
              <a:rPr lang="ru-RU" dirty="0" err="1"/>
              <a:t>невіглас</a:t>
            </a:r>
            <a:r>
              <a:rPr lang="ru-RU" dirty="0"/>
              <a:t> </a:t>
            </a:r>
            <a:r>
              <a:rPr lang="ru-RU" dirty="0" err="1"/>
              <a:t>приречений</a:t>
            </a:r>
            <a:r>
              <a:rPr lang="ru-RU" dirty="0"/>
              <a:t> на </a:t>
            </a:r>
            <a:r>
              <a:rPr lang="ru-RU" dirty="0" err="1"/>
              <a:t>нещастя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хибні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насолоди, </a:t>
            </a:r>
            <a:r>
              <a:rPr lang="ru-RU" dirty="0" err="1"/>
              <a:t>щастя</a:t>
            </a:r>
            <a:r>
              <a:rPr lang="ru-RU" dirty="0"/>
              <a:t> і мету </a:t>
            </a:r>
            <a:r>
              <a:rPr lang="ru-RU" dirty="0" err="1"/>
              <a:t>життя</a:t>
            </a:r>
            <a:r>
              <a:rPr lang="ru-RU" dirty="0"/>
              <a:t>. </a:t>
            </a:r>
            <a:br>
              <a:rPr lang="ru-RU" dirty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915815" y="2626218"/>
            <a:ext cx="3286477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Найважливіші чесноти</a:t>
            </a:r>
            <a:endParaRPr lang="uk-UA" sz="32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Стрілка вправо 5"/>
          <p:cNvSpPr/>
          <p:nvPr/>
        </p:nvSpPr>
        <p:spPr>
          <a:xfrm rot="8174891">
            <a:off x="3162220" y="3441579"/>
            <a:ext cx="711532" cy="25121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 вправо 6"/>
          <p:cNvSpPr/>
          <p:nvPr/>
        </p:nvSpPr>
        <p:spPr>
          <a:xfrm rot="2630212">
            <a:off x="11372165" y="3959436"/>
            <a:ext cx="778922" cy="19619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323529" y="3717030"/>
            <a:ext cx="35383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err="1" smtClean="0">
                <a:solidFill>
                  <a:schemeClr val="bg1"/>
                </a:solidFill>
                <a:latin typeface="Gabriola" panose="04040605051002020D02" pitchFamily="82" charset="0"/>
              </a:rPr>
              <a:t>Мудрість</a:t>
            </a:r>
            <a:endParaRPr lang="ru-RU" sz="4000" b="1" i="1" u="sng" dirty="0" smtClean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200" dirty="0">
                <a:latin typeface="+mj-lt"/>
              </a:rPr>
              <a:t>М</a:t>
            </a:r>
            <a:r>
              <a:rPr lang="ru-RU" sz="2200" dirty="0" smtClean="0">
                <a:latin typeface="+mj-lt"/>
              </a:rPr>
              <a:t>удра </a:t>
            </a:r>
            <a:r>
              <a:rPr lang="ru-RU" sz="2200" dirty="0" err="1" smtClean="0">
                <a:latin typeface="+mj-lt"/>
              </a:rPr>
              <a:t>людина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err="1" smtClean="0">
                <a:latin typeface="+mj-lt"/>
              </a:rPr>
              <a:t>завжди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err="1" smtClean="0">
                <a:latin typeface="+mj-lt"/>
              </a:rPr>
              <a:t>доброчесна</a:t>
            </a:r>
            <a:r>
              <a:rPr lang="ru-RU" sz="2200" dirty="0" smtClean="0">
                <a:latin typeface="+mj-lt"/>
              </a:rPr>
              <a:t>, а </a:t>
            </a:r>
            <a:r>
              <a:rPr lang="ru-RU" sz="2200" dirty="0" err="1" smtClean="0">
                <a:latin typeface="+mj-lt"/>
              </a:rPr>
              <a:t>невіглас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err="1" smtClean="0">
                <a:latin typeface="+mj-lt"/>
              </a:rPr>
              <a:t>приречений</a:t>
            </a:r>
            <a:r>
              <a:rPr lang="ru-RU" sz="2200" dirty="0" smtClean="0">
                <a:latin typeface="+mj-lt"/>
              </a:rPr>
              <a:t> на </a:t>
            </a:r>
            <a:r>
              <a:rPr lang="ru-RU" sz="2200" dirty="0" err="1" smtClean="0">
                <a:latin typeface="+mj-lt"/>
              </a:rPr>
              <a:t>нещастя</a:t>
            </a:r>
            <a:r>
              <a:rPr lang="ru-RU" sz="2200" dirty="0" smtClean="0">
                <a:latin typeface="+mj-lt"/>
              </a:rPr>
              <a:t>, </a:t>
            </a:r>
            <a:r>
              <a:rPr lang="ru-RU" sz="2200" dirty="0" err="1" smtClean="0">
                <a:latin typeface="+mj-lt"/>
              </a:rPr>
              <a:t>оскільки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err="1" smtClean="0">
                <a:latin typeface="+mj-lt"/>
              </a:rPr>
              <a:t>має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err="1" smtClean="0">
                <a:latin typeface="+mj-lt"/>
              </a:rPr>
              <a:t>хибні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err="1" smtClean="0">
                <a:latin typeface="+mj-lt"/>
              </a:rPr>
              <a:t>уявлення</a:t>
            </a:r>
            <a:r>
              <a:rPr lang="ru-RU" sz="2200" dirty="0" smtClean="0">
                <a:latin typeface="+mj-lt"/>
              </a:rPr>
              <a:t> про насолоди, </a:t>
            </a:r>
            <a:r>
              <a:rPr lang="ru-RU" sz="2200" dirty="0" err="1" smtClean="0">
                <a:latin typeface="+mj-lt"/>
              </a:rPr>
              <a:t>щастя</a:t>
            </a:r>
            <a:r>
              <a:rPr lang="ru-RU" sz="2200" dirty="0" smtClean="0">
                <a:latin typeface="+mj-lt"/>
              </a:rPr>
              <a:t> і мету </a:t>
            </a:r>
            <a:r>
              <a:rPr lang="ru-RU" sz="2200" dirty="0" err="1" smtClean="0">
                <a:latin typeface="+mj-lt"/>
              </a:rPr>
              <a:t>життя</a:t>
            </a:r>
            <a:r>
              <a:rPr lang="ru-RU" sz="2200" dirty="0" smtClean="0">
                <a:latin typeface="+mj-lt"/>
              </a:rPr>
              <a:t>. 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endParaRPr lang="uk-UA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Стрілка вправо 9"/>
          <p:cNvSpPr/>
          <p:nvPr/>
        </p:nvSpPr>
        <p:spPr>
          <a:xfrm rot="3008378">
            <a:off x="5307058" y="3471745"/>
            <a:ext cx="711532" cy="25121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4139952" y="3613241"/>
            <a:ext cx="50040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u="sng" dirty="0" smtClean="0">
                <a:solidFill>
                  <a:schemeClr val="bg1"/>
                </a:solidFill>
                <a:latin typeface="Gabriola" panose="04040605051002020D02" pitchFamily="82" charset="0"/>
              </a:rPr>
              <a:t>Міра</a:t>
            </a:r>
          </a:p>
          <a:p>
            <a:pPr algn="ctr"/>
            <a:r>
              <a:rPr lang="ru-RU" sz="2400" dirty="0"/>
              <a:t> </a:t>
            </a:r>
            <a:r>
              <a:rPr lang="ru-RU" sz="2400" dirty="0" err="1" smtClean="0">
                <a:latin typeface="+mj-lt"/>
              </a:rPr>
              <a:t>Почуття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міри</a:t>
            </a:r>
            <a:r>
              <a:rPr lang="ru-RU" sz="2400" dirty="0">
                <a:latin typeface="+mj-lt"/>
              </a:rPr>
              <a:t> є </a:t>
            </a:r>
            <a:r>
              <a:rPr lang="ru-RU" sz="2400" dirty="0" err="1">
                <a:latin typeface="+mj-lt"/>
              </a:rPr>
              <a:t>неодмінною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умовою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доброчесного</a:t>
            </a:r>
            <a:r>
              <a:rPr lang="ru-RU" sz="2400" dirty="0">
                <a:latin typeface="+mj-lt"/>
              </a:rPr>
              <a:t> і </a:t>
            </a:r>
            <a:r>
              <a:rPr lang="ru-RU" sz="2400" dirty="0" err="1">
                <a:latin typeface="+mj-lt"/>
              </a:rPr>
              <a:t>щасливого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життя</a:t>
            </a:r>
            <a:r>
              <a:rPr lang="ru-RU" sz="2400" dirty="0">
                <a:latin typeface="+mj-lt"/>
              </a:rPr>
              <a:t>. </a:t>
            </a:r>
            <a:r>
              <a:rPr lang="ru-RU" sz="2400" dirty="0" err="1" smtClean="0">
                <a:latin typeface="+mj-lt"/>
              </a:rPr>
              <a:t>Щастя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може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досягти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кожна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вільна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людина</a:t>
            </a:r>
            <a:r>
              <a:rPr lang="ru-RU" sz="2400" dirty="0">
                <a:latin typeface="+mj-lt"/>
              </a:rPr>
              <a:t>, </a:t>
            </a:r>
            <a:r>
              <a:rPr lang="ru-RU" sz="2400" dirty="0" err="1">
                <a:latin typeface="+mj-lt"/>
              </a:rPr>
              <a:t>важливо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тільки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навчитися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переживати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це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почуття</a:t>
            </a:r>
            <a:r>
              <a:rPr lang="ru-RU" sz="2400" dirty="0">
                <a:latin typeface="+mj-lt"/>
              </a:rPr>
              <a:t>, </a:t>
            </a:r>
            <a:r>
              <a:rPr lang="ru-RU" sz="2400" dirty="0" err="1">
                <a:latin typeface="+mj-lt"/>
              </a:rPr>
              <a:t>тобто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досягати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евтимії</a:t>
            </a:r>
            <a:r>
              <a:rPr lang="ru-RU" sz="2400" dirty="0">
                <a:latin typeface="+mj-lt"/>
              </a:rPr>
              <a:t> — благого стану </a:t>
            </a:r>
            <a:r>
              <a:rPr lang="ru-RU" sz="2400" dirty="0" err="1">
                <a:latin typeface="+mj-lt"/>
              </a:rPr>
              <a:t>душі</a:t>
            </a:r>
            <a:endParaRPr lang="uk-UA" sz="2400" b="1" i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25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0" y="3933056"/>
            <a:ext cx="9144000" cy="270165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err="1"/>
              <a:t>Демокріт</a:t>
            </a:r>
            <a:r>
              <a:rPr lang="uk-UA" dirty="0"/>
              <a:t> був першим філософом, який розрізняв об'єктивне і суб'єктивне в моральному акті, зокрема мотив дії (вчинку) і власне дію (вчинок): </a:t>
            </a:r>
            <a:r>
              <a:rPr lang="uk-UA" dirty="0">
                <a:solidFill>
                  <a:srgbClr val="FFFF00"/>
                </a:solidFill>
              </a:rPr>
              <a:t>"Ворог не той, хто завдає образи, а той, хто робить це з наміром". </a:t>
            </a:r>
            <a:endParaRPr lang="uk-UA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uk-UA" dirty="0"/>
              <a:t>З'ясовуючи моральність вчинку, він рекомендував враховувати наявність (чи відсутність) єдності бажання і </a:t>
            </a:r>
            <a:r>
              <a:rPr lang="uk-UA" dirty="0" smtClean="0"/>
              <a:t>дії.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діючи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переконань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бути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 smtClean="0"/>
              <a:t>моральним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err="1"/>
              <a:t>Демокріт</a:t>
            </a:r>
            <a:r>
              <a:rPr lang="ru-RU" dirty="0"/>
              <a:t> ставив мораль </a:t>
            </a:r>
            <a:r>
              <a:rPr lang="ru-RU" dirty="0" err="1"/>
              <a:t>вище</a:t>
            </a:r>
            <a:r>
              <a:rPr lang="ru-RU" dirty="0"/>
              <a:t> права.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00592" y="1268760"/>
            <a:ext cx="8229600" cy="12192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3"/>
            <a:ext cx="5112568" cy="34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887416" y="1097360"/>
            <a:ext cx="5256584" cy="576064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О</a:t>
            </a:r>
            <a:r>
              <a:rPr lang="uk-UA" dirty="0" smtClean="0"/>
              <a:t>сновними </a:t>
            </a:r>
            <a:r>
              <a:rPr lang="uk-UA" dirty="0"/>
              <a:t>засадами етики </a:t>
            </a:r>
            <a:r>
              <a:rPr lang="uk-UA" dirty="0" err="1"/>
              <a:t>Демокріта</a:t>
            </a:r>
            <a:r>
              <a:rPr lang="uk-UA" dirty="0"/>
              <a:t> </a:t>
            </a:r>
            <a:r>
              <a:rPr lang="uk-UA" dirty="0" smtClean="0"/>
              <a:t>є: 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раціоналізм </a:t>
            </a:r>
            <a:r>
              <a:rPr lang="uk-UA" dirty="0"/>
              <a:t>(мудрість — найвища чеснота, а розум — критерій правильності поведінки людини); </a:t>
            </a:r>
            <a:endParaRPr lang="uk-UA" dirty="0" smtClean="0"/>
          </a:p>
          <a:p>
            <a:r>
              <a:rPr lang="uk-UA" dirty="0" smtClean="0">
                <a:solidFill>
                  <a:srgbClr val="FFFF00"/>
                </a:solidFill>
              </a:rPr>
              <a:t>утилітаризм</a:t>
            </a:r>
            <a:r>
              <a:rPr lang="uk-UA" dirty="0" smtClean="0"/>
              <a:t> </a:t>
            </a:r>
            <a:r>
              <a:rPr lang="uk-UA" dirty="0"/>
              <a:t>(ототожнення добра з користю, зла — зі шкодою); </a:t>
            </a:r>
            <a:endParaRPr lang="uk-UA" dirty="0" smtClean="0"/>
          </a:p>
          <a:p>
            <a:r>
              <a:rPr lang="uk-UA" dirty="0" smtClean="0">
                <a:solidFill>
                  <a:srgbClr val="FFFF00"/>
                </a:solidFill>
              </a:rPr>
              <a:t>евдемонізм</a:t>
            </a:r>
            <a:r>
              <a:rPr lang="uk-UA" dirty="0" smtClean="0"/>
              <a:t> </a:t>
            </a:r>
            <a:r>
              <a:rPr lang="uk-UA" dirty="0"/>
              <a:t>(визнання "щастя" визначальною категорією етики і вихідним принципом моралі).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Висновок</a:t>
            </a:r>
            <a:endParaRPr lang="uk-UA" sz="7200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7309"/>
            <a:ext cx="3816424" cy="599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20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Цікаві  факти</a:t>
            </a:r>
            <a:endParaRPr lang="uk-UA" sz="5400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984" y="1052736"/>
            <a:ext cx="3672408" cy="3096344"/>
          </a:xfrm>
          <a:prstGeom prst="rect">
            <a:avLst/>
          </a:prstGeom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3833129"/>
            <a:ext cx="8532440" cy="5688632"/>
          </a:xfrm>
        </p:spPr>
        <p:txBody>
          <a:bodyPr>
            <a:normAutofit/>
          </a:bodyPr>
          <a:lstStyle/>
          <a:p>
            <a:r>
              <a:rPr lang="uk-UA" dirty="0" smtClean="0"/>
              <a:t>Згідно </a:t>
            </a:r>
            <a:r>
              <a:rPr lang="uk-UA" dirty="0"/>
              <a:t>з однією з легенд, </a:t>
            </a:r>
            <a:r>
              <a:rPr lang="uk-UA" dirty="0" smtClean="0"/>
              <a:t>Платон</a:t>
            </a:r>
            <a:r>
              <a:rPr lang="uk-UA" dirty="0"/>
              <a:t> велів скупити і знищити всі </a:t>
            </a:r>
            <a:r>
              <a:rPr lang="uk-UA" dirty="0" err="1"/>
              <a:t>праці Дем</a:t>
            </a:r>
            <a:r>
              <a:rPr lang="uk-UA" dirty="0"/>
              <a:t>окріта, якому він опонував в науці. </a:t>
            </a:r>
            <a:r>
              <a:rPr lang="uk-UA" dirty="0" err="1"/>
              <a:t>Всього Демокріту </a:t>
            </a:r>
            <a:r>
              <a:rPr lang="uk-UA" dirty="0" err="1" smtClean="0"/>
              <a:t>належао</a:t>
            </a:r>
            <a:r>
              <a:rPr lang="uk-UA" dirty="0" smtClean="0"/>
              <a:t> </a:t>
            </a:r>
            <a:r>
              <a:rPr lang="uk-UA" dirty="0"/>
              <a:t>близько </a:t>
            </a:r>
            <a:r>
              <a:rPr lang="uk-UA" dirty="0" smtClean="0"/>
              <a:t>70. Найбільш </a:t>
            </a:r>
            <a:r>
              <a:rPr lang="uk-UA" dirty="0"/>
              <a:t>відомими серед них є </a:t>
            </a:r>
            <a:r>
              <a:rPr lang="uk-UA" dirty="0">
                <a:solidFill>
                  <a:srgbClr val="FFFF00"/>
                </a:solidFill>
              </a:rPr>
              <a:t>«Великий світоустрій», «Піфагор», «Про душевний настрій мудреця», «Про мужність, або про чесноту», «Про природу», «Про природу людини», «Про поезію</a:t>
            </a:r>
            <a:r>
              <a:rPr lang="uk-UA" dirty="0" smtClean="0">
                <a:solidFill>
                  <a:srgbClr val="FFFF00"/>
                </a:solidFill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13093"/>
            <a:ext cx="2880320" cy="2964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2664296" cy="2837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339963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Платон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8535" y="3530280"/>
            <a:ext cx="149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Демокріт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пір">
  <a:themeElements>
    <a:clrScheme name="Тверда обкладинка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Папір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апір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293</TotalTime>
  <Words>448</Words>
  <Application>Microsoft Office PowerPoint</Application>
  <PresentationFormat>Екран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Папір</vt:lpstr>
      <vt:lpstr>Етика Демокріта</vt:lpstr>
      <vt:lpstr>Зміст</vt:lpstr>
      <vt:lpstr>«Філософ ,що сміється»</vt:lpstr>
      <vt:lpstr>Етика  Демокріта</vt:lpstr>
      <vt:lpstr>Презентація PowerPoint</vt:lpstr>
      <vt:lpstr>Найважливішими чеснотами, на думку Демокріта, є і почуття міри.  Він вважав, що мудра людина завжди доброчесна, а невіглас приречений на нещастя, оскільки має хибні уявлення про насолоди, щастя і мету життя.  </vt:lpstr>
      <vt:lpstr>Презентація PowerPoint</vt:lpstr>
      <vt:lpstr>Висновок</vt:lpstr>
      <vt:lpstr>Цікаві  факти</vt:lpstr>
      <vt:lpstr>Цікаві факти</vt:lpstr>
      <vt:lpstr>Джерела використаної літератури: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Етика Демокріта</dc:title>
  <dc:creator>User</dc:creator>
  <cp:lastModifiedBy>User</cp:lastModifiedBy>
  <cp:revision>24</cp:revision>
  <dcterms:created xsi:type="dcterms:W3CDTF">2013-09-24T19:54:06Z</dcterms:created>
  <dcterms:modified xsi:type="dcterms:W3CDTF">2013-09-25T11:34:21Z</dcterms:modified>
</cp:coreProperties>
</file>