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70" autoAdjust="0"/>
  </p:normalViewPr>
  <p:slideViewPr>
    <p:cSldViewPr>
      <p:cViewPr varScale="1">
        <p:scale>
          <a:sx n="47" d="100"/>
          <a:sy n="47" d="100"/>
        </p:scale>
        <p:origin x="-11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060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485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216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39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224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316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15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72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209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3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3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0CA5-0C01-4F4A-802A-3683FE1DD109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FAEE-3CC6-4A08-8052-BE28EC69A0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014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4">
              <a:lumMod val="60000"/>
              <a:lumOff val="40000"/>
            </a:schemeClr>
          </a:fgClr>
          <a:bgClr>
            <a:schemeClr val="bg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7772400" cy="1470025"/>
          </a:xfrm>
        </p:spPr>
        <p:txBody>
          <a:bodyPr>
            <a:noAutofit/>
          </a:bodyPr>
          <a:lstStyle/>
          <a:p>
            <a:r>
              <a:rPr lang="uk-UA" sz="5400" dirty="0" err="1" smtClean="0"/>
              <a:t>Грегор</a:t>
            </a:r>
            <a:r>
              <a:rPr lang="uk-UA" sz="5400" dirty="0" smtClean="0"/>
              <a:t> Мендель(1822-1884)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017780"/>
            <a:ext cx="4824536" cy="484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51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Короткий </a:t>
            </a:r>
            <a:r>
              <a:rPr lang="ru-RU" dirty="0" err="1" smtClean="0"/>
              <a:t>виклад</a:t>
            </a:r>
            <a:r>
              <a:rPr lang="ru-RU" dirty="0" smtClean="0"/>
              <a:t>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 Менделя. </a:t>
            </a:r>
            <a:r>
              <a:rPr lang="ru-RU" dirty="0" err="1" smtClean="0"/>
              <a:t>Відкриття</a:t>
            </a:r>
            <a:r>
              <a:rPr lang="ru-RU" dirty="0" smtClean="0"/>
              <a:t> генетики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42530" y="1292246"/>
            <a:ext cx="9324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контролюється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парою аллелей.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один з них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домінантний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виявлятися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придушуючи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прояв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рецесивного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мейозі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пара аллелей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розділяється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розщеплюється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гамета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одержує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одному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пари аллелей (принцип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розщеплення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чоловічих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жіночих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гамет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них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потрапити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аллель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пари разом з будь-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пари (принцип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незалежного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аллель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передається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дискретна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змінювана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успадковує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одному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батьківських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1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Біографія 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80728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Йоганн Мендель народився 20 липня 1822 у селянській родині Антона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Розини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Мендель у маленькому містечку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Гайнцендорф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(Австрія, тепер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Гинчице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(частина села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Вражне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 Змалку цікавився природою, працював садівником. Два роки вивчав філософію у інституті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Ольмюца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Після цього подався у монахи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Августинського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монастиря 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Брні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Чехія. У 1843 році узяв ім'я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Грегор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У 1847 році став священиком. Самостійно вивчав різноманітні науки, підмінював відсутніх викладачів грецької мови та математики у одній зі шкіл. Отримав звання викладача, але мав незадовільні оцінки з біології та геології. У період із 1851 по 1853 рік навчається у Віденському університеті. З 1868 року він стає абатом у абатстві старого Брно. На початку 1883 року Мендель захворів на ниркову недостатність, що привело до едеми. Він помер 6 січня 1884 року у Брно.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41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Дослідження Менделя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1091" y="1366322"/>
            <a:ext cx="905290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Перебуваючи у Відні, Мендель зацікавився процесом гібридизації рослин і, зокрема, різними типами гібридних нащадків і їхніх статистичних співвідношень. Ці проблеми і стали предметом наукових досліджень Менделя, що він розпочав улітку 1856 р.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Успіхи, досягнуті Менделем, частково обумовлені вдалим вибором об'єкта для експерименту-гороху городнього (Р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sativum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Мендель упевнився, що в порівнянні з іншими цей вид має наступні переваги: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існує багато сортів, що чітко розрізняються по ряду ознак;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рослини легко вирощувати;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553717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21196"/>
            <a:ext cx="8964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репродуктивні органи повністю прикриті пелюстками, так що рослина звичайно самозапилюється; тому його сорти розмножуються в чистоті, тобто їхні ознаки з покоління в покоління залишаються незмінними;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4) можливе штучне схрещування сортів, і воно дає цілком плідних гібридів. З 34 сортів гороху Мендель відібрав 22, які наділені чітко вираженими розходженнями по ряду ознак, і використовував їх у своїх дослідах зі схрещуванням. Менделя цікавили сім головних ознак: висота стебла, форма насіння, забарвлення насіння, форма і забарвлення плодів, розташування і забарвлення квіток.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611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" y="1146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сумлінність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змусила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Менделя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розтягти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вісім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96141"/>
            <a:ext cx="92170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з'ясував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одна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рослин-батьків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горошини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друга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жовті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горошини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поколінні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жовтими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Пара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стеблом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низьким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стеблом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потомство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стеблом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 Пара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червоними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потомство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червоними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І так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Мабуть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справа в тому,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"батька"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- одержали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нащадки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подібного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дивно, але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мало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ніякого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Мендель точно установив,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не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воєдино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червоні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перетворюються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рожеві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902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>
                <a:alpha val="25000"/>
                <a:lumMod val="51000"/>
              </a:srgbClr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16" y="0"/>
            <a:ext cx="91450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Блискуча знахідка Менделя полягала в тому, що він не став вивчати примхливі комбінації, сполучення ознак, а розглянув кожну ознаку окремо.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Він вирішив точно підрахувати, яка частина нащадків одержить, наприклад, червоні квітки, а яка - білі, і установити числове співвідношення по кожній ознаці. Це був зовсім новий підхід для ботаніки.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016" y="2562745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Числове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установлене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Менделем,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несподіваним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приходилося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середньому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червоними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точно - три до одного!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430" y="4163497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Від кожного з батьків зародкова клітка успадковує по одному "спадкоємному задатку" (пізніше їх назвуть генами). Кожний із задатків визначає якась ознака - наприклад, червоне забарвлення квіток. Якщо в клітину попадають одночасно задатки, що визначають червоне і біле забарвлення, то виявляється тільки один з них. Другий же залишається схованим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702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Спадкування</a:t>
            </a:r>
            <a:r>
              <a:rPr lang="ru-RU" dirty="0" smtClean="0"/>
              <a:t> при </a:t>
            </a:r>
            <a:r>
              <a:rPr lang="ru-RU" dirty="0" err="1" smtClean="0"/>
              <a:t>моногібридному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схрещуванні</a:t>
            </a:r>
            <a:r>
              <a:rPr lang="ru-RU" dirty="0" smtClean="0"/>
              <a:t> і закон </a:t>
            </a:r>
            <a:r>
              <a:rPr lang="ru-RU" dirty="0" err="1" smtClean="0"/>
              <a:t>розщеплення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21266" y="1477673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своїх перших експериментів Мендель вибирав рослини двох сортів, що чітко розрізнялися по якій-небудь ознаці, наприклад по розташуванню квіток: квітки можуть бути розподілені по всьому стеблу (пазушні) чи знаходитися на кінці стебла (верхівкові).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85" y="3047333"/>
            <a:ext cx="9165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Мендель проводив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реципрокні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схрещування - переносив пилкові зерна як з пазушних квіток на верхівкові, так і з верхівкових на пазушні. В усіх випадках з насіння, зібраного від отриманих гібридів, виростали рослини з пазушними квітками. Цю ознаку - «пазушні квітки»,- що спостерігається в рослин першого гібридного покоління, Мендель назвав домінантним;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727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дослідів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Менделя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успадкуванню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семи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75081"/>
              </p:ext>
            </p:extLst>
          </p:nvPr>
        </p:nvGraphicFramePr>
        <p:xfrm>
          <a:off x="179512" y="1340768"/>
          <a:ext cx="8424936" cy="529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  <a:gridCol w="1404156"/>
                <a:gridCol w="1404156"/>
              </a:tblGrid>
              <a:tr h="897330">
                <a:tc>
                  <a:txBody>
                    <a:bodyPr/>
                    <a:lstStyle/>
                    <a:p>
                      <a:r>
                        <a:rPr lang="uk-UA" dirty="0" smtClean="0"/>
                        <a:t>Ознака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Домінантна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Рецесивна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Домінантні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Рецесивні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Відношення</a:t>
                      </a:r>
                      <a:endParaRPr lang="uk-UA" dirty="0"/>
                    </a:p>
                  </a:txBody>
                  <a:tcPr/>
                </a:tc>
              </a:tr>
              <a:tr h="519882"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Висота стебла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787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277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2.84:1</a:t>
                      </a:r>
                      <a:endParaRPr lang="uk-UA" dirty="0"/>
                    </a:p>
                  </a:txBody>
                  <a:tcPr/>
                </a:tc>
              </a:tr>
              <a:tr h="519882">
                <a:tc>
                  <a:txBody>
                    <a:bodyPr/>
                    <a:lstStyle/>
                    <a:p>
                      <a:r>
                        <a:rPr lang="uk-UA" dirty="0" smtClean="0"/>
                        <a:t>Насіння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Гладке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Зморщене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5474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1850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2.96:1</a:t>
                      </a:r>
                      <a:endParaRPr lang="uk-UA" dirty="0"/>
                    </a:p>
                  </a:txBody>
                  <a:tcPr/>
                </a:tc>
              </a:tr>
              <a:tr h="679012">
                <a:tc>
                  <a:txBody>
                    <a:bodyPr/>
                    <a:lstStyle/>
                    <a:p>
                      <a:r>
                        <a:rPr lang="uk-UA" dirty="0" smtClean="0"/>
                        <a:t>Забарвлення насіння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Жовті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Зелене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6022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3.01:1</a:t>
                      </a:r>
                      <a:endParaRPr lang="uk-UA" dirty="0"/>
                    </a:p>
                  </a:txBody>
                  <a:tcPr/>
                </a:tc>
              </a:tr>
              <a:tr h="519882">
                <a:tc>
                  <a:txBody>
                    <a:bodyPr/>
                    <a:lstStyle/>
                    <a:p>
                      <a:r>
                        <a:rPr lang="uk-UA" dirty="0" smtClean="0"/>
                        <a:t>Форма плодів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Плоске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Випуклі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882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299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2.95:1</a:t>
                      </a:r>
                      <a:endParaRPr lang="uk-UA" dirty="0"/>
                    </a:p>
                  </a:txBody>
                  <a:tcPr/>
                </a:tc>
              </a:tr>
              <a:tr h="519882">
                <a:tc>
                  <a:txBody>
                    <a:bodyPr/>
                    <a:lstStyle/>
                    <a:p>
                      <a:r>
                        <a:rPr lang="uk-UA" dirty="0" smtClean="0"/>
                        <a:t>Забарвлення плодів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Зелене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Жовте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428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2.82:1</a:t>
                      </a:r>
                      <a:endParaRPr lang="uk-UA" dirty="0"/>
                    </a:p>
                  </a:txBody>
                  <a:tcPr/>
                </a:tc>
              </a:tr>
              <a:tr h="519882">
                <a:tc>
                  <a:txBody>
                    <a:bodyPr/>
                    <a:lstStyle/>
                    <a:p>
                      <a:r>
                        <a:rPr lang="uk-UA" dirty="0" smtClean="0"/>
                        <a:t>Розміщення квітів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Пазушне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Верхівкове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651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3.14:1</a:t>
                      </a:r>
                      <a:endParaRPr lang="uk-UA" dirty="0"/>
                    </a:p>
                  </a:txBody>
                  <a:tcPr/>
                </a:tc>
              </a:tr>
              <a:tr h="519882">
                <a:tc>
                  <a:txBody>
                    <a:bodyPr/>
                    <a:lstStyle/>
                    <a:p>
                      <a:r>
                        <a:rPr lang="uk-UA" dirty="0" smtClean="0"/>
                        <a:t>Забарвлення</a:t>
                      </a:r>
                      <a:r>
                        <a:rPr lang="uk-UA" baseline="0" dirty="0" smtClean="0"/>
                        <a:t> квітів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Червоне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Біле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705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224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3.15:1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321985"/>
              </p:ext>
            </p:extLst>
          </p:nvPr>
        </p:nvGraphicFramePr>
        <p:xfrm>
          <a:off x="1475656" y="105273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Батьківська рослина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Покоління  </a:t>
                      </a:r>
                      <a:r>
                        <a:rPr lang="en-US" dirty="0" smtClean="0"/>
                        <a:t>F2</a:t>
                      </a:r>
                      <a:r>
                        <a:rPr lang="ru-RU" dirty="0" smtClean="0"/>
                        <a:t> 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33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8513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аналогічних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Мендель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батьківські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сорти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розмножувалися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чистоті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розщеплювалися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у сорту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пазушними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повинно бути два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пазушних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у сорту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верхівковими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два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верхівкових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F1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одному фактору,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батьківських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гамети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694" y="292494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F1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зберігають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індивідуальність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Пазушний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фактор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домінує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над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верхівковим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фактором,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рецесивним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Поділ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батьківських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гамет (так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гамету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попадає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один з них)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закону Менделя,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розщеплення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детермінуються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гаметі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представлено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один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пари таких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1099</Words>
  <Application>Microsoft Office PowerPoint</Application>
  <PresentationFormat>Экран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Грегор Мендель(1822-1884)</vt:lpstr>
      <vt:lpstr>Біографія </vt:lpstr>
      <vt:lpstr>Дослідження Менделя</vt:lpstr>
      <vt:lpstr>Презентация PowerPoint</vt:lpstr>
      <vt:lpstr>Презентация PowerPoint</vt:lpstr>
      <vt:lpstr>Презентация PowerPoint</vt:lpstr>
      <vt:lpstr>Спадкування при моногібридному схрещуванні і закон розщеплення</vt:lpstr>
      <vt:lpstr>Результати дослідів Менделя по успадкуванню семи пар альтернативних ознак </vt:lpstr>
      <vt:lpstr>Презентация PowerPoint</vt:lpstr>
      <vt:lpstr>Короткий виклад суті гіпотез Менделя. Відкриття генетики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Грегор Мендель(1822-1884)</dc:title>
  <dc:creator>PC-Komp</dc:creator>
  <cp:lastModifiedBy>PC-Komp</cp:lastModifiedBy>
  <cp:revision>8</cp:revision>
  <dcterms:created xsi:type="dcterms:W3CDTF">2013-09-30T14:20:03Z</dcterms:created>
  <dcterms:modified xsi:type="dcterms:W3CDTF">2013-09-30T15:27:56Z</dcterms:modified>
</cp:coreProperties>
</file>