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>
      <p:cViewPr varScale="1">
        <p:scale>
          <a:sx n="101" d="100"/>
          <a:sy n="101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75A-8079-493B-B758-E9BE981F0184}" type="datetimeFigureOut">
              <a:rPr lang="ru-RU" smtClean="0"/>
              <a:t>26.09.2010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F581-00D1-45B5-ADA4-0CD1704D5D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75A-8079-493B-B758-E9BE981F0184}" type="datetimeFigureOut">
              <a:rPr lang="ru-RU" smtClean="0"/>
              <a:t>26.09.2010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F581-00D1-45B5-ADA4-0CD1704D5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75A-8079-493B-B758-E9BE981F0184}" type="datetimeFigureOut">
              <a:rPr lang="ru-RU" smtClean="0"/>
              <a:t>26.09.2010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F581-00D1-45B5-ADA4-0CD1704D5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75A-8079-493B-B758-E9BE981F0184}" type="datetimeFigureOut">
              <a:rPr lang="ru-RU" smtClean="0"/>
              <a:t>26.09.2010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F581-00D1-45B5-ADA4-0CD1704D5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75A-8079-493B-B758-E9BE981F0184}" type="datetimeFigureOut">
              <a:rPr lang="ru-RU" smtClean="0"/>
              <a:t>26.09.2010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F581-00D1-45B5-ADA4-0CD1704D5D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75A-8079-493B-B758-E9BE981F0184}" type="datetimeFigureOut">
              <a:rPr lang="ru-RU" smtClean="0"/>
              <a:t>26.09.2010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F581-00D1-45B5-ADA4-0CD1704D5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75A-8079-493B-B758-E9BE981F0184}" type="datetimeFigureOut">
              <a:rPr lang="ru-RU" smtClean="0"/>
              <a:t>26.09.2010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F581-00D1-45B5-ADA4-0CD1704D5D6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75A-8079-493B-B758-E9BE981F0184}" type="datetimeFigureOut">
              <a:rPr lang="ru-RU" smtClean="0"/>
              <a:t>26.09.2010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F581-00D1-45B5-ADA4-0CD1704D5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75A-8079-493B-B758-E9BE981F0184}" type="datetimeFigureOut">
              <a:rPr lang="ru-RU" smtClean="0"/>
              <a:t>26.09.2010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F581-00D1-45B5-ADA4-0CD1704D5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75A-8079-493B-B758-E9BE981F0184}" type="datetimeFigureOut">
              <a:rPr lang="ru-RU" smtClean="0"/>
              <a:t>26.09.2010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F581-00D1-45B5-ADA4-0CD1704D5D6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75A-8079-493B-B758-E9BE981F0184}" type="datetimeFigureOut">
              <a:rPr lang="ru-RU" smtClean="0"/>
              <a:t>26.09.2010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F581-00D1-45B5-ADA4-0CD1704D5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353475A-8079-493B-B758-E9BE981F0184}" type="datetimeFigureOut">
              <a:rPr lang="ru-RU" smtClean="0"/>
              <a:t>26.09.2010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01EF581-00D1-45B5-ADA4-0CD1704D5D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ru-RU" i="1" dirty="0" smtClean="0"/>
              <a:t>Даль </a:t>
            </a:r>
            <a:r>
              <a:rPr lang="uk-UA" i="1" dirty="0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Україна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501008"/>
            <a:ext cx="5760640" cy="2639144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Підготувала</a:t>
            </a:r>
            <a:r>
              <a:rPr lang="ru-RU" dirty="0" smtClean="0"/>
              <a:t>:</a:t>
            </a:r>
          </a:p>
          <a:p>
            <a:r>
              <a:rPr lang="ru-RU" dirty="0" err="1"/>
              <a:t>у</a:t>
            </a:r>
            <a:r>
              <a:rPr lang="ru-RU" dirty="0" err="1" smtClean="0"/>
              <a:t>чениця</a:t>
            </a:r>
            <a:r>
              <a:rPr lang="ru-RU" dirty="0" smtClean="0"/>
              <a:t> 8-А </a:t>
            </a:r>
            <a:r>
              <a:rPr lang="ru-RU" dirty="0" err="1" smtClean="0"/>
              <a:t>класу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гімназії</a:t>
            </a:r>
            <a:r>
              <a:rPr lang="ru-RU" dirty="0" smtClean="0"/>
              <a:t>  </a:t>
            </a:r>
            <a:r>
              <a:rPr lang="ru-RU" dirty="0" err="1" smtClean="0"/>
              <a:t>имені</a:t>
            </a:r>
            <a:r>
              <a:rPr lang="ru-RU" dirty="0" smtClean="0"/>
              <a:t> </a:t>
            </a:r>
            <a:r>
              <a:rPr lang="ru-RU" dirty="0" err="1" smtClean="0"/>
              <a:t>Миколи</a:t>
            </a:r>
            <a:r>
              <a:rPr lang="ru-RU" dirty="0" smtClean="0"/>
              <a:t> </a:t>
            </a:r>
            <a:r>
              <a:rPr lang="ru-RU" dirty="0" err="1" smtClean="0"/>
              <a:t>Трублаїні</a:t>
            </a:r>
            <a:endParaRPr lang="ru-RU" dirty="0" smtClean="0"/>
          </a:p>
          <a:p>
            <a:r>
              <a:rPr lang="uk-UA" dirty="0" err="1" smtClean="0"/>
              <a:t>м.Ровеньок</a:t>
            </a:r>
            <a:endParaRPr lang="uk-UA" dirty="0" smtClean="0"/>
          </a:p>
          <a:p>
            <a:r>
              <a:rPr lang="uk-UA" dirty="0" err="1" smtClean="0"/>
              <a:t>Григор</a:t>
            </a:r>
            <a:r>
              <a:rPr lang="uk-UA" dirty="0" smtClean="0"/>
              <a:t> Тетяна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65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72">
        <p:fade/>
      </p:transition>
    </mc:Choice>
    <mc:Fallback>
      <p:transition spd="med" advTm="32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653136"/>
            <a:ext cx="6781800" cy="1600200"/>
          </a:xfrm>
        </p:spPr>
        <p:txBody>
          <a:bodyPr/>
          <a:lstStyle/>
          <a:p>
            <a:r>
              <a:rPr lang="ru-RU" dirty="0" err="1" smtClean="0"/>
              <a:t>Брати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28041"/>
            <a:ext cx="4962128" cy="496855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І</a:t>
            </a:r>
            <a:r>
              <a:rPr lang="ru-RU" dirty="0" err="1" smtClean="0"/>
              <a:t>ван</a:t>
            </a:r>
            <a:r>
              <a:rPr lang="ru-RU" dirty="0" smtClean="0"/>
              <a:t> Даль у </a:t>
            </a:r>
            <a:r>
              <a:rPr lang="ru-RU" dirty="0" err="1" smtClean="0"/>
              <a:t>Петербурезі</a:t>
            </a:r>
            <a:r>
              <a:rPr lang="ru-RU" dirty="0" smtClean="0"/>
              <a:t> </a:t>
            </a:r>
            <a:r>
              <a:rPr lang="ru-RU" dirty="0" err="1" smtClean="0"/>
              <a:t>одружився</a:t>
            </a:r>
            <a:r>
              <a:rPr lang="ru-RU" dirty="0" smtClean="0"/>
              <a:t> на </a:t>
            </a:r>
            <a:r>
              <a:rPr lang="ru-RU" dirty="0" err="1" smtClean="0"/>
              <a:t>Марії</a:t>
            </a:r>
            <a:r>
              <a:rPr lang="ru-RU" dirty="0" smtClean="0"/>
              <a:t> </a:t>
            </a:r>
            <a:r>
              <a:rPr lang="ru-RU" dirty="0" err="1" smtClean="0"/>
              <a:t>Христофорівні</a:t>
            </a:r>
            <a:r>
              <a:rPr lang="ru-RU" dirty="0" smtClean="0"/>
              <a:t> </a:t>
            </a:r>
            <a:r>
              <a:rPr lang="ru-RU" dirty="0" err="1" smtClean="0"/>
              <a:t>Фрейтаг</a:t>
            </a:r>
            <a:r>
              <a:rPr lang="ru-RU" dirty="0" smtClean="0"/>
              <a:t>, в них </a:t>
            </a:r>
            <a:r>
              <a:rPr lang="ru-RU" dirty="0" err="1" smtClean="0"/>
              <a:t>народилося</a:t>
            </a:r>
            <a:r>
              <a:rPr lang="ru-RU" dirty="0" smtClean="0"/>
              <a:t> четверо </a:t>
            </a:r>
            <a:r>
              <a:rPr lang="ru-RU" dirty="0" err="1" smtClean="0"/>
              <a:t>синів</a:t>
            </a:r>
            <a:r>
              <a:rPr lang="ru-RU" dirty="0" smtClean="0"/>
              <a:t>:</a:t>
            </a:r>
          </a:p>
          <a:p>
            <a:r>
              <a:rPr lang="ru-RU" b="1" u="sng" dirty="0" err="1" smtClean="0"/>
              <a:t>Володимир</a:t>
            </a:r>
            <a:r>
              <a:rPr lang="ru-RU" dirty="0" smtClean="0"/>
              <a:t>;</a:t>
            </a:r>
          </a:p>
          <a:p>
            <a:r>
              <a:rPr lang="ru-RU" b="1" u="sng" dirty="0" smtClean="0"/>
              <a:t>Карл</a:t>
            </a:r>
            <a:r>
              <a:rPr lang="ru-RU" dirty="0" smtClean="0"/>
              <a:t> (род. 1802),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прослужив на </a:t>
            </a:r>
            <a:r>
              <a:rPr lang="ru-RU" dirty="0" err="1" smtClean="0"/>
              <a:t>флоті</a:t>
            </a:r>
            <a:r>
              <a:rPr lang="ru-RU" dirty="0" smtClean="0"/>
              <a:t>, проживав и </a:t>
            </a:r>
            <a:r>
              <a:rPr lang="ru-RU" dirty="0" err="1" smtClean="0"/>
              <a:t>похован</a:t>
            </a:r>
            <a:r>
              <a:rPr lang="ru-RU" dirty="0" smtClean="0"/>
              <a:t> у </a:t>
            </a:r>
            <a:r>
              <a:rPr lang="ru-RU" dirty="0" err="1" smtClean="0"/>
              <a:t>Николаїві</a:t>
            </a:r>
            <a:r>
              <a:rPr lang="ru-RU" dirty="0" smtClean="0"/>
              <a:t>, </a:t>
            </a:r>
            <a:r>
              <a:rPr lang="ru-RU" dirty="0" err="1" smtClean="0"/>
              <a:t>дітей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;</a:t>
            </a:r>
          </a:p>
          <a:p>
            <a:r>
              <a:rPr lang="ru-RU" b="1" u="sng" dirty="0" smtClean="0"/>
              <a:t>Павел </a:t>
            </a:r>
            <a:r>
              <a:rPr lang="ru-RU" dirty="0" smtClean="0"/>
              <a:t>(род. 1805), </a:t>
            </a:r>
            <a:r>
              <a:rPr lang="ru-RU" dirty="0" err="1" smtClean="0"/>
              <a:t>хворів</a:t>
            </a:r>
            <a:r>
              <a:rPr lang="ru-RU" dirty="0" smtClean="0"/>
              <a:t> </a:t>
            </a:r>
            <a:r>
              <a:rPr lang="ru-RU" dirty="0" err="1" smtClean="0"/>
              <a:t>похован</a:t>
            </a:r>
            <a:r>
              <a:rPr lang="ru-RU" dirty="0" smtClean="0"/>
              <a:t> у </a:t>
            </a:r>
            <a:r>
              <a:rPr lang="ru-RU" dirty="0" err="1" smtClean="0"/>
              <a:t>Римі</a:t>
            </a:r>
            <a:r>
              <a:rPr lang="ru-RU" dirty="0" smtClean="0"/>
              <a:t>, помер молодим, </a:t>
            </a:r>
            <a:r>
              <a:rPr lang="ru-RU" dirty="0" err="1" smtClean="0"/>
              <a:t>дітей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;</a:t>
            </a:r>
          </a:p>
          <a:p>
            <a:r>
              <a:rPr lang="ru-RU" b="1" u="sng" dirty="0" smtClean="0"/>
              <a:t>Лев</a:t>
            </a:r>
            <a:r>
              <a:rPr lang="ru-RU" dirty="0" smtClean="0"/>
              <a:t> (?—1831), вбит польскими </a:t>
            </a:r>
            <a:r>
              <a:rPr lang="ru-RU" dirty="0" err="1" smtClean="0"/>
              <a:t>повстанцями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77" y="373972"/>
            <a:ext cx="38385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52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378">
        <p:fade/>
      </p:transition>
    </mc:Choice>
    <mc:Fallback>
      <p:transition spd="med" advTm="93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Дом-музей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7122368" cy="2088232"/>
          </a:xfrm>
        </p:spPr>
        <p:txBody>
          <a:bodyPr/>
          <a:lstStyle/>
          <a:p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smtClean="0"/>
              <a:t>Далей </a:t>
            </a:r>
            <a:r>
              <a:rPr lang="ru-RU" dirty="0"/>
              <a:t>в </a:t>
            </a:r>
            <a:r>
              <a:rPr lang="ru-RU" dirty="0" err="1"/>
              <a:t>Луганську</a:t>
            </a:r>
            <a:r>
              <a:rPr lang="ru-RU" dirty="0"/>
              <a:t>, зараз </a:t>
            </a:r>
            <a:r>
              <a:rPr lang="ru-RU" dirty="0" err="1"/>
              <a:t>будинок</a:t>
            </a:r>
            <a:r>
              <a:rPr lang="ru-RU" dirty="0"/>
              <a:t>-музей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5"/>
            <a:ext cx="4331054" cy="325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77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195">
        <p:fade/>
      </p:transition>
    </mc:Choice>
    <mc:Fallback>
      <p:transition spd="med" advTm="31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-1991"/>
            <a:ext cx="4530080" cy="1519064"/>
          </a:xfrm>
        </p:spPr>
        <p:txBody>
          <a:bodyPr/>
          <a:lstStyle/>
          <a:p>
            <a:r>
              <a:rPr lang="uk-UA" dirty="0" smtClean="0"/>
              <a:t>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4608512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Початкову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</a:t>
            </a:r>
            <a:r>
              <a:rPr lang="ru-RU" dirty="0" err="1"/>
              <a:t>здобув</a:t>
            </a:r>
            <a:r>
              <a:rPr lang="ru-RU" dirty="0"/>
              <a:t> </a:t>
            </a:r>
            <a:r>
              <a:rPr lang="ru-RU" dirty="0" err="1"/>
              <a:t>вдома</a:t>
            </a:r>
            <a:r>
              <a:rPr lang="ru-RU" dirty="0"/>
              <a:t>. У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читали і </a:t>
            </a:r>
            <a:r>
              <a:rPr lang="ru-RU" dirty="0" err="1"/>
              <a:t>цінували</a:t>
            </a:r>
            <a:r>
              <a:rPr lang="ru-RU" dirty="0"/>
              <a:t> </a:t>
            </a:r>
            <a:r>
              <a:rPr lang="ru-RU" dirty="0" err="1"/>
              <a:t>друковане</a:t>
            </a:r>
            <a:r>
              <a:rPr lang="ru-RU" dirty="0"/>
              <a:t> слово, </a:t>
            </a:r>
            <a:r>
              <a:rPr lang="ru-RU" dirty="0" err="1"/>
              <a:t>любов</a:t>
            </a:r>
            <a:r>
              <a:rPr lang="ru-RU" dirty="0"/>
              <a:t> 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передалася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20 </a:t>
            </a:r>
            <a:r>
              <a:rPr lang="ru-RU" dirty="0" err="1"/>
              <a:t>січні</a:t>
            </a:r>
            <a:r>
              <a:rPr lang="ru-RU" dirty="0"/>
              <a:t> 1826 року </a:t>
            </a:r>
            <a:r>
              <a:rPr lang="ru-RU" dirty="0" err="1"/>
              <a:t>Володимир</a:t>
            </a:r>
            <a:r>
              <a:rPr lang="ru-RU" dirty="0"/>
              <a:t> Даль вступив в </a:t>
            </a:r>
            <a:r>
              <a:rPr lang="ru-RU" dirty="0" err="1"/>
              <a:t>Дерптський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на </a:t>
            </a:r>
            <a:r>
              <a:rPr lang="ru-RU" dirty="0" err="1"/>
              <a:t>медичний</a:t>
            </a:r>
            <a:r>
              <a:rPr lang="ru-RU" dirty="0"/>
              <a:t> факультет.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/>
              <a:t>Даль </a:t>
            </a:r>
            <a:r>
              <a:rPr lang="ru-RU" dirty="0" err="1"/>
              <a:t>достроково</a:t>
            </a:r>
            <a:r>
              <a:rPr lang="ru-RU" dirty="0"/>
              <a:t> «з </a:t>
            </a:r>
            <a:r>
              <a:rPr lang="ru-RU" dirty="0" err="1"/>
              <a:t>честю</a:t>
            </a:r>
            <a:r>
              <a:rPr lang="ru-RU" dirty="0"/>
              <a:t> </a:t>
            </a:r>
            <a:r>
              <a:rPr lang="ru-RU" dirty="0" err="1"/>
              <a:t>витримав</a:t>
            </a:r>
            <a:r>
              <a:rPr lang="ru-RU" dirty="0"/>
              <a:t> </a:t>
            </a:r>
            <a:r>
              <a:rPr lang="ru-RU" dirty="0" err="1"/>
              <a:t>іспит</a:t>
            </a:r>
            <a:r>
              <a:rPr lang="ru-RU" dirty="0"/>
              <a:t> на доктора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, а й </a:t>
            </a:r>
            <a:r>
              <a:rPr lang="ru-RU" dirty="0" err="1"/>
              <a:t>хірургії</a:t>
            </a:r>
            <a:r>
              <a:rPr lang="ru-RU" dirty="0"/>
              <a:t>».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3328"/>
            <a:ext cx="4243150" cy="422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06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513">
        <p:fade/>
      </p:transition>
    </mc:Choice>
    <mc:Fallback>
      <p:transition spd="med" advTm="95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5898232" cy="943000"/>
          </a:xfrm>
        </p:spPr>
        <p:txBody>
          <a:bodyPr/>
          <a:lstStyle/>
          <a:p>
            <a:r>
              <a:rPr lang="uk-UA" dirty="0" smtClean="0"/>
              <a:t>Володимир Даль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634">
            <a:off x="179511" y="57009"/>
            <a:ext cx="2815580" cy="36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670">
            <a:off x="6090012" y="2528546"/>
            <a:ext cx="2492474" cy="348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329">
            <a:off x="3520874" y="580192"/>
            <a:ext cx="2551549" cy="35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24" y="201327"/>
            <a:ext cx="23812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31457"/>
            <a:ext cx="18097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3832">
            <a:off x="4108323" y="3703673"/>
            <a:ext cx="1241386" cy="1655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6641">
            <a:off x="2076604" y="1570746"/>
            <a:ext cx="19050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93" y="3715609"/>
            <a:ext cx="1615622" cy="163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36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05">
        <p:fade/>
      </p:transition>
    </mc:Choice>
    <mc:Fallback>
      <p:transition spd="med" advTm="19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174" y="44624"/>
            <a:ext cx="3816424" cy="1584176"/>
          </a:xfrm>
        </p:spPr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5184576" cy="619268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Член-</a:t>
            </a:r>
            <a:r>
              <a:rPr lang="ru-RU" dirty="0" err="1"/>
              <a:t>кореспондент</a:t>
            </a:r>
            <a:r>
              <a:rPr lang="ru-RU" dirty="0"/>
              <a:t> </a:t>
            </a:r>
            <a:r>
              <a:rPr lang="ru-RU" dirty="0" err="1"/>
              <a:t>Петербурзької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наук з </a:t>
            </a:r>
            <a:r>
              <a:rPr lang="ru-RU" dirty="0" err="1"/>
              <a:t>фізико-математичному</a:t>
            </a:r>
            <a:r>
              <a:rPr lang="ru-RU" dirty="0"/>
              <a:t> </a:t>
            </a:r>
            <a:r>
              <a:rPr lang="ru-RU" dirty="0" err="1"/>
              <a:t>відділенню</a:t>
            </a:r>
            <a:r>
              <a:rPr lang="ru-RU" dirty="0"/>
              <a:t> </a:t>
            </a:r>
            <a:r>
              <a:rPr lang="ru-RU" dirty="0" smtClean="0"/>
              <a:t>21 </a:t>
            </a:r>
            <a:r>
              <a:rPr lang="ru-RU" dirty="0" err="1"/>
              <a:t>грудня</a:t>
            </a:r>
            <a:r>
              <a:rPr lang="ru-RU" dirty="0"/>
              <a:t> </a:t>
            </a:r>
            <a:r>
              <a:rPr lang="ru-RU" dirty="0" smtClean="0"/>
              <a:t>1838.</a:t>
            </a:r>
          </a:p>
          <a:p>
            <a:r>
              <a:rPr lang="ru-RU" dirty="0" err="1"/>
              <a:t>П</a:t>
            </a:r>
            <a:r>
              <a:rPr lang="ru-RU" dirty="0" err="1" smtClean="0"/>
              <a:t>очесний</a:t>
            </a:r>
            <a:r>
              <a:rPr lang="ru-RU" dirty="0" smtClean="0"/>
              <a:t> </a:t>
            </a:r>
            <a:r>
              <a:rPr lang="ru-RU" dirty="0"/>
              <a:t>член </a:t>
            </a:r>
            <a:r>
              <a:rPr lang="ru-RU" dirty="0" err="1"/>
              <a:t>Академії</a:t>
            </a:r>
            <a:r>
              <a:rPr lang="ru-RU" dirty="0"/>
              <a:t> по </a:t>
            </a:r>
            <a:r>
              <a:rPr lang="ru-RU" dirty="0" err="1"/>
              <a:t>Відділенню</a:t>
            </a:r>
            <a:r>
              <a:rPr lang="ru-RU" dirty="0"/>
              <a:t> </a:t>
            </a:r>
            <a:r>
              <a:rPr lang="ru-RU" dirty="0" err="1"/>
              <a:t>природничих</a:t>
            </a:r>
            <a:r>
              <a:rPr lang="ru-RU" dirty="0"/>
              <a:t> наук (1863 </a:t>
            </a:r>
            <a:r>
              <a:rPr lang="ru-RU" dirty="0" err="1"/>
              <a:t>рік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Член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любителів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1868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Член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та </a:t>
            </a:r>
            <a:r>
              <a:rPr lang="ru-RU" dirty="0" err="1"/>
              <a:t>старожитностей</a:t>
            </a:r>
            <a:r>
              <a:rPr lang="ru-RU" dirty="0"/>
              <a:t> </a:t>
            </a:r>
            <a:r>
              <a:rPr lang="ru-RU" dirty="0" err="1"/>
              <a:t>Російських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Один </a:t>
            </a:r>
            <a:r>
              <a:rPr lang="ru-RU" dirty="0"/>
              <a:t>з </a:t>
            </a:r>
            <a:r>
              <a:rPr lang="ru-RU" dirty="0" err="1"/>
              <a:t>дванадцяти</a:t>
            </a:r>
            <a:r>
              <a:rPr lang="ru-RU" dirty="0"/>
              <a:t> </a:t>
            </a:r>
            <a:r>
              <a:rPr lang="ru-RU" dirty="0" err="1"/>
              <a:t>членів-засновників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/>
              <a:t>географічного</a:t>
            </a:r>
            <a:r>
              <a:rPr lang="ru-RU" dirty="0"/>
              <a:t> </a:t>
            </a:r>
            <a:r>
              <a:rPr lang="ru-RU" dirty="0" err="1" smtClean="0"/>
              <a:t>товариства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Знав </a:t>
            </a:r>
            <a:r>
              <a:rPr lang="ru-RU" dirty="0" err="1"/>
              <a:t>щонайменше</a:t>
            </a:r>
            <a:r>
              <a:rPr lang="ru-RU" dirty="0"/>
              <a:t> 6 </a:t>
            </a:r>
            <a:r>
              <a:rPr lang="ru-RU" dirty="0" err="1" smtClean="0"/>
              <a:t>мов</a:t>
            </a:r>
            <a:r>
              <a:rPr lang="ru-RU" dirty="0" smtClean="0"/>
              <a:t>, </a:t>
            </a:r>
            <a:r>
              <a:rPr lang="ru-RU" dirty="0" err="1"/>
              <a:t>вважається</a:t>
            </a:r>
            <a:r>
              <a:rPr lang="ru-RU" dirty="0"/>
              <a:t> одним з перших </a:t>
            </a:r>
            <a:r>
              <a:rPr lang="ru-RU" dirty="0" err="1"/>
              <a:t>тюркологів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Етнограф</a:t>
            </a:r>
            <a:r>
              <a:rPr lang="ru-RU" dirty="0"/>
              <a:t>, </a:t>
            </a:r>
            <a:r>
              <a:rPr lang="ru-RU" dirty="0" err="1"/>
              <a:t>збирач</a:t>
            </a:r>
            <a:r>
              <a:rPr lang="ru-RU" dirty="0"/>
              <a:t> фольклору.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21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160">
        <p:fade/>
      </p:transition>
    </mc:Choice>
    <mc:Fallback>
      <p:transition spd="med" advTm="61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Література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mtClean="0"/>
              <a:t>Вікіцитати містять висловлювання, автором яких є: Даль Володимир Іванович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У Вікіджерелах є оригінали текстів </a:t>
            </a:r>
          </a:p>
          <a:p>
            <a:r>
              <a:rPr lang="ru-RU" smtClean="0"/>
              <a:t>Даль Володимир Іванович</a:t>
            </a:r>
          </a:p>
          <a:p>
            <a:r>
              <a:rPr lang="ru-RU" smtClean="0"/>
              <a:t>Паламарчук Л. С. Даль Володимир Іванович // Українська літературна енциклопедія. — Т. 2. — К., 1990. — С. 9—10.</a:t>
            </a:r>
          </a:p>
          <a:p>
            <a:r>
              <a:rPr lang="ru-RU" smtClean="0"/>
              <a:t>Шевченківський словник. Том 1 / Інститут літератури імені Т. Г. Шевченка Академії Наук УРСР. — К.: Головна редакція УРЕ, 1978. — С. 181.</a:t>
            </a:r>
          </a:p>
          <a:p>
            <a:r>
              <a:rPr lang="ru-RU" smtClean="0"/>
              <a:t>Завальнюк О. М., Комарніцький О. Б. Минуле і сучасне Кам'янця-Подільського. — Випуск 1. — Кам'янець-Подільський, 2003. — С. 41—47.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978" y="1412776"/>
            <a:ext cx="248664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43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11">
        <p:fade/>
      </p:transition>
    </mc:Choice>
    <mc:Fallback>
      <p:transition spd="med" advTm="37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6781800" cy="1600200"/>
          </a:xfrm>
        </p:spPr>
        <p:txBody>
          <a:bodyPr/>
          <a:lstStyle/>
          <a:p>
            <a:r>
              <a:rPr lang="ru-RU" dirty="0"/>
              <a:t>План </a:t>
            </a:r>
            <a:r>
              <a:rPr lang="ru-RU" dirty="0" err="1"/>
              <a:t>презентації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2348880"/>
            <a:ext cx="3954016" cy="3886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</a:t>
            </a:r>
          </a:p>
          <a:p>
            <a:pPr marL="0" indent="0">
              <a:buNone/>
            </a:pPr>
            <a:r>
              <a:rPr lang="uk-UA" dirty="0" smtClean="0"/>
              <a:t>      План презентації</a:t>
            </a:r>
            <a:endParaRPr lang="ru-RU" dirty="0" smtClean="0"/>
          </a:p>
          <a:p>
            <a:r>
              <a:rPr lang="ru-RU" dirty="0" smtClean="0"/>
              <a:t>1 </a:t>
            </a:r>
            <a:r>
              <a:rPr lang="ru-RU" dirty="0" err="1" smtClean="0"/>
              <a:t>Біографія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2 </a:t>
            </a:r>
            <a:r>
              <a:rPr lang="ru-RU" dirty="0" err="1" smtClean="0"/>
              <a:t>Творчість</a:t>
            </a:r>
            <a:endParaRPr lang="ru-RU" dirty="0" smtClean="0"/>
          </a:p>
          <a:p>
            <a:r>
              <a:rPr lang="uk-UA" dirty="0" smtClean="0"/>
              <a:t>3 Тлумачний словник</a:t>
            </a:r>
            <a:r>
              <a:rPr lang="uk-UA" dirty="0"/>
              <a:t>	</a:t>
            </a:r>
            <a:endParaRPr lang="ru-RU" dirty="0"/>
          </a:p>
          <a:p>
            <a:r>
              <a:rPr lang="ru-RU" dirty="0" smtClean="0"/>
              <a:t>4 </a:t>
            </a:r>
            <a:r>
              <a:rPr lang="ru-RU" dirty="0"/>
              <a:t>Даль і </a:t>
            </a:r>
            <a:r>
              <a:rPr lang="ru-RU" dirty="0" err="1"/>
              <a:t>Україна</a:t>
            </a:r>
            <a:endParaRPr lang="ru-RU" dirty="0"/>
          </a:p>
          <a:p>
            <a:r>
              <a:rPr lang="ru-RU" dirty="0" smtClean="0"/>
              <a:t>5 </a:t>
            </a:r>
            <a:r>
              <a:rPr lang="ru-RU" dirty="0" err="1" smtClean="0"/>
              <a:t>Література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6 </a:t>
            </a:r>
            <a:r>
              <a:rPr lang="ru-RU" dirty="0" err="1" smtClean="0"/>
              <a:t>Сім’я.Батько</a:t>
            </a:r>
            <a:endParaRPr lang="ru-RU" dirty="0" smtClean="0"/>
          </a:p>
          <a:p>
            <a:r>
              <a:rPr lang="uk-UA" dirty="0" smtClean="0"/>
              <a:t>7 </a:t>
            </a:r>
            <a:r>
              <a:rPr lang="uk-UA" dirty="0" err="1" smtClean="0"/>
              <a:t>Сім’я.Мати</a:t>
            </a:r>
            <a:endParaRPr lang="uk-UA" dirty="0" smtClean="0"/>
          </a:p>
          <a:p>
            <a:r>
              <a:rPr lang="uk-UA" dirty="0" smtClean="0"/>
              <a:t>8 Брати Володимира</a:t>
            </a:r>
          </a:p>
          <a:p>
            <a:r>
              <a:rPr lang="uk-UA" dirty="0" smtClean="0"/>
              <a:t>9 </a:t>
            </a:r>
            <a:r>
              <a:rPr lang="uk-UA" dirty="0" err="1" smtClean="0"/>
              <a:t>Дом-музей</a:t>
            </a:r>
            <a:endParaRPr lang="uk-UA" dirty="0" smtClean="0"/>
          </a:p>
          <a:p>
            <a:r>
              <a:rPr lang="uk-UA" dirty="0" smtClean="0"/>
              <a:t>10 Навчання</a:t>
            </a:r>
          </a:p>
          <a:p>
            <a:r>
              <a:rPr lang="uk-UA" dirty="0" smtClean="0"/>
              <a:t>11 Володимир Даль</a:t>
            </a:r>
          </a:p>
          <a:p>
            <a:r>
              <a:rPr lang="uk-UA" dirty="0" smtClean="0"/>
              <a:t>12 Висновки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68" y="1484784"/>
            <a:ext cx="3214290" cy="445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329179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86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520">
        <p:fade/>
      </p:transition>
    </mc:Choice>
    <mc:Fallback>
      <p:transition spd="med" advTm="65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96944" cy="1440160"/>
          </a:xfrm>
        </p:spPr>
        <p:txBody>
          <a:bodyPr>
            <a:normAutofit/>
          </a:bodyPr>
          <a:lstStyle/>
          <a:p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Іванович</a:t>
            </a:r>
            <a:r>
              <a:rPr lang="ru-RU" dirty="0"/>
              <a:t> Даль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4464496" cy="4111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dirty="0" smtClean="0"/>
              <a:t>(10 </a:t>
            </a:r>
            <a:r>
              <a:rPr lang="vi-VN" dirty="0"/>
              <a:t>листопада (22 листопада) 1801, селище Луганський завод, нині місто Луганськ — 22 вересня (4 жовтня) 1872, Москва) — російський письменник, лексикограф, етнограф данського </a:t>
            </a:r>
            <a:r>
              <a:rPr lang="vi-VN" dirty="0" smtClean="0"/>
              <a:t>походження</a:t>
            </a:r>
            <a:r>
              <a:rPr lang="uk-UA" dirty="0" smtClean="0"/>
              <a:t>. </a:t>
            </a:r>
            <a:r>
              <a:rPr lang="vi-VN" dirty="0" smtClean="0"/>
              <a:t>Член-кореспондент </a:t>
            </a:r>
            <a:r>
              <a:rPr lang="vi-VN" dirty="0"/>
              <a:t>Петербурзької АН (1838), почесний академік (1863). Псевдонім: Козак </a:t>
            </a:r>
            <a:r>
              <a:rPr lang="vi-VN" dirty="0" smtClean="0"/>
              <a:t>Луганський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30213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70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873">
        <p:fade/>
      </p:transition>
    </mc:Choice>
    <mc:Fallback>
      <p:transition spd="med" advTm="108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493"/>
            <a:ext cx="1115616" cy="756084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ru-RU" sz="5300" dirty="0" smtClean="0"/>
              <a:t>Б</a:t>
            </a:r>
            <a:r>
              <a:rPr lang="ru-RU" sz="5300" dirty="0"/>
              <a:t/>
            </a:r>
            <a:br>
              <a:rPr lang="ru-RU" sz="5300" dirty="0"/>
            </a:br>
            <a:r>
              <a:rPr lang="ru-RU" sz="5300" dirty="0"/>
              <a:t>і</a:t>
            </a:r>
            <a:br>
              <a:rPr lang="ru-RU" sz="5300" dirty="0"/>
            </a:br>
            <a:r>
              <a:rPr lang="ru-RU" sz="5300" dirty="0" smtClean="0"/>
              <a:t> о</a:t>
            </a:r>
            <a:r>
              <a:rPr lang="ru-RU" sz="5300" dirty="0"/>
              <a:t/>
            </a:r>
            <a:br>
              <a:rPr lang="ru-RU" sz="5300" dirty="0"/>
            </a:br>
            <a:r>
              <a:rPr lang="ru-RU" sz="5300" dirty="0"/>
              <a:t>г</a:t>
            </a:r>
            <a:br>
              <a:rPr lang="ru-RU" sz="5300" dirty="0"/>
            </a:br>
            <a:r>
              <a:rPr lang="ru-RU" sz="5300" dirty="0" smtClean="0"/>
              <a:t> р</a:t>
            </a:r>
            <a:br>
              <a:rPr lang="ru-RU" sz="5300" dirty="0" smtClean="0"/>
            </a:br>
            <a:r>
              <a:rPr lang="ru-RU" sz="5300" dirty="0" smtClean="0"/>
              <a:t>а</a:t>
            </a:r>
            <a:r>
              <a:rPr lang="ru-RU" sz="5300" dirty="0"/>
              <a:t/>
            </a:r>
            <a:br>
              <a:rPr lang="ru-RU" sz="5300" dirty="0"/>
            </a:br>
            <a:r>
              <a:rPr lang="ru-RU" sz="5300" dirty="0" smtClean="0"/>
              <a:t> ф</a:t>
            </a:r>
            <a:br>
              <a:rPr lang="ru-RU" sz="5300" dirty="0" smtClean="0"/>
            </a:br>
            <a:r>
              <a:rPr lang="ru-RU" sz="5300" dirty="0" smtClean="0"/>
              <a:t> і</a:t>
            </a:r>
            <a:br>
              <a:rPr lang="ru-RU" sz="5300" dirty="0" smtClean="0"/>
            </a:br>
            <a:r>
              <a:rPr lang="ru-RU" sz="5300" dirty="0" smtClean="0"/>
              <a:t>  я</a:t>
            </a:r>
            <a:br>
              <a:rPr lang="ru-RU" sz="53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685800"/>
            <a:ext cx="3229744" cy="5479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Закінчив</a:t>
            </a:r>
            <a:r>
              <a:rPr lang="ru-RU" dirty="0"/>
              <a:t> 1829 </a:t>
            </a:r>
            <a:r>
              <a:rPr lang="ru-RU" dirty="0" err="1"/>
              <a:t>медичний</a:t>
            </a:r>
            <a:r>
              <a:rPr lang="ru-RU" dirty="0"/>
              <a:t> факультет </a:t>
            </a:r>
            <a:r>
              <a:rPr lang="ru-RU" dirty="0" err="1"/>
              <a:t>Дерптського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1829—1832 </a:t>
            </a:r>
            <a:r>
              <a:rPr lang="ru-RU" dirty="0"/>
              <a:t>служив </a:t>
            </a:r>
            <a:r>
              <a:rPr lang="ru-RU" dirty="0" err="1"/>
              <a:t>військовим</a:t>
            </a:r>
            <a:r>
              <a:rPr lang="ru-RU" dirty="0"/>
              <a:t> </a:t>
            </a:r>
            <a:r>
              <a:rPr lang="ru-RU" dirty="0" err="1"/>
              <a:t>лікарем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1831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епідемією</a:t>
            </a:r>
            <a:r>
              <a:rPr lang="ru-RU" dirty="0"/>
              <a:t> </a:t>
            </a:r>
            <a:r>
              <a:rPr lang="ru-RU" dirty="0" err="1"/>
              <a:t>холери</a:t>
            </a:r>
            <a:r>
              <a:rPr lang="ru-RU" dirty="0"/>
              <a:t> в </a:t>
            </a:r>
            <a:r>
              <a:rPr lang="ru-RU" dirty="0" err="1"/>
              <a:t>Кам’янці-Подільському</a:t>
            </a:r>
            <a:r>
              <a:rPr lang="ru-RU" dirty="0"/>
              <a:t> </a:t>
            </a:r>
            <a:r>
              <a:rPr lang="ru-RU" dirty="0" err="1"/>
              <a:t>завідував</a:t>
            </a:r>
            <a:r>
              <a:rPr lang="ru-RU" dirty="0"/>
              <a:t> першим районом </a:t>
            </a:r>
            <a:r>
              <a:rPr lang="ru-RU" dirty="0" err="1"/>
              <a:t>міста</a:t>
            </a:r>
            <a:r>
              <a:rPr lang="ru-RU" dirty="0"/>
              <a:t> (</a:t>
            </a:r>
            <a:r>
              <a:rPr lang="ru-RU" dirty="0" err="1"/>
              <a:t>призначено</a:t>
            </a:r>
            <a:r>
              <a:rPr lang="ru-RU" dirty="0"/>
              <a:t> 24 </a:t>
            </a:r>
            <a:r>
              <a:rPr lang="ru-RU" dirty="0" err="1"/>
              <a:t>січня</a:t>
            </a:r>
            <a:r>
              <a:rPr lang="ru-RU" dirty="0"/>
              <a:t> 1831). </a:t>
            </a:r>
            <a:r>
              <a:rPr lang="ru-RU" dirty="0" err="1"/>
              <a:t>Враження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в </a:t>
            </a:r>
            <a:r>
              <a:rPr lang="ru-RU" dirty="0" err="1"/>
              <a:t>Кам’янці-Подільському</a:t>
            </a:r>
            <a:r>
              <a:rPr lang="ru-RU" dirty="0"/>
              <a:t> </a:t>
            </a:r>
            <a:r>
              <a:rPr lang="ru-RU" dirty="0" err="1"/>
              <a:t>знайшли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в </a:t>
            </a:r>
            <a:r>
              <a:rPr lang="ru-RU" dirty="0" err="1"/>
              <a:t>повісті</a:t>
            </a:r>
            <a:r>
              <a:rPr lang="ru-RU" dirty="0"/>
              <a:t> «</a:t>
            </a:r>
            <a:r>
              <a:rPr lang="ru-RU" dirty="0" err="1"/>
              <a:t>Подолянка</a:t>
            </a:r>
            <a:r>
              <a:rPr lang="ru-RU" dirty="0"/>
              <a:t>». </a:t>
            </a:r>
            <a:r>
              <a:rPr lang="ru-RU" dirty="0" err="1"/>
              <a:t>Записував</a:t>
            </a:r>
            <a:r>
              <a:rPr lang="ru-RU" dirty="0"/>
              <a:t> </a:t>
            </a:r>
            <a:r>
              <a:rPr lang="ru-RU" dirty="0" err="1"/>
              <a:t>легенди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в с. </a:t>
            </a:r>
            <a:r>
              <a:rPr lang="ru-RU" dirty="0" err="1"/>
              <a:t>Чорнокозинці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чиновником в </a:t>
            </a:r>
            <a:r>
              <a:rPr lang="ru-RU" dirty="0" err="1"/>
              <a:t>Оренбурзі</a:t>
            </a:r>
            <a:r>
              <a:rPr lang="ru-RU" dirty="0"/>
              <a:t>, Санкт-</a:t>
            </a:r>
            <a:r>
              <a:rPr lang="ru-RU" dirty="0" err="1"/>
              <a:t>Петербурзі</a:t>
            </a:r>
            <a:r>
              <a:rPr lang="ru-RU" dirty="0"/>
              <a:t>, </a:t>
            </a:r>
            <a:r>
              <a:rPr lang="ru-RU" dirty="0" err="1"/>
              <a:t>Нижньому</a:t>
            </a:r>
            <a:r>
              <a:rPr lang="ru-RU" dirty="0"/>
              <a:t> </a:t>
            </a:r>
            <a:r>
              <a:rPr lang="ru-RU" dirty="0" err="1"/>
              <a:t>Новгороді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842005" cy="454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39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322">
        <p:fade/>
      </p:transition>
    </mc:Choice>
    <mc:Fallback>
      <p:transition spd="med" advTm="103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33936">
            <a:off x="5357803" y="951905"/>
            <a:ext cx="3882008" cy="151906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Творчість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праця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Даля —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Тлумачний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словник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живої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великоросійської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(томи 1—4, 1863—1866),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містить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200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тисяч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слів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05064"/>
            <a:ext cx="5958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«Русский Мужик», «Денщик», «Петербургский дворник» - (1845р.). 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1846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вийшли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Повісті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казки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расказы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У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чотирьох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омах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3167424"/>
            <a:ext cx="3096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48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253">
        <p:fade/>
      </p:transition>
    </mc:Choice>
    <mc:Fallback>
      <p:transition spd="med" advTm="82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6978352" cy="2599184"/>
          </a:xfrm>
        </p:spPr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/>
              <a:t>Тлумачний</a:t>
            </a:r>
            <a:r>
              <a:rPr lang="ru-RU" dirty="0"/>
              <a:t> словник </a:t>
            </a:r>
            <a:r>
              <a:rPr lang="ru-RU" dirty="0" err="1"/>
              <a:t>живої</a:t>
            </a:r>
            <a:r>
              <a:rPr lang="ru-RU" dirty="0"/>
              <a:t> </a:t>
            </a:r>
            <a:r>
              <a:rPr lang="ru-RU" dirty="0" err="1"/>
              <a:t>великоросійської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916832"/>
            <a:ext cx="3888432" cy="39582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оригінальна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: </a:t>
            </a:r>
            <a:r>
              <a:rPr lang="ru-RU" dirty="0" smtClean="0"/>
              <a:t>‘’Толковый </a:t>
            </a:r>
            <a:r>
              <a:rPr lang="ru-RU" dirty="0"/>
              <a:t>словарь </a:t>
            </a:r>
            <a:r>
              <a:rPr lang="ru-RU" dirty="0" err="1"/>
              <a:t>живаго</a:t>
            </a:r>
            <a:r>
              <a:rPr lang="ru-RU" dirty="0"/>
              <a:t> </a:t>
            </a:r>
            <a:r>
              <a:rPr lang="ru-RU" dirty="0" err="1"/>
              <a:t>Великорускаго</a:t>
            </a:r>
            <a:r>
              <a:rPr lang="ru-RU" dirty="0"/>
              <a:t> </a:t>
            </a:r>
            <a:r>
              <a:rPr lang="ru-RU" dirty="0" smtClean="0"/>
              <a:t>языка’’ </a:t>
            </a:r>
            <a:r>
              <a:rPr lang="ru-RU" dirty="0"/>
              <a:t>— словник, </a:t>
            </a:r>
            <a:r>
              <a:rPr lang="ru-RU" dirty="0" err="1"/>
              <a:t>складений</a:t>
            </a:r>
            <a:r>
              <a:rPr lang="ru-RU" dirty="0"/>
              <a:t> </a:t>
            </a:r>
            <a:r>
              <a:rPr lang="ru-RU" dirty="0" err="1"/>
              <a:t>Володимиром</a:t>
            </a:r>
            <a:r>
              <a:rPr lang="ru-RU" dirty="0"/>
              <a:t> </a:t>
            </a:r>
            <a:r>
              <a:rPr lang="ru-RU" dirty="0" err="1"/>
              <a:t>Івановичем</a:t>
            </a:r>
            <a:r>
              <a:rPr lang="ru-RU" dirty="0"/>
              <a:t> Далем у </a:t>
            </a:r>
            <a:r>
              <a:rPr lang="ru-RU" dirty="0" err="1"/>
              <a:t>середині</a:t>
            </a:r>
            <a:r>
              <a:rPr lang="ru-RU" dirty="0"/>
              <a:t> XIX </a:t>
            </a:r>
            <a:r>
              <a:rPr lang="ru-RU" dirty="0" err="1"/>
              <a:t>століття</a:t>
            </a:r>
            <a:r>
              <a:rPr lang="ru-RU" dirty="0"/>
              <a:t> . Один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словників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200 000 </a:t>
            </a:r>
            <a:r>
              <a:rPr lang="ru-RU" dirty="0" err="1"/>
              <a:t>слів</a:t>
            </a:r>
            <a:r>
              <a:rPr lang="ru-RU" dirty="0"/>
              <a:t> і 30 000 </a:t>
            </a:r>
            <a:r>
              <a:rPr lang="ru-RU" dirty="0" err="1"/>
              <a:t>прислівїв</a:t>
            </a:r>
            <a:r>
              <a:rPr lang="ru-RU" dirty="0"/>
              <a:t> </a:t>
            </a:r>
            <a:r>
              <a:rPr lang="ru-RU" dirty="0" err="1"/>
              <a:t>приказок</a:t>
            </a:r>
            <a:r>
              <a:rPr lang="ru-RU" dirty="0"/>
              <a:t> і загадок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слугують</a:t>
            </a:r>
            <a:r>
              <a:rPr lang="ru-RU" dirty="0"/>
              <a:t> для </a:t>
            </a:r>
            <a:r>
              <a:rPr lang="ru-RU" dirty="0" err="1"/>
              <a:t>пояснення</a:t>
            </a:r>
            <a:r>
              <a:rPr lang="ru-RU" dirty="0"/>
              <a:t> </a:t>
            </a:r>
            <a:r>
              <a:rPr lang="ru-RU" dirty="0" err="1"/>
              <a:t>сенсу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наводяться</a:t>
            </a:r>
            <a:r>
              <a:rPr lang="ru-RU" dirty="0"/>
              <a:t>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5242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19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269">
        <p:fade/>
      </p:transition>
    </mc:Choice>
    <mc:Fallback>
      <p:transition spd="med" advTm="102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7856" y="260648"/>
            <a:ext cx="5106144" cy="2239144"/>
          </a:xfrm>
        </p:spPr>
        <p:txBody>
          <a:bodyPr>
            <a:normAutofit/>
          </a:bodyPr>
          <a:lstStyle/>
          <a:p>
            <a:r>
              <a:rPr lang="ru-RU" dirty="0"/>
              <a:t>Даль і </a:t>
            </a:r>
            <a:r>
              <a:rPr lang="ru-RU" dirty="0" err="1"/>
              <a:t>Україна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7543800" cy="38862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Даль </a:t>
            </a:r>
            <a:r>
              <a:rPr lang="ru-RU" dirty="0" err="1"/>
              <a:t>майже</a:t>
            </a:r>
            <a:r>
              <a:rPr lang="ru-RU" dirty="0"/>
              <a:t> 20 </a:t>
            </a:r>
            <a:r>
              <a:rPr lang="ru-RU" dirty="0" err="1"/>
              <a:t>років</a:t>
            </a:r>
            <a:r>
              <a:rPr lang="ru-RU" dirty="0"/>
              <a:t> прожив в </a:t>
            </a:r>
            <a:r>
              <a:rPr lang="ru-RU" dirty="0" err="1"/>
              <a:t>Україні</a:t>
            </a:r>
            <a:r>
              <a:rPr lang="ru-RU" dirty="0"/>
              <a:t>, знав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, </a:t>
            </a:r>
            <a:r>
              <a:rPr lang="ru-RU" dirty="0" err="1"/>
              <a:t>зібрав</a:t>
            </a:r>
            <a:r>
              <a:rPr lang="ru-RU" dirty="0"/>
              <a:t>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фольклорні</a:t>
            </a:r>
            <a:r>
              <a:rPr lang="ru-RU" dirty="0"/>
              <a:t> та </a:t>
            </a:r>
            <a:r>
              <a:rPr lang="ru-RU" dirty="0" err="1"/>
              <a:t>мовні</a:t>
            </a:r>
            <a:r>
              <a:rPr lang="ru-RU" dirty="0"/>
              <a:t> </a:t>
            </a:r>
            <a:r>
              <a:rPr lang="ru-RU" dirty="0" err="1"/>
              <a:t>метеріали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4" y="0"/>
            <a:ext cx="30670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57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03">
        <p:fade/>
      </p:transition>
    </mc:Choice>
    <mc:Fallback>
      <p:transition spd="med" advTm="42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Сім’я.Батько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15408"/>
          </a:xfrm>
        </p:spPr>
        <p:txBody>
          <a:bodyPr>
            <a:normAutofit/>
          </a:bodyPr>
          <a:lstStyle/>
          <a:p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/>
              <a:t>батько</a:t>
            </a:r>
            <a:r>
              <a:rPr lang="ru-RU" dirty="0"/>
              <a:t>, </a:t>
            </a:r>
            <a:r>
              <a:rPr lang="en-US" dirty="0" err="1"/>
              <a:t>Jochan</a:t>
            </a:r>
            <a:r>
              <a:rPr lang="en-US" dirty="0"/>
              <a:t> Christian von Dahl (1764 - 21 </a:t>
            </a:r>
            <a:r>
              <a:rPr lang="ru-RU" dirty="0" err="1"/>
              <a:t>жовтня</a:t>
            </a:r>
            <a:r>
              <a:rPr lang="ru-RU" dirty="0"/>
              <a:t> 1821) -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Матвеївіч</a:t>
            </a:r>
            <a:r>
              <a:rPr lang="ru-RU" dirty="0"/>
              <a:t> Даль у 1799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/>
              <a:t>знав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богословом і </a:t>
            </a:r>
            <a:r>
              <a:rPr lang="ru-RU" dirty="0" err="1"/>
              <a:t>медіком</a:t>
            </a:r>
            <a:r>
              <a:rPr lang="ru-RU" dirty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/>
              <a:t>як </a:t>
            </a:r>
            <a:r>
              <a:rPr lang="ru-RU" dirty="0" err="1"/>
              <a:t>лінгвіста</a:t>
            </a:r>
            <a:r>
              <a:rPr lang="ru-RU" dirty="0"/>
              <a:t> </a:t>
            </a:r>
            <a:r>
              <a:rPr lang="ru-RU" dirty="0" err="1"/>
              <a:t>досягла</a:t>
            </a:r>
            <a:r>
              <a:rPr lang="ru-RU" dirty="0"/>
              <a:t> </a:t>
            </a:r>
            <a:r>
              <a:rPr lang="ru-RU" dirty="0" err="1"/>
              <a:t>імператріці</a:t>
            </a:r>
            <a:r>
              <a:rPr lang="ru-RU" dirty="0"/>
              <a:t> </a:t>
            </a:r>
            <a:r>
              <a:rPr lang="ru-RU" dirty="0" err="1"/>
              <a:t>Катерини</a:t>
            </a:r>
            <a:r>
              <a:rPr lang="ru-RU" dirty="0"/>
              <a:t> </a:t>
            </a:r>
            <a:r>
              <a:rPr lang="en-US" dirty="0"/>
              <a:t>II, </a:t>
            </a:r>
            <a:r>
              <a:rPr lang="ru-RU" dirty="0"/>
              <a:t>яка </a:t>
            </a:r>
            <a:r>
              <a:rPr lang="ru-RU" dirty="0" err="1"/>
              <a:t>викликало</a:t>
            </a:r>
            <a:r>
              <a:rPr lang="ru-RU" dirty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/>
              <a:t>у Петербург на посаду </a:t>
            </a:r>
            <a:r>
              <a:rPr lang="ru-RU" dirty="0" err="1"/>
              <a:t>прідвірного</a:t>
            </a:r>
            <a:r>
              <a:rPr lang="ru-RU" dirty="0"/>
              <a:t> </a:t>
            </a:r>
            <a:r>
              <a:rPr lang="ru-RU" dirty="0" err="1"/>
              <a:t>бібліотекаря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06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37">
        <p:fade/>
      </p:transition>
    </mc:Choice>
    <mc:Fallback>
      <p:transition spd="med" advTm="48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Сім’я.Мати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 err="1"/>
              <a:t>Марія</a:t>
            </a:r>
            <a:r>
              <a:rPr lang="ru-RU" b="1" u="sng" dirty="0"/>
              <a:t> Даль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володіла</a:t>
            </a:r>
            <a:r>
              <a:rPr lang="ru-RU" dirty="0"/>
              <a:t> </a:t>
            </a:r>
            <a:r>
              <a:rPr lang="ru-RU" dirty="0" err="1"/>
              <a:t>п'ятьма</a:t>
            </a:r>
            <a:r>
              <a:rPr lang="ru-RU" dirty="0"/>
              <a:t> </a:t>
            </a:r>
            <a:r>
              <a:rPr lang="ru-RU" dirty="0" err="1"/>
              <a:t>мовами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Бабуся </a:t>
            </a:r>
            <a:r>
              <a:rPr lang="ru-RU" dirty="0"/>
              <a:t>по </a:t>
            </a:r>
            <a:r>
              <a:rPr lang="ru-RU" dirty="0" err="1"/>
              <a:t>материнській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 </a:t>
            </a:r>
            <a:r>
              <a:rPr lang="ru-RU" dirty="0" err="1"/>
              <a:t>Івановича</a:t>
            </a:r>
            <a:r>
              <a:rPr lang="ru-RU" dirty="0"/>
              <a:t> - </a:t>
            </a:r>
            <a:r>
              <a:rPr lang="ru-RU" b="1" u="sng" dirty="0" err="1"/>
              <a:t>Марія</a:t>
            </a:r>
            <a:r>
              <a:rPr lang="ru-RU" b="1" u="sng" dirty="0"/>
              <a:t> </a:t>
            </a:r>
            <a:r>
              <a:rPr lang="ru-RU" b="1" u="sng" dirty="0" err="1"/>
              <a:t>Іванівна</a:t>
            </a:r>
            <a:r>
              <a:rPr lang="ru-RU" b="1" u="sng" dirty="0"/>
              <a:t> </a:t>
            </a:r>
            <a:r>
              <a:rPr lang="ru-RU" b="1" u="sng" dirty="0" err="1"/>
              <a:t>Фрейтаг</a:t>
            </a:r>
            <a:r>
              <a:rPr lang="ru-RU" b="1" u="sng" dirty="0"/>
              <a:t> </a:t>
            </a:r>
            <a:r>
              <a:rPr lang="ru-RU" dirty="0"/>
              <a:t>- походила з роду </a:t>
            </a:r>
            <a:r>
              <a:rPr lang="ru-RU" dirty="0" err="1"/>
              <a:t>французьких</a:t>
            </a:r>
            <a:r>
              <a:rPr lang="ru-RU" dirty="0"/>
              <a:t> </a:t>
            </a:r>
            <a:r>
              <a:rPr lang="ru-RU" dirty="0" err="1"/>
              <a:t>гугенотів</a:t>
            </a:r>
            <a:r>
              <a:rPr lang="ru-RU" dirty="0"/>
              <a:t> де </a:t>
            </a:r>
            <a:r>
              <a:rPr lang="ru-RU" dirty="0" err="1"/>
              <a:t>Мальі</a:t>
            </a:r>
            <a:r>
              <a:rPr lang="ru-RU" dirty="0"/>
              <a:t>, </a:t>
            </a:r>
            <a:r>
              <a:rPr lang="ru-RU" dirty="0" err="1"/>
              <a:t>займалася</a:t>
            </a:r>
            <a:r>
              <a:rPr lang="ru-RU" dirty="0"/>
              <a:t> 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літературою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Дід</a:t>
            </a:r>
            <a:r>
              <a:rPr lang="ru-RU" dirty="0" smtClean="0"/>
              <a:t> </a:t>
            </a:r>
            <a:r>
              <a:rPr lang="ru-RU" b="1" u="sng" dirty="0"/>
              <a:t>Христофор </a:t>
            </a:r>
            <a:r>
              <a:rPr lang="ru-RU" b="1" u="sng" dirty="0" err="1"/>
              <a:t>Фрайтаг</a:t>
            </a:r>
            <a:r>
              <a:rPr lang="ru-RU" b="1" u="sng" dirty="0"/>
              <a:t> </a:t>
            </a:r>
            <a:r>
              <a:rPr lang="ru-RU" dirty="0"/>
              <a:t>- </a:t>
            </a:r>
            <a:r>
              <a:rPr lang="ru-RU" dirty="0" err="1"/>
              <a:t>колезький</a:t>
            </a:r>
            <a:r>
              <a:rPr lang="ru-RU" dirty="0"/>
              <a:t> </a:t>
            </a:r>
            <a:r>
              <a:rPr lang="ru-RU" dirty="0" err="1"/>
              <a:t>асесор</a:t>
            </a:r>
            <a:r>
              <a:rPr lang="ru-RU" dirty="0"/>
              <a:t>, чиновник ломбарду.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незадоволений</a:t>
            </a:r>
            <a:r>
              <a:rPr lang="ru-RU" dirty="0"/>
              <a:t> </a:t>
            </a:r>
            <a:r>
              <a:rPr lang="ru-RU" dirty="0" err="1"/>
              <a:t>філологічною</a:t>
            </a:r>
            <a:r>
              <a:rPr lang="ru-RU" dirty="0"/>
              <a:t> </a:t>
            </a:r>
            <a:r>
              <a:rPr lang="ru-RU" dirty="0" err="1"/>
              <a:t>освітою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 зятя і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змусив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медичну</a:t>
            </a:r>
            <a:r>
              <a:rPr lang="ru-RU" dirty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96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559">
        <p:fade/>
      </p:transition>
    </mc:Choice>
    <mc:Fallback>
      <p:transition spd="med" advTm="95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228</TotalTime>
  <Words>695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Даль і Україна</vt:lpstr>
      <vt:lpstr>План презентації</vt:lpstr>
      <vt:lpstr>Володимир Іванович Даль </vt:lpstr>
      <vt:lpstr>  Б і  о г  р а  ф  і   я </vt:lpstr>
      <vt:lpstr>Творчість </vt:lpstr>
      <vt:lpstr>«Тлумачний словник живої великоросійської мови» </vt:lpstr>
      <vt:lpstr>Даль і Україна </vt:lpstr>
      <vt:lpstr>Сім’я.Батько</vt:lpstr>
      <vt:lpstr>Сім’я.Мати</vt:lpstr>
      <vt:lpstr>Брати Володимира</vt:lpstr>
      <vt:lpstr>Дом-музей</vt:lpstr>
      <vt:lpstr>Навчання</vt:lpstr>
      <vt:lpstr>Володимир Даль</vt:lpstr>
      <vt:lpstr>Висновки</vt:lpstr>
      <vt:lpstr>Література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Даль і Україна</dc:title>
  <dc:creator>Сергей</dc:creator>
  <cp:lastModifiedBy>Сергей</cp:lastModifiedBy>
  <cp:revision>18</cp:revision>
  <dcterms:created xsi:type="dcterms:W3CDTF">2010-09-23T13:06:25Z</dcterms:created>
  <dcterms:modified xsi:type="dcterms:W3CDTF">2010-09-26T17:33:04Z</dcterms:modified>
</cp:coreProperties>
</file>