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  <p:sldId id="258" r:id="rId4"/>
    <p:sldId id="259" r:id="rId5"/>
    <p:sldId id="260" r:id="rId6"/>
    <p:sldId id="266" r:id="rId7"/>
    <p:sldId id="267" r:id="rId8"/>
    <p:sldId id="268" r:id="rId9"/>
    <p:sldId id="269" r:id="rId10"/>
    <p:sldId id="270" r:id="rId11"/>
    <p:sldId id="27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8FFF846-D6F1-4224-B1CA-06E226155D03}" type="slidenum">
              <a:rPr lang="en-US" altLang="ru-RU"/>
              <a:pPr/>
              <a:t>‹#›</a:t>
            </a:fld>
            <a:endParaRPr lang="en-US" alt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659516220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4114800"/>
            <a:ext cx="7772400" cy="1470025"/>
          </a:xfrm>
        </p:spPr>
        <p:txBody>
          <a:bodyPr/>
          <a:lstStyle/>
          <a:p>
            <a:r>
              <a:rPr lang="en-US" altLang="ru-RU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Thomas Jefferson</a:t>
            </a:r>
          </a:p>
        </p:txBody>
      </p:sp>
      <p:pic>
        <p:nvPicPr>
          <p:cNvPr id="2052" name="Picture 4" descr="thomas-jefferson-pic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533400"/>
            <a:ext cx="3810000" cy="366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30270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r>
              <a:rPr lang="en-US" altLang="ru-RU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Second Inaugural Address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12776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ru-RU" dirty="0">
                <a:solidFill>
                  <a:schemeClr val="bg1">
                    <a:lumMod val="85000"/>
                  </a:schemeClr>
                </a:solidFill>
              </a:rPr>
              <a:t>Delivered on March 4, 1805</a:t>
            </a:r>
          </a:p>
          <a:p>
            <a:pPr>
              <a:lnSpc>
                <a:spcPct val="90000"/>
              </a:lnSpc>
            </a:pPr>
            <a:r>
              <a:rPr lang="en-US" altLang="ru-RU" dirty="0">
                <a:solidFill>
                  <a:schemeClr val="bg1">
                    <a:lumMod val="85000"/>
                  </a:schemeClr>
                </a:solidFill>
              </a:rPr>
              <a:t>Stresses the importance of American neutrality in matters of foreign affairs</a:t>
            </a:r>
          </a:p>
          <a:p>
            <a:pPr>
              <a:lnSpc>
                <a:spcPct val="90000"/>
              </a:lnSpc>
            </a:pPr>
            <a:r>
              <a:rPr lang="en-US" altLang="ru-RU" dirty="0">
                <a:solidFill>
                  <a:schemeClr val="bg1">
                    <a:lumMod val="85000"/>
                  </a:schemeClr>
                </a:solidFill>
              </a:rPr>
              <a:t>Outlines the Louisiana Purchase and the processes by which the original inhabitants of the land will become citizens of the United States</a:t>
            </a:r>
          </a:p>
          <a:p>
            <a:pPr>
              <a:lnSpc>
                <a:spcPct val="90000"/>
              </a:lnSpc>
            </a:pPr>
            <a:r>
              <a:rPr lang="en-US" altLang="ru-RU" dirty="0">
                <a:solidFill>
                  <a:schemeClr val="bg1">
                    <a:lumMod val="85000"/>
                  </a:schemeClr>
                </a:solidFill>
              </a:rPr>
              <a:t>Stresses the importance of harmony amongst all inhabitants of America</a:t>
            </a:r>
          </a:p>
        </p:txBody>
      </p:sp>
    </p:spTree>
    <p:extLst>
      <p:ext uri="{BB962C8B-B14F-4D97-AF65-F5344CB8AC3E}">
        <p14:creationId xmlns:p14="http://schemas.microsoft.com/office/powerpoint/2010/main" val="12587202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204864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T</a:t>
            </a:r>
            <a:r>
              <a:rPr lang="en-US" sz="5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hanks </a:t>
            </a:r>
            <a:r>
              <a:rPr lang="en-US" sz="5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for your </a:t>
            </a:r>
            <a:r>
              <a:rPr lang="en-US" sz="5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attention!</a:t>
            </a:r>
            <a:endParaRPr lang="ru-RU" sz="5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41261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The Beginning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07504" y="1628800"/>
            <a:ext cx="4038600" cy="4525963"/>
          </a:xfrm>
        </p:spPr>
        <p:txBody>
          <a:bodyPr>
            <a:normAutofit lnSpcReduction="10000"/>
          </a:bodyPr>
          <a:lstStyle/>
          <a:p>
            <a:r>
              <a:rPr lang="en-US" altLang="ru-RU" sz="2800" dirty="0">
                <a:solidFill>
                  <a:schemeClr val="bg1">
                    <a:lumMod val="85000"/>
                  </a:schemeClr>
                </a:solidFill>
              </a:rPr>
              <a:t>March 4, 1801</a:t>
            </a:r>
          </a:p>
          <a:p>
            <a:pPr lvl="1"/>
            <a:r>
              <a:rPr lang="en-US" altLang="ru-RU" sz="2400" dirty="0">
                <a:solidFill>
                  <a:schemeClr val="bg1">
                    <a:lumMod val="85000"/>
                  </a:schemeClr>
                </a:solidFill>
              </a:rPr>
              <a:t>Thomas Jefferson is the first President inaugurated in the new capital city of Washington D.C.</a:t>
            </a:r>
          </a:p>
          <a:p>
            <a:pPr lvl="1"/>
            <a:r>
              <a:rPr lang="en-US" altLang="ru-RU" sz="2400" dirty="0">
                <a:solidFill>
                  <a:schemeClr val="bg1">
                    <a:lumMod val="85000"/>
                  </a:schemeClr>
                </a:solidFill>
              </a:rPr>
              <a:t>He delivers his first inaugural address.  This address outlines what he feels are the essential principles of government. </a:t>
            </a:r>
          </a:p>
        </p:txBody>
      </p:sp>
      <p:pic>
        <p:nvPicPr>
          <p:cNvPr id="7174" name="Picture 6" descr="Thomas Jefferson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04048" y="1556792"/>
            <a:ext cx="3429000" cy="44767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25322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dirty="0" smtClean="0"/>
              <a:t> </a:t>
            </a:r>
            <a:r>
              <a:rPr lang="en-US" altLang="ru-RU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Background and Education</a:t>
            </a:r>
            <a:endParaRPr lang="en-US" altLang="ru-RU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ru-RU" dirty="0">
                <a:solidFill>
                  <a:schemeClr val="bg1">
                    <a:lumMod val="85000"/>
                  </a:schemeClr>
                </a:solidFill>
              </a:rPr>
              <a:t>Father: Peter Jefferson</a:t>
            </a:r>
          </a:p>
          <a:p>
            <a:r>
              <a:rPr lang="en-US" altLang="ru-RU" dirty="0">
                <a:solidFill>
                  <a:schemeClr val="bg1">
                    <a:lumMod val="85000"/>
                  </a:schemeClr>
                </a:solidFill>
              </a:rPr>
              <a:t>Like most sons of land owners, he studied land surveying</a:t>
            </a:r>
          </a:p>
          <a:p>
            <a:r>
              <a:rPr lang="en-US" altLang="ru-RU" dirty="0">
                <a:solidFill>
                  <a:schemeClr val="bg1">
                    <a:lumMod val="85000"/>
                  </a:schemeClr>
                </a:solidFill>
              </a:rPr>
              <a:t>Graduated from William and Mary University in Williamsburg, VA</a:t>
            </a:r>
          </a:p>
          <a:p>
            <a:r>
              <a:rPr lang="en-US" altLang="ru-RU" dirty="0">
                <a:solidFill>
                  <a:schemeClr val="bg1">
                    <a:lumMod val="85000"/>
                  </a:schemeClr>
                </a:solidFill>
              </a:rPr>
              <a:t>Tall, red-headed, quiet</a:t>
            </a:r>
          </a:p>
        </p:txBody>
      </p:sp>
    </p:spTree>
    <p:extLst>
      <p:ext uri="{BB962C8B-B14F-4D97-AF65-F5344CB8AC3E}">
        <p14:creationId xmlns:p14="http://schemas.microsoft.com/office/powerpoint/2010/main" val="3548549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dirty="0" smtClean="0"/>
              <a:t> </a:t>
            </a:r>
            <a:r>
              <a:rPr lang="en-US" altLang="ru-RU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Political Beliefs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ru-RU" dirty="0">
                <a:solidFill>
                  <a:schemeClr val="bg1">
                    <a:lumMod val="85000"/>
                  </a:schemeClr>
                </a:solidFill>
              </a:rPr>
              <a:t>The government which governs least, governs best</a:t>
            </a:r>
          </a:p>
          <a:p>
            <a:r>
              <a:rPr lang="en-US" altLang="ru-RU" dirty="0">
                <a:solidFill>
                  <a:schemeClr val="bg1">
                    <a:lumMod val="85000"/>
                  </a:schemeClr>
                </a:solidFill>
              </a:rPr>
              <a:t>Strongly favored States Rights as opposed to a strong national government</a:t>
            </a:r>
          </a:p>
          <a:p>
            <a:r>
              <a:rPr lang="en-US" altLang="ru-RU" dirty="0">
                <a:solidFill>
                  <a:schemeClr val="bg1">
                    <a:lumMod val="85000"/>
                  </a:schemeClr>
                </a:solidFill>
              </a:rPr>
              <a:t>Believed in a strict construction, or strict interpretation, of the </a:t>
            </a:r>
            <a:r>
              <a:rPr lang="en-US" altLang="ru-RU" dirty="0" err="1">
                <a:solidFill>
                  <a:schemeClr val="bg1">
                    <a:lumMod val="85000"/>
                  </a:schemeClr>
                </a:solidFill>
              </a:rPr>
              <a:t>U.S.Constitution</a:t>
            </a:r>
            <a:endParaRPr lang="en-US" altLang="ru-RU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altLang="ru-RU" dirty="0">
                <a:solidFill>
                  <a:schemeClr val="bg1">
                    <a:lumMod val="85000"/>
                  </a:schemeClr>
                </a:solidFill>
              </a:rPr>
              <a:t>Wanted to end all taxes of any kind paid by U.S. citizens</a:t>
            </a:r>
          </a:p>
        </p:txBody>
      </p:sp>
    </p:spTree>
    <p:extLst>
      <p:ext uri="{BB962C8B-B14F-4D97-AF65-F5344CB8AC3E}">
        <p14:creationId xmlns:p14="http://schemas.microsoft.com/office/powerpoint/2010/main" val="433415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ru-RU" sz="4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</a:t>
            </a:r>
            <a:r>
              <a:rPr lang="en-US" altLang="ru-RU" sz="40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Accomplishments Prior to becoming President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ru-RU" dirty="0">
                <a:solidFill>
                  <a:schemeClr val="bg1">
                    <a:lumMod val="85000"/>
                  </a:schemeClr>
                </a:solidFill>
              </a:rPr>
              <a:t>Wrote the first draft of the Declaration of Independence</a:t>
            </a:r>
          </a:p>
          <a:p>
            <a:r>
              <a:rPr lang="en-US" altLang="ru-RU" dirty="0">
                <a:solidFill>
                  <a:schemeClr val="bg1">
                    <a:lumMod val="85000"/>
                  </a:schemeClr>
                </a:solidFill>
              </a:rPr>
              <a:t>Wrote the Statute of Virginia for Religious Freedom</a:t>
            </a:r>
          </a:p>
          <a:p>
            <a:r>
              <a:rPr lang="en-US" altLang="ru-RU" dirty="0">
                <a:solidFill>
                  <a:schemeClr val="bg1">
                    <a:lumMod val="85000"/>
                  </a:schemeClr>
                </a:solidFill>
              </a:rPr>
              <a:t>Created the University of Virginia</a:t>
            </a:r>
          </a:p>
          <a:p>
            <a:r>
              <a:rPr lang="en-US" altLang="ru-RU" dirty="0">
                <a:solidFill>
                  <a:schemeClr val="bg1">
                    <a:lumMod val="85000"/>
                  </a:schemeClr>
                </a:solidFill>
              </a:rPr>
              <a:t>Served as an ambassador to Europe from the United States  </a:t>
            </a:r>
          </a:p>
        </p:txBody>
      </p:sp>
    </p:spTree>
    <p:extLst>
      <p:ext uri="{BB962C8B-B14F-4D97-AF65-F5344CB8AC3E}">
        <p14:creationId xmlns:p14="http://schemas.microsoft.com/office/powerpoint/2010/main" val="3092049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Lewis and Clark Expedition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1520" y="1412776"/>
            <a:ext cx="6131024" cy="374441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ru-RU" sz="2800" dirty="0">
                <a:solidFill>
                  <a:schemeClr val="bg1">
                    <a:lumMod val="85000"/>
                  </a:schemeClr>
                </a:solidFill>
              </a:rPr>
              <a:t>January 18, 1803</a:t>
            </a:r>
          </a:p>
          <a:p>
            <a:pPr lvl="1">
              <a:lnSpc>
                <a:spcPct val="90000"/>
              </a:lnSpc>
            </a:pPr>
            <a:r>
              <a:rPr lang="en-US" altLang="ru-RU" sz="2400" dirty="0">
                <a:solidFill>
                  <a:schemeClr val="bg1">
                    <a:lumMod val="85000"/>
                  </a:schemeClr>
                </a:solidFill>
              </a:rPr>
              <a:t>Jefferson asks Congress for funds to explore the land west of the Mississippi</a:t>
            </a:r>
          </a:p>
          <a:p>
            <a:pPr lvl="1">
              <a:lnSpc>
                <a:spcPct val="90000"/>
              </a:lnSpc>
            </a:pPr>
            <a:r>
              <a:rPr lang="en-US" altLang="ru-RU" sz="2400" dirty="0">
                <a:solidFill>
                  <a:schemeClr val="bg1">
                    <a:lumMod val="85000"/>
                  </a:schemeClr>
                </a:solidFill>
              </a:rPr>
              <a:t>His goal is to find a water route to the Pacific</a:t>
            </a:r>
          </a:p>
          <a:p>
            <a:pPr>
              <a:lnSpc>
                <a:spcPct val="90000"/>
              </a:lnSpc>
            </a:pPr>
            <a:r>
              <a:rPr lang="en-US" altLang="ru-RU" sz="2800" dirty="0">
                <a:solidFill>
                  <a:schemeClr val="bg1">
                    <a:lumMod val="85000"/>
                  </a:schemeClr>
                </a:solidFill>
              </a:rPr>
              <a:t>May 1804</a:t>
            </a:r>
          </a:p>
          <a:p>
            <a:pPr lvl="1">
              <a:lnSpc>
                <a:spcPct val="90000"/>
              </a:lnSpc>
            </a:pPr>
            <a:r>
              <a:rPr lang="en-US" altLang="ru-RU" sz="2400" dirty="0">
                <a:solidFill>
                  <a:schemeClr val="bg1">
                    <a:lumMod val="85000"/>
                  </a:schemeClr>
                </a:solidFill>
              </a:rPr>
              <a:t>Meriwether Lewis and William Clark depart on the expedition</a:t>
            </a:r>
          </a:p>
        </p:txBody>
      </p:sp>
      <p:pic>
        <p:nvPicPr>
          <p:cNvPr id="25605" name="Picture 5" descr="Map of Louis and Clark Track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99992" y="4148137"/>
            <a:ext cx="4419600" cy="2709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5261405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Lewis and Clark Expedition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ru-RU" sz="2800" dirty="0">
                <a:solidFill>
                  <a:schemeClr val="bg1">
                    <a:lumMod val="85000"/>
                  </a:schemeClr>
                </a:solidFill>
              </a:rPr>
              <a:t>January 18, 1803</a:t>
            </a:r>
          </a:p>
          <a:p>
            <a:pPr lvl="1"/>
            <a:r>
              <a:rPr lang="en-US" altLang="ru-RU" sz="2400" dirty="0">
                <a:solidFill>
                  <a:schemeClr val="bg1">
                    <a:lumMod val="85000"/>
                  </a:schemeClr>
                </a:solidFill>
              </a:rPr>
              <a:t>Jefferson sends a secret message to congress regarding the Lewis and Clark Expedition</a:t>
            </a:r>
          </a:p>
          <a:p>
            <a:pPr lvl="1"/>
            <a:r>
              <a:rPr lang="en-US" altLang="ru-RU" sz="2400" dirty="0">
                <a:solidFill>
                  <a:schemeClr val="bg1">
                    <a:lumMod val="85000"/>
                  </a:schemeClr>
                </a:solidFill>
              </a:rPr>
              <a:t>In this message Jefferson asks for permission to establish trading with the </a:t>
            </a:r>
            <a:r>
              <a:rPr lang="en-US" altLang="ru-RU" sz="2400" dirty="0" smtClean="0">
                <a:solidFill>
                  <a:schemeClr val="bg1">
                    <a:lumMod val="85000"/>
                  </a:schemeClr>
                </a:solidFill>
              </a:rPr>
              <a:t>Indians</a:t>
            </a:r>
            <a:endParaRPr lang="en-US" altLang="ru-RU" sz="2400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27655" name="Picture 7" descr="Jeffersons Secret Message to Congress Regarding the Lewis and Clark Expedition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91075" y="1600200"/>
            <a:ext cx="3752850" cy="45259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2465901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28600" y="304800"/>
            <a:ext cx="8229600" cy="1143000"/>
          </a:xfrm>
        </p:spPr>
        <p:txBody>
          <a:bodyPr/>
          <a:lstStyle/>
          <a:p>
            <a:r>
              <a:rPr lang="en-US" altLang="ru-RU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Embargo Act of 1807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ru-RU" sz="2800" dirty="0">
                <a:solidFill>
                  <a:schemeClr val="bg1">
                    <a:lumMod val="85000"/>
                  </a:schemeClr>
                </a:solidFill>
              </a:rPr>
              <a:t>1803 - Renewal of the Napoleonic Wars between France and Great Britain </a:t>
            </a:r>
          </a:p>
          <a:p>
            <a:pPr>
              <a:lnSpc>
                <a:spcPct val="90000"/>
              </a:lnSpc>
            </a:pPr>
            <a:r>
              <a:rPr lang="en-US" altLang="ru-RU" sz="2800" dirty="0">
                <a:solidFill>
                  <a:schemeClr val="bg1">
                    <a:lumMod val="85000"/>
                  </a:schemeClr>
                </a:solidFill>
              </a:rPr>
              <a:t>America was once again trapped between the two nations</a:t>
            </a:r>
          </a:p>
          <a:p>
            <a:pPr>
              <a:lnSpc>
                <a:spcPct val="90000"/>
              </a:lnSpc>
            </a:pPr>
            <a:r>
              <a:rPr lang="en-US" altLang="ru-RU" sz="2800" dirty="0">
                <a:solidFill>
                  <a:schemeClr val="bg1">
                    <a:lumMod val="85000"/>
                  </a:schemeClr>
                </a:solidFill>
              </a:rPr>
              <a:t>Jefferson wanting to stay neutral proposed an embargo on all foreign trade</a:t>
            </a:r>
          </a:p>
          <a:p>
            <a:pPr>
              <a:lnSpc>
                <a:spcPct val="90000"/>
              </a:lnSpc>
            </a:pPr>
            <a:r>
              <a:rPr lang="en-US" altLang="ru-RU" sz="2800" dirty="0">
                <a:solidFill>
                  <a:schemeClr val="bg1">
                    <a:lumMod val="85000"/>
                  </a:schemeClr>
                </a:solidFill>
              </a:rPr>
              <a:t>This was highly unsuccessful and devastated the American Economy</a:t>
            </a:r>
          </a:p>
          <a:p>
            <a:pPr>
              <a:lnSpc>
                <a:spcPct val="90000"/>
              </a:lnSpc>
            </a:pPr>
            <a:r>
              <a:rPr lang="en-US" altLang="ru-RU" sz="2800" dirty="0">
                <a:solidFill>
                  <a:schemeClr val="bg1">
                    <a:lumMod val="85000"/>
                  </a:schemeClr>
                </a:solidFill>
              </a:rPr>
              <a:t>The Non-Intercourse Act of 1809 was put in place to repeal the unsuccessful Embargo Act</a:t>
            </a:r>
          </a:p>
        </p:txBody>
      </p:sp>
    </p:spTree>
    <p:extLst>
      <p:ext uri="{BB962C8B-B14F-4D97-AF65-F5344CB8AC3E}">
        <p14:creationId xmlns:p14="http://schemas.microsoft.com/office/powerpoint/2010/main" val="1751595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First Inaugural Address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ru-RU" dirty="0">
                <a:solidFill>
                  <a:schemeClr val="bg1">
                    <a:lumMod val="85000"/>
                  </a:schemeClr>
                </a:solidFill>
              </a:rPr>
              <a:t>Essential Principles of Government</a:t>
            </a:r>
          </a:p>
          <a:p>
            <a:pPr lvl="1"/>
            <a:r>
              <a:rPr lang="en-US" altLang="ru-RU" dirty="0">
                <a:solidFill>
                  <a:schemeClr val="bg1">
                    <a:lumMod val="85000"/>
                  </a:schemeClr>
                </a:solidFill>
              </a:rPr>
              <a:t>“equal and exact justice to all men”</a:t>
            </a:r>
          </a:p>
          <a:p>
            <a:pPr lvl="1"/>
            <a:r>
              <a:rPr lang="en-US" altLang="ru-RU" dirty="0">
                <a:solidFill>
                  <a:schemeClr val="bg1">
                    <a:lumMod val="85000"/>
                  </a:schemeClr>
                </a:solidFill>
              </a:rPr>
              <a:t>“peace, commerce, and honest friendship with all nations”</a:t>
            </a:r>
          </a:p>
          <a:p>
            <a:pPr lvl="1"/>
            <a:r>
              <a:rPr lang="en-US" altLang="ru-RU" dirty="0">
                <a:solidFill>
                  <a:schemeClr val="bg1">
                    <a:lumMod val="85000"/>
                  </a:schemeClr>
                </a:solidFill>
              </a:rPr>
              <a:t>“the support of state governments”</a:t>
            </a:r>
          </a:p>
          <a:p>
            <a:pPr lvl="1"/>
            <a:r>
              <a:rPr lang="en-US" altLang="ru-RU" dirty="0">
                <a:solidFill>
                  <a:schemeClr val="bg1">
                    <a:lumMod val="85000"/>
                  </a:schemeClr>
                </a:solidFill>
              </a:rPr>
              <a:t>“the preservation of general government”</a:t>
            </a:r>
          </a:p>
          <a:p>
            <a:pPr lvl="1"/>
            <a:r>
              <a:rPr lang="en-US" altLang="ru-RU" dirty="0">
                <a:solidFill>
                  <a:schemeClr val="bg1">
                    <a:lumMod val="85000"/>
                  </a:schemeClr>
                </a:solidFill>
              </a:rPr>
              <a:t>punishment for those who choose to revolt</a:t>
            </a:r>
          </a:p>
          <a:p>
            <a:pPr lvl="1"/>
            <a:r>
              <a:rPr lang="en-US" altLang="ru-RU" dirty="0">
                <a:solidFill>
                  <a:schemeClr val="bg1">
                    <a:lumMod val="85000"/>
                  </a:schemeClr>
                </a:solidFill>
              </a:rPr>
              <a:t>compliance with the decisions of the </a:t>
            </a:r>
            <a:r>
              <a:rPr lang="en-US" altLang="ru-RU" dirty="0" smtClean="0">
                <a:solidFill>
                  <a:schemeClr val="bg1">
                    <a:lumMod val="85000"/>
                  </a:schemeClr>
                </a:solidFill>
              </a:rPr>
              <a:t>majority</a:t>
            </a:r>
          </a:p>
          <a:p>
            <a:pPr lvl="1"/>
            <a:r>
              <a:rPr lang="en-US" altLang="ru-RU" dirty="0" smtClean="0">
                <a:solidFill>
                  <a:schemeClr val="bg1">
                    <a:lumMod val="85000"/>
                  </a:schemeClr>
                </a:solidFill>
              </a:rPr>
              <a:t>a </a:t>
            </a:r>
            <a:r>
              <a:rPr lang="en-US" altLang="ru-RU" dirty="0">
                <a:solidFill>
                  <a:schemeClr val="bg1">
                    <a:lumMod val="85000"/>
                  </a:schemeClr>
                </a:solidFill>
              </a:rPr>
              <a:t>well disciplined </a:t>
            </a:r>
            <a:r>
              <a:rPr lang="en-US" altLang="ru-RU" dirty="0" smtClean="0">
                <a:solidFill>
                  <a:schemeClr val="bg1">
                    <a:lumMod val="85000"/>
                  </a:schemeClr>
                </a:solidFill>
              </a:rPr>
              <a:t>militia</a:t>
            </a:r>
            <a:endParaRPr lang="en-US" altLang="ru-RU" dirty="0">
              <a:solidFill>
                <a:schemeClr val="bg1">
                  <a:lumMod val="85000"/>
                </a:schemeClr>
              </a:solidFill>
            </a:endParaRPr>
          </a:p>
          <a:p>
            <a:pPr lvl="1"/>
            <a:r>
              <a:rPr lang="en-US" altLang="ru-RU" dirty="0">
                <a:solidFill>
                  <a:schemeClr val="bg1">
                    <a:lumMod val="85000"/>
                  </a:schemeClr>
                </a:solidFill>
              </a:rPr>
              <a:t>honest payment of debts</a:t>
            </a:r>
          </a:p>
          <a:p>
            <a:pPr lvl="1"/>
            <a:r>
              <a:rPr lang="en-US" altLang="ru-RU" dirty="0">
                <a:solidFill>
                  <a:schemeClr val="bg1">
                    <a:lumMod val="85000"/>
                  </a:schemeClr>
                </a:solidFill>
              </a:rPr>
              <a:t>maintaining a sound economy</a:t>
            </a:r>
          </a:p>
          <a:p>
            <a:pPr lvl="1"/>
            <a:r>
              <a:rPr lang="en-US" altLang="ru-RU" dirty="0">
                <a:solidFill>
                  <a:schemeClr val="bg1">
                    <a:lumMod val="85000"/>
                  </a:schemeClr>
                </a:solidFill>
              </a:rPr>
              <a:t>proper distribution of information</a:t>
            </a:r>
          </a:p>
          <a:p>
            <a:pPr lvl="1"/>
            <a:r>
              <a:rPr lang="en-US" altLang="ru-RU" dirty="0">
                <a:solidFill>
                  <a:schemeClr val="bg1">
                    <a:lumMod val="85000"/>
                  </a:schemeClr>
                </a:solidFill>
              </a:rPr>
              <a:t>freedom of religion</a:t>
            </a:r>
          </a:p>
          <a:p>
            <a:pPr lvl="1"/>
            <a:r>
              <a:rPr lang="en-US" altLang="ru-RU" dirty="0">
                <a:solidFill>
                  <a:schemeClr val="bg1">
                    <a:lumMod val="85000"/>
                  </a:schemeClr>
                </a:solidFill>
              </a:rPr>
              <a:t>freedom of the press</a:t>
            </a:r>
          </a:p>
          <a:p>
            <a:pPr lvl="1"/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18931802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438</Words>
  <Application>Microsoft Office PowerPoint</Application>
  <PresentationFormat>Экран (4:3)</PresentationFormat>
  <Paragraphs>56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Thomas Jefferson</vt:lpstr>
      <vt:lpstr>The Beginning</vt:lpstr>
      <vt:lpstr> Background and Education</vt:lpstr>
      <vt:lpstr> Political Beliefs</vt:lpstr>
      <vt:lpstr> Accomplishments Prior to becoming President</vt:lpstr>
      <vt:lpstr>Lewis and Clark Expedition</vt:lpstr>
      <vt:lpstr>Lewis and Clark Expedition</vt:lpstr>
      <vt:lpstr>Embargo Act of 1807</vt:lpstr>
      <vt:lpstr>First Inaugural Address</vt:lpstr>
      <vt:lpstr>Second Inaugural Address</vt:lpstr>
      <vt:lpstr>Thanks for your attention!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Thomas Jefferson</dc:title>
  <dc:creator>White</dc:creator>
  <cp:lastModifiedBy>White</cp:lastModifiedBy>
  <cp:revision>3</cp:revision>
  <dcterms:created xsi:type="dcterms:W3CDTF">2014-11-28T20:11:16Z</dcterms:created>
  <dcterms:modified xsi:type="dcterms:W3CDTF">2014-11-28T20:39:26Z</dcterms:modified>
</cp:coreProperties>
</file>