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60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8D230F3-CF80-4859-8CE7-A43EE81993B5}" styleName="Светлый стиль 1 - акцент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5/4/2014</a:t>
            </a:fld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accent1">
                  <a:tint val="20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5/4/2014</a:t>
            </a:fld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213AF-26F6-41FA-8D85-E2C5388D6E58}" type="datetimeFigureOut">
              <a:rPr lang="en-US" smtClean="0"/>
              <a:pPr/>
              <a:t>5/4/2014</a:t>
            </a:fld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>
              <a:solidFill>
                <a:schemeClr val="tx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44213AF-26F6-41FA-8D85-E2C5388D6E58}" type="datetimeFigureOut">
              <a:rPr lang="en-US" smtClean="0"/>
              <a:pPr/>
              <a:t>5/4/2014</a:t>
            </a:fld>
            <a:endParaRPr lang="en-US" sz="1000" dirty="0">
              <a:solidFill>
                <a:schemeClr val="tx1"/>
              </a:solidFill>
            </a:endParaRPr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000" dirty="0">
              <a:solidFill>
                <a:schemeClr val="tx1"/>
              </a:solidFill>
            </a:endParaRPr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D5BBC35B-A44B-4119-B8DA-DE9E3DFADA20}" type="slidenum">
              <a:rPr kumimoji="0" lang="en-US" smtClean="0"/>
              <a:pPr/>
              <a:t>‹#›</a:t>
            </a:fld>
            <a:endParaRPr kumimoji="0" lang="en-US" sz="1000" b="0">
              <a:solidFill>
                <a:schemeClr val="tx1"/>
              </a:solidFill>
            </a:endParaRPr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fade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gif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влада\AppData\Local\Microsoft\Windows\Temporary Internet Files\Content.IE5\N83PTP1Q\MC900254376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2276872"/>
            <a:ext cx="6048672" cy="4104456"/>
          </a:xfrm>
          <a:prstGeom prst="rect">
            <a:avLst/>
          </a:prstGeom>
          <a:noFill/>
        </p:spPr>
      </p:pic>
      <p:sp>
        <p:nvSpPr>
          <p:cNvPr id="4" name="Заголовок 1"/>
          <p:cNvSpPr txBox="1">
            <a:spLocks/>
          </p:cNvSpPr>
          <p:nvPr/>
        </p:nvSpPr>
        <p:spPr>
          <a:xfrm>
            <a:off x="467544" y="0"/>
            <a:ext cx="8305800" cy="1981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Советское кино второй половины ХХ – начала ХІ</a:t>
            </a:r>
            <a:r>
              <a:rPr kumimoji="0" lang="en-US" sz="4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4200" i="0" u="none" strike="noStrike" kern="1200" normalizeH="0" baseline="0" noProof="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века</a:t>
            </a:r>
            <a:endParaRPr kumimoji="0" lang="ru-RU" sz="4200" i="0" u="none" strike="noStrike" kern="1200" normalizeH="0" baseline="0" noProof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Вячеслав Тихонов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4578" name="Picture 2" descr="http://st.kp.yandex.net/images/actor_iphone/iphone360_1017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429000" cy="542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11960" y="1628800"/>
          <a:ext cx="4680520" cy="4579708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72208"/>
                <a:gridCol w="2808312"/>
              </a:tblGrid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Дата рождения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8 февраля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1929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всего фильмов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116, 1948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</a:t>
                      </a: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- 2006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55372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Лучшие фильмы:</a:t>
                      </a:r>
                    </a:p>
                    <a:p>
                      <a:pPr algn="ctr"/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Белый </a:t>
                      </a:r>
                      <a:r>
                        <a:rPr lang="ru-RU" b="0" dirty="0" err="1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Бим</a:t>
                      </a: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Черное ухо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Они сражались за Родину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Война и мир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155537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Лучшие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сериалы: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Семнадцать мгновений весны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Зал ожидания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Ералаш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Александр Абдулов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5602" name="Picture 2" descr="http://st.kp.yandex.net/images/actor_iphone/iphone360_22453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08720"/>
            <a:ext cx="3092553" cy="525658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3995936" y="908720"/>
          <a:ext cx="4680520" cy="540976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728192"/>
                <a:gridCol w="2952328"/>
              </a:tblGrid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Дата рождения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29 мая 1953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всего фильмов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115, 1969 - 2008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2203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Лучшие фильмы:</a:t>
                      </a:r>
                    </a:p>
                    <a:p>
                      <a:pPr algn="ctr"/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Юнона и Авось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 Тот самый Мюнхгаузен 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Ищите женщину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Формула любви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Обыкновенное чудо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  <a:tr h="1440159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Лучшие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сериалы: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Гардемарины, вперед!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 Мастер и Маргарита 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Ленинград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 Место встречи изменить нельзя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/>
                          </a:solidFill>
                        </a:rPr>
                        <a:t>12 стульев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Надежда Румянцева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4211960" y="1628800"/>
          <a:ext cx="4680520" cy="367240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1872208"/>
                <a:gridCol w="2808312"/>
              </a:tblGrid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Дата рождения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9 сентября 1930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всего фильмов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83, 1952 - 2008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03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Лучшие фильмы:</a:t>
                      </a:r>
                    </a:p>
                    <a:p>
                      <a:pPr algn="ctr"/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Девчата 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Неподдающиеся 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Легкая жизнь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Королева бензоколонки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chemeClr val="bg1"/>
                          </a:solidFill>
                        </a:rPr>
                        <a:t> Крепкий орешек</a:t>
                      </a:r>
                      <a:endParaRPr lang="ru-RU" b="0" dirty="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26" name="Picture 2" descr="http://st.kp.yandex.net/images/actor_iphone/iphone360_31358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836712"/>
            <a:ext cx="3429000" cy="54292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-243408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Советские фильмы</a:t>
            </a:r>
            <a:r>
              <a:rPr lang="en-US" dirty="0" smtClean="0"/>
              <a:t>/</a:t>
            </a:r>
            <a:r>
              <a:rPr lang="ru-RU" dirty="0" smtClean="0"/>
              <a:t>сериалы</a:t>
            </a:r>
            <a:endParaRPr lang="ru-RU" dirty="0"/>
          </a:p>
        </p:txBody>
      </p:sp>
      <p:pic>
        <p:nvPicPr>
          <p:cNvPr id="27650" name="Picture 2" descr="C:\Program Files\Microsoft Office\MEDIA\OFFICE12\Lines\BD21315_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80728"/>
            <a:ext cx="4219575" cy="209550"/>
          </a:xfrm>
          <a:prstGeom prst="rect">
            <a:avLst/>
          </a:prstGeom>
          <a:noFill/>
        </p:spPr>
      </p:pic>
      <p:pic>
        <p:nvPicPr>
          <p:cNvPr id="27652" name="Picture 4" descr="http://videonasha.ru/uploads/full/12274621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196752"/>
            <a:ext cx="3281487" cy="4703466"/>
          </a:xfrm>
          <a:prstGeom prst="rect">
            <a:avLst/>
          </a:prstGeom>
          <a:noFill/>
        </p:spPr>
      </p:pic>
      <p:pic>
        <p:nvPicPr>
          <p:cNvPr id="27654" name="Picture 6" descr="http://www.nikolaevich.com/uploads/posts/2012-05/1337709515_2kivnmb4g6cxrqa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1196752"/>
            <a:ext cx="3286125" cy="4690492"/>
          </a:xfrm>
          <a:prstGeom prst="rect">
            <a:avLst/>
          </a:prstGeom>
          <a:noFill/>
        </p:spPr>
      </p:pic>
      <p:pic>
        <p:nvPicPr>
          <p:cNvPr id="27656" name="Picture 8" descr="http://www.armstudia.com/_pu/36/3946445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15816" y="1844824"/>
            <a:ext cx="3231654" cy="4539348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/>
              <a:t>Иван Васильевич меняет профессию</a:t>
            </a:r>
            <a:br>
              <a:rPr lang="ru-RU" sz="3600" b="1" dirty="0" smtClean="0"/>
            </a:br>
            <a:endParaRPr lang="ru-RU" sz="3600" dirty="0"/>
          </a:p>
        </p:txBody>
      </p:sp>
      <p:pic>
        <p:nvPicPr>
          <p:cNvPr id="28676" name="Picture 4" descr="http://st.kp.yandex.net/images/film_big/4266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764704"/>
            <a:ext cx="4032448" cy="56491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3995936" y="980728"/>
            <a:ext cx="4824536" cy="55707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Интересные факты:</a:t>
            </a:r>
          </a:p>
          <a:p>
            <a:pPr algn="ctr"/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зарубежном прокате фильм шел под названием — «Иван Грозный: Назад в будущее»</a:t>
            </a:r>
          </a:p>
          <a:p>
            <a:pPr marL="514350" indent="-514350" algn="ctr">
              <a:buFont typeface="+mj-lt"/>
              <a:buAutoNum type="arabicPeriod"/>
            </a:pP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Царь Иоанн слушает на магнитофоне песню Высоцкого «Эх, раз, ещё раз».</a:t>
            </a:r>
          </a:p>
          <a:p>
            <a:pPr marL="514350" indent="-514350" algn="ctr">
              <a:buFont typeface="+mj-lt"/>
              <a:buAutoNum type="arabicPeriod"/>
            </a:pP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Скипетр и держава, которые держит в руках Иван Васильевич(и которые изображены на иконе), как символ царской власти появились на сто лет позднее происходящих событий, в XVII веке.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Белый </a:t>
            </a:r>
            <a:r>
              <a:rPr lang="ru-RU" b="1" dirty="0" err="1" smtClean="0"/>
              <a:t>Бим</a:t>
            </a:r>
            <a:r>
              <a:rPr lang="ru-RU" b="1" dirty="0" smtClean="0"/>
              <a:t> черное ухо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29698" name="Picture 2" descr="&amp;Bcy;&amp;iecy;&amp;lcy;&amp;ycy;&amp;jcy; &amp;Bcy;&amp;icy;&amp;mcy; &amp;CHcy;&amp;iecy;&amp;rcy;&amp;ncy;&amp;ocy;&amp;iecy; &amp;ucy;&amp;khcy;&amp;ocy; (Belyy Bim - Chyornoe ukho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836712"/>
            <a:ext cx="3815933" cy="5472608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211960" y="836712"/>
            <a:ext cx="47525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Интересные факты:</a:t>
            </a:r>
          </a:p>
          <a:p>
            <a:pPr algn="ctr"/>
            <a:endParaRPr lang="ru-RU" sz="28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Стиф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 настоящее имя пса, сыгравшего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Бима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 На съемочной площадке актеры называли его Стёпкой.</a:t>
            </a:r>
          </a:p>
          <a:p>
            <a:pPr marL="514350" indent="-514350" algn="ctr">
              <a:buFont typeface="+mj-lt"/>
              <a:buAutoNum type="arabicPeriod"/>
            </a:pP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 Воронеже установлен памятник Белому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Биму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.</a:t>
            </a:r>
          </a:p>
          <a:p>
            <a:pPr marL="514350" indent="-514350" algn="ctr">
              <a:buFont typeface="+mj-lt"/>
              <a:buAutoNum type="arabicPeriod"/>
            </a:pP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Чтобы сдружиться со своим партнером по роли, Вячеслав Тихонов перед началом съемок часто гулял с псом. После чего собака очень сильно привязалась к актёру.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err="1" smtClean="0"/>
              <a:t>Вий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30722" name="Picture 2" descr="&amp;Vcy;&amp;icy;&amp;jcy; (Viy)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836712"/>
            <a:ext cx="3960440" cy="560257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4139952" y="836712"/>
            <a:ext cx="5004048" cy="55707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Интересные факты:</a:t>
            </a:r>
          </a:p>
          <a:p>
            <a:pPr marL="514350" indent="-514350" algn="ctr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Фильм несколько раз переснимали заново</a:t>
            </a:r>
            <a:r>
              <a:rPr lang="ru-RU" sz="28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так как он разочаровал руководство Мосфильма, оказавшись «слишком реалистическим» </a:t>
            </a:r>
          </a:p>
          <a:p>
            <a:pPr marL="514350" indent="-514350" algn="ctr">
              <a:buFont typeface="+mj-lt"/>
              <a:buAutoNum type="arabicPeriod"/>
            </a:pP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Во время съемок полета, Наталья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Варлей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однажды выпала из гроба. Только реакция Леонида </a:t>
            </a:r>
            <a:r>
              <a:rPr lang="ru-RU" sz="2000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Куравлева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, успевшего подхватить актрису, спасла ее от травм. </a:t>
            </a:r>
          </a:p>
          <a:p>
            <a:pPr marL="514350" indent="-514350" algn="ctr">
              <a:buFont typeface="+mj-lt"/>
              <a:buAutoNum type="arabicPeriod"/>
            </a:pP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  <a:p>
            <a:pPr marL="514350" indent="-514350" algn="ctr">
              <a:buFont typeface="+mj-lt"/>
              <a:buAutoNum type="arabicPeriod"/>
            </a:pP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Костюм Вия был очень тяжелый, поэтому эту роль пришлось сыграть специально приглашенному штангисту. </a:t>
            </a:r>
          </a:p>
          <a:p>
            <a:pPr marL="514350" indent="-514350" algn="ctr">
              <a:buFont typeface="+mj-lt"/>
              <a:buAutoNum type="arabicPeriod"/>
            </a:pPr>
            <a:endParaRPr lang="ru-RU" sz="2000" dirty="0" smtClean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51520" y="332656"/>
            <a:ext cx="8640960" cy="49552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</a:rPr>
              <a:t>Советское кино</a:t>
            </a:r>
            <a:r>
              <a:rPr lang="ru-RU" sz="2400" dirty="0" smtClean="0">
                <a:solidFill>
                  <a:schemeClr val="bg1"/>
                </a:solidFill>
              </a:rPr>
              <a:t> — киноискусство и киноиндустрия в СССР.</a:t>
            </a: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endParaRPr lang="ru-RU" sz="2400" dirty="0" smtClean="0">
              <a:solidFill>
                <a:schemeClr val="bg1"/>
              </a:solidFill>
            </a:endParaRP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Послевоенное развитие советского кино во многом отставало от западноевропейского по вполне объяснимым причинам.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Сталинский режим достиг своего идеологического расцвета, и все кинокартины должны были прославлять существующий строй.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 Приходя в кинотеатр, зритель видел нечто, имеющее весьма отдалённое представление о его жизни.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После разоблачения  «культа личности»  появилась возможность говорить на экране об обычном, настоящем человеке.</a:t>
            </a:r>
          </a:p>
          <a:p>
            <a:pPr algn="ctr"/>
            <a:r>
              <a:rPr lang="ru-RU" sz="2000" dirty="0" smtClean="0">
                <a:solidFill>
                  <a:schemeClr val="bg1"/>
                </a:solidFill>
              </a:rPr>
              <a:t>На экране появляется молодой герой, часто протестующий против мнения большинства (насколько это возможно при советской цензуре) и борющийся за свою индивидуальность.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4" name="Picture 8" descr="C:\Users\влада\AppData\Local\Microsoft\Windows\Temporary Internet Files\Content.IE5\KRSBFBOF\MC900380089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48264" y="4581128"/>
            <a:ext cx="1872208" cy="1872208"/>
          </a:xfrm>
          <a:prstGeom prst="rect">
            <a:avLst/>
          </a:prstGeom>
          <a:noFill/>
        </p:spPr>
      </p:pic>
      <p:pic>
        <p:nvPicPr>
          <p:cNvPr id="5" name="Picture 10" descr="C:\Program Files\Microsoft Office\MEDIA\OFFICE12\Lines\BD21315_.gif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3528" y="908720"/>
            <a:ext cx="8568952" cy="378868"/>
          </a:xfrm>
          <a:prstGeom prst="rect">
            <a:avLst/>
          </a:prstGeom>
          <a:noFill/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323528" y="260648"/>
            <a:ext cx="856895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 smtClean="0"/>
              <a:t>Специализация тем:</a:t>
            </a:r>
            <a:endParaRPr lang="ru-RU" sz="3200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1052736"/>
            <a:ext cx="8640960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Документальное кино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Научно-популярное кино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Исторические фильмы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Фильмы о Великой Отечественной Войне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Фильмы о любви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Мелодрама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Комедия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000" dirty="0" smtClean="0"/>
              <a:t>Драма</a:t>
            </a:r>
          </a:p>
          <a:p>
            <a:pPr marL="457200" indent="-457200"/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pPr marL="457200" indent="-457200">
              <a:buFont typeface="+mj-lt"/>
              <a:buAutoNum type="arabicPeriod"/>
            </a:pPr>
            <a:endParaRPr lang="ru-RU" sz="2000" dirty="0" smtClean="0"/>
          </a:p>
          <a:p>
            <a:endParaRPr lang="ru-RU" dirty="0"/>
          </a:p>
        </p:txBody>
      </p:sp>
      <p:pic>
        <p:nvPicPr>
          <p:cNvPr id="3081" name="Picture 9" descr="C:\Users\влада\AppData\Local\Microsoft\Windows\Temporary Internet Files\Content.IE5\5LQA52O7\MC90031861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1268760"/>
            <a:ext cx="2304256" cy="2728968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251520" y="3573016"/>
            <a:ext cx="6336704" cy="9848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Особый жанр - Производственная драма («Обретёшь в бою» (1975))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>Известные режиссёры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51520" y="980728"/>
            <a:ext cx="4320480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Гайдай Леонид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гениальный режиссёр, сценарист и актёр. </a:t>
            </a:r>
            <a:endParaRPr lang="ru-RU" sz="2000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099" name="Picture 3" descr="http://hushome.com/vb/attachment.php?attachmentid=1866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2060848"/>
            <a:ext cx="374441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4716016" y="980728"/>
            <a:ext cx="403244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Рязанов Эльдар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 — российский и советский кинорежиссёр, сценарист, актёр.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101" name="Picture 5" descr="http://image.tmdb.org/t/p/original/6JqR1n26U2XMDQ6L4JRJd6NJDJ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2060848"/>
            <a:ext cx="3744416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://st.kp.yandex.net/images/actor/29039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456384" cy="43204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Прямоугольник 3"/>
          <p:cNvSpPr/>
          <p:nvPr/>
        </p:nvSpPr>
        <p:spPr>
          <a:xfrm>
            <a:off x="467544" y="764704"/>
            <a:ext cx="403244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С. </a:t>
            </a:r>
            <a:r>
              <a:rPr lang="ru-RU" sz="2800" b="1" dirty="0" err="1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Ростоцкий</a:t>
            </a:r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- 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режиссер, сценарист, актер, художник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457200" y="152400"/>
            <a:ext cx="8229600" cy="75632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200" b="0" i="0" u="none" strike="noStrike" kern="1200" cap="none" spc="-100" normalizeH="0" baseline="0" noProof="0" smtClean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uLnTx/>
                <a:uFillTx/>
                <a:latin typeface="+mj-lt"/>
                <a:ea typeface="+mj-ea"/>
                <a:cs typeface="+mj-cs"/>
              </a:rPr>
              <a:t>Известные режиссёры</a:t>
            </a:r>
            <a:endParaRPr kumimoji="0" lang="ru-RU" sz="4200" b="0" i="0" u="none" strike="noStrike" kern="1200" cap="none" spc="-100" normalizeH="0" baseline="0" noProof="0" dirty="0">
              <a:ln w="3200">
                <a:solidFill>
                  <a:schemeClr val="bg2">
                    <a:shade val="75000"/>
                    <a:alpha val="25000"/>
                  </a:schemeClr>
                </a:solidFill>
                <a:prstDash val="solid"/>
                <a:round/>
              </a:ln>
              <a:solidFill>
                <a:srgbClr val="F9F9F9"/>
              </a:solidFill>
              <a:effectLst>
                <a:innerShdw blurRad="50800" dist="25400" dir="13500000">
                  <a:prstClr val="black">
                    <a:alpha val="70000"/>
                  </a:prstClr>
                </a:inn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1520" y="5877272"/>
            <a:ext cx="40324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(...А зори здесь тихие </a:t>
            </a:r>
          </a:p>
          <a:p>
            <a:pPr algn="ctr"/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Белый </a:t>
            </a:r>
            <a:r>
              <a:rPr lang="ru-RU" dirty="0" err="1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Бим</a:t>
            </a:r>
            <a:r>
              <a:rPr lang="ru-RU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" pitchFamily="34" charset="0"/>
                <a:cs typeface="Arial" pitchFamily="34" charset="0"/>
              </a:rPr>
              <a:t> Черное ухо)</a:t>
            </a:r>
            <a:endParaRPr lang="ru-RU" dirty="0">
              <a:solidFill>
                <a:schemeClr val="bg1">
                  <a:lumMod val="95000"/>
                  <a:lumOff val="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355976" y="764704"/>
            <a:ext cx="453650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Сергей Бондарчук </a:t>
            </a:r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– </a:t>
            </a:r>
            <a:r>
              <a:rPr lang="ru-RU" sz="2000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актер, режиссер, сценарист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19460" name="Picture 4" descr="http://st.kp.yandex.net/images/actor_iphone/iphone360_17422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20072" y="1628800"/>
            <a:ext cx="3168352" cy="4176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9461" name="Rectangle 5"/>
          <p:cNvSpPr>
            <a:spLocks noChangeArrowheads="1"/>
          </p:cNvSpPr>
          <p:nvPr/>
        </p:nvSpPr>
        <p:spPr bwMode="auto">
          <a:xfrm>
            <a:off x="5004048" y="5805264"/>
            <a:ext cx="3816423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1" algn="ctr" fontAlgn="base">
              <a:spcBef>
                <a:spcPct val="0"/>
              </a:spcBef>
              <a:spcAft>
                <a:spcPct val="0"/>
              </a:spcAft>
            </a:pPr>
            <a:r>
              <a:rPr kumimoji="0" lang="ru-RU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(Они сражались за Родину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95000"/>
                    <a:lumOff val="5000"/>
                  </a:schemeClr>
                </a:solidFill>
                <a:effectLst/>
                <a:latin typeface="Arial" charset="0"/>
                <a:cs typeface="Arial" charset="0"/>
              </a:rPr>
              <a:t>Война и мир )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219200"/>
          </a:xfrm>
        </p:spPr>
        <p:txBody>
          <a:bodyPr>
            <a:normAutofit fontScale="90000"/>
          </a:bodyPr>
          <a:lstStyle/>
          <a:p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/>
            </a:r>
            <a:br>
              <a:rPr lang="ru-RU" sz="4400" b="1" dirty="0" smtClean="0"/>
            </a:br>
            <a:r>
              <a:rPr lang="ru-RU" sz="4400" b="1" dirty="0" smtClean="0"/>
              <a:t>Киностудии</a:t>
            </a:r>
            <a:r>
              <a:rPr lang="ru-RU" b="1" dirty="0" smtClean="0"/>
              <a:t/>
            </a:r>
            <a:br>
              <a:rPr lang="ru-RU" b="1" dirty="0" smtClean="0"/>
            </a:b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95536" y="1196752"/>
            <a:ext cx="8568952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/>
              <a:t>Мосфильм</a:t>
            </a:r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Ленфильм</a:t>
            </a:r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endParaRPr lang="ru-RU" sz="2800" dirty="0" smtClean="0"/>
          </a:p>
          <a:p>
            <a:pPr algn="ctr"/>
            <a:r>
              <a:rPr lang="ru-RU" sz="2800" dirty="0" err="1" smtClean="0"/>
              <a:t>Центрнаучфильм</a:t>
            </a:r>
            <a:endParaRPr lang="ru-RU" sz="2800" dirty="0" smtClean="0"/>
          </a:p>
          <a:p>
            <a:endParaRPr lang="ru-RU" sz="2800" dirty="0" smtClean="0"/>
          </a:p>
          <a:p>
            <a:endParaRPr lang="ru-RU" sz="2800" dirty="0"/>
          </a:p>
        </p:txBody>
      </p:sp>
      <p:pic>
        <p:nvPicPr>
          <p:cNvPr id="20482" name="Picture 2" descr="&amp;Mcy;&amp;ocy;&amp;scy;&amp;fcy;&amp;icy;&amp;lcy;&amp;softcy;&amp;mcy;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6016" y="188640"/>
            <a:ext cx="4968552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4" name="Picture 4" descr="&amp;Lcy;&amp;iecy;&amp;ncy;&amp;fcy;&amp;icy;&amp;lcy;&amp;softcy;&amp;mcy;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492896"/>
            <a:ext cx="3273088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6" name="Picture 6" descr="&amp;TScy;&amp;IEcy;&amp;Ncy;&amp;Tcy;&amp;Rcy;&amp;Ncy;&amp;Acy;&amp;Ucy;&amp;CHcy;&amp;Fcy;&amp;Icy;&amp;Lcy;&amp;SOFTcy;&amp;Mcy;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28184" y="3212976"/>
            <a:ext cx="2340496" cy="3259005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71400"/>
            <a:ext cx="8229600" cy="1219200"/>
          </a:xfrm>
        </p:spPr>
        <p:txBody>
          <a:bodyPr/>
          <a:lstStyle/>
          <a:p>
            <a:pPr algn="ctr"/>
            <a:r>
              <a:rPr lang="ru-RU" dirty="0" smtClean="0"/>
              <a:t>Актёры и актрисы</a:t>
            </a:r>
            <a:endParaRPr lang="ru-RU" dirty="0"/>
          </a:p>
        </p:txBody>
      </p:sp>
      <p:pic>
        <p:nvPicPr>
          <p:cNvPr id="21508" name="Picture 4" descr="http://www.korzik.net/uploads/posts/2013-05/1367427342_frf44444_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4104456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0" name="Picture 6" descr="http://f01.cdn.avsim.su/forum/uploads/monthly_03_2011/post-4138-0-44097400-1299824004_thum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268760"/>
            <a:ext cx="4068960" cy="36724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2" name="Picture 8" descr="http://files.storeland.ru/web/upload/sitefiles/3/280/279822/e59a268d1e5c4a899462b17d46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9552" y="3429000"/>
            <a:ext cx="4032448" cy="29413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4" name="Picture 10" descr="http://b.ssrv.sk/images/middle/i5191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55976" y="3717032"/>
            <a:ext cx="4320480" cy="29523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515" name="Picture 11" descr="C:\Program Files\Microsoft Office\MEDIA\OFFICE12\Lines\BD21315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3768" y="980728"/>
            <a:ext cx="4219575" cy="20955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Юрий Никулин</a:t>
            </a:r>
            <a:br>
              <a:rPr lang="ru-RU" sz="4400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/>
          </a:p>
        </p:txBody>
      </p:sp>
      <p:pic>
        <p:nvPicPr>
          <p:cNvPr id="3" name="Picture 2" descr="http://st.kp.yandex.net/images/actor_iphone/iphone360_18884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980728"/>
            <a:ext cx="3312368" cy="52051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11960" y="1628800"/>
          <a:ext cx="4680520" cy="367240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16224"/>
                <a:gridCol w="2664296"/>
              </a:tblGrid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Дата рождения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18</a:t>
                      </a:r>
                      <a:r>
                        <a:rPr lang="ru-RU" b="0" baseline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декабря 1921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всего фильмов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45, 1958 - 1991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03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Лучшие фильмы:</a:t>
                      </a:r>
                    </a:p>
                    <a:p>
                      <a:pPr algn="ctr"/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Операция «Ы»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Бриллиантовая рука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Кавказская пленница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Они сражались за Родину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Двадцать дней без войны</a:t>
                      </a:r>
                      <a:endParaRPr lang="ru-RU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2192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Александр Демьяненко</a:t>
            </a:r>
            <a:br>
              <a:rPr lang="ru-RU" b="1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</a:br>
            <a:endParaRPr lang="ru-RU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23554" name="Picture 2" descr="http://st.kp.yandex.net/images/actor_iphone/iphone360_2846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908720"/>
            <a:ext cx="3429000" cy="53285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4211960" y="1628800"/>
          <a:ext cx="4680520" cy="3672409"/>
        </p:xfrm>
        <a:graphic>
          <a:graphicData uri="http://schemas.openxmlformats.org/drawingml/2006/table">
            <a:tbl>
              <a:tblPr firstRow="1" bandRow="1">
                <a:tableStyleId>{0E3FDE45-AF77-4B5C-9715-49D594BDF05E}</a:tableStyleId>
              </a:tblPr>
              <a:tblGrid>
                <a:gridCol w="2016224"/>
                <a:gridCol w="2664296"/>
              </a:tblGrid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Дата рождения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30 мая 1937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734482"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всего фильмов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251, 1958 - 1999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  <a:tr h="220344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Лучшие фильмы:</a:t>
                      </a:r>
                    </a:p>
                    <a:p>
                      <a:pPr algn="ctr"/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Иван Васильевич меняет профессию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 Операция «Ы» 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Кавказская пленница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Зеленый фургон</a:t>
                      </a:r>
                    </a:p>
                    <a:p>
                      <a:pPr algn="ctr">
                        <a:buFont typeface="Wingdings" pitchFamily="2" charset="2"/>
                        <a:buChar char="Ø"/>
                      </a:pPr>
                      <a:r>
                        <a:rPr lang="ru-RU" b="0" dirty="0" smtClean="0">
                          <a:solidFill>
                            <a:schemeClr val="bg1">
                              <a:lumMod val="95000"/>
                              <a:lumOff val="5000"/>
                            </a:schemeClr>
                          </a:solidFill>
                        </a:rPr>
                        <a:t>Взрослые дети</a:t>
                      </a:r>
                      <a:endParaRPr lang="ru-RU" b="0" dirty="0">
                        <a:solidFill>
                          <a:schemeClr val="bg1">
                            <a:lumMod val="95000"/>
                            <a:lumOff val="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464</TotalTime>
  <Words>335</Words>
  <Application>Microsoft Office PowerPoint</Application>
  <PresentationFormat>Экран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Бумажная</vt:lpstr>
      <vt:lpstr>Слайд 1</vt:lpstr>
      <vt:lpstr>Слайд 2</vt:lpstr>
      <vt:lpstr>Слайд 3</vt:lpstr>
      <vt:lpstr>Известные режиссёры</vt:lpstr>
      <vt:lpstr>Слайд 5</vt:lpstr>
      <vt:lpstr>  Киностудии </vt:lpstr>
      <vt:lpstr>Актёры и актрисы</vt:lpstr>
      <vt:lpstr>Юрий Никулин </vt:lpstr>
      <vt:lpstr>Александр Демьяненко </vt:lpstr>
      <vt:lpstr>Вячеслав Тихонов </vt:lpstr>
      <vt:lpstr>Александр Абдулов </vt:lpstr>
      <vt:lpstr>Надежда Румянцева </vt:lpstr>
      <vt:lpstr>Советские фильмы/сериалы</vt:lpstr>
      <vt:lpstr>Иван Васильевич меняет профессию </vt:lpstr>
      <vt:lpstr>Белый Бим черное ухо </vt:lpstr>
      <vt:lpstr>Вий </vt:lpstr>
    </vt:vector>
  </TitlesOfParts>
  <Company>Ya Blondinko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Советское кино второй половины ХХ – начала ХІ века</dc:title>
  <dc:creator>влада</dc:creator>
  <cp:lastModifiedBy>влада</cp:lastModifiedBy>
  <cp:revision>22</cp:revision>
  <dcterms:created xsi:type="dcterms:W3CDTF">2014-04-26T13:51:16Z</dcterms:created>
  <dcterms:modified xsi:type="dcterms:W3CDTF">2014-05-04T10:48:49Z</dcterms:modified>
</cp:coreProperties>
</file>