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BA474C1-73C0-45AA-948F-5F4CB26AD5B9}" type="datetimeFigureOut">
              <a:rPr lang="ru-RU" smtClean="0"/>
              <a:t>22.01.2014</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96E5B22-97BD-45FE-B31D-481B23F21CE7}"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16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A474C1-73C0-45AA-948F-5F4CB26AD5B9}" type="datetimeFigureOut">
              <a:rPr lang="ru-RU" smtClean="0"/>
              <a:t>22.01.2014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E5B22-97BD-45FE-B31D-481B23F21CE7}" type="slidenum">
              <a:rPr lang="ru-RU" smtClean="0"/>
              <a:t>‹#›</a:t>
            </a:fld>
            <a:endParaRPr lang="ru-RU"/>
          </a:p>
        </p:txBody>
      </p:sp>
    </p:spTree>
    <p:extLst>
      <p:ext uri="{BB962C8B-B14F-4D97-AF65-F5344CB8AC3E}">
        <p14:creationId xmlns:p14="http://schemas.microsoft.com/office/powerpoint/2010/main" val="63570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A474C1-73C0-45AA-948F-5F4CB26AD5B9}" type="datetimeFigureOut">
              <a:rPr lang="ru-RU" smtClean="0"/>
              <a:t>22.01.2014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E5B22-97BD-45FE-B31D-481B23F21CE7}" type="slidenum">
              <a:rPr lang="ru-RU" smtClean="0"/>
              <a:t>‹#›</a:t>
            </a:fld>
            <a:endParaRPr lang="ru-RU"/>
          </a:p>
        </p:txBody>
      </p:sp>
    </p:spTree>
    <p:extLst>
      <p:ext uri="{BB962C8B-B14F-4D97-AF65-F5344CB8AC3E}">
        <p14:creationId xmlns:p14="http://schemas.microsoft.com/office/powerpoint/2010/main" val="65886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A474C1-73C0-45AA-948F-5F4CB26AD5B9}" type="datetimeFigureOut">
              <a:rPr lang="ru-RU" smtClean="0"/>
              <a:t>22.01.2014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E5B22-97BD-45FE-B31D-481B23F21CE7}" type="slidenum">
              <a:rPr lang="ru-RU" smtClean="0"/>
              <a:t>‹#›</a:t>
            </a:fld>
            <a:endParaRPr lang="ru-RU"/>
          </a:p>
        </p:txBody>
      </p:sp>
    </p:spTree>
    <p:extLst>
      <p:ext uri="{BB962C8B-B14F-4D97-AF65-F5344CB8AC3E}">
        <p14:creationId xmlns:p14="http://schemas.microsoft.com/office/powerpoint/2010/main" val="109980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A474C1-73C0-45AA-948F-5F4CB26AD5B9}" type="datetimeFigureOut">
              <a:rPr lang="ru-RU" smtClean="0"/>
              <a:t>22.01.2014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E5B22-97BD-45FE-B31D-481B23F21CE7}"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75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BA474C1-73C0-45AA-948F-5F4CB26AD5B9}" type="datetimeFigureOut">
              <a:rPr lang="ru-RU" smtClean="0"/>
              <a:t>22.01.2014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6E5B22-97BD-45FE-B31D-481B23F21CE7}" type="slidenum">
              <a:rPr lang="ru-RU" smtClean="0"/>
              <a:t>‹#›</a:t>
            </a:fld>
            <a:endParaRPr lang="ru-RU"/>
          </a:p>
        </p:txBody>
      </p:sp>
    </p:spTree>
    <p:extLst>
      <p:ext uri="{BB962C8B-B14F-4D97-AF65-F5344CB8AC3E}">
        <p14:creationId xmlns:p14="http://schemas.microsoft.com/office/powerpoint/2010/main" val="316065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BA474C1-73C0-45AA-948F-5F4CB26AD5B9}" type="datetimeFigureOut">
              <a:rPr lang="ru-RU" smtClean="0"/>
              <a:t>22.01.2014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96E5B22-97BD-45FE-B31D-481B23F21CE7}" type="slidenum">
              <a:rPr lang="ru-RU" smtClean="0"/>
              <a:t>‹#›</a:t>
            </a:fld>
            <a:endParaRPr lang="ru-RU"/>
          </a:p>
        </p:txBody>
      </p:sp>
    </p:spTree>
    <p:extLst>
      <p:ext uri="{BB962C8B-B14F-4D97-AF65-F5344CB8AC3E}">
        <p14:creationId xmlns:p14="http://schemas.microsoft.com/office/powerpoint/2010/main" val="328956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BA474C1-73C0-45AA-948F-5F4CB26AD5B9}" type="datetimeFigureOut">
              <a:rPr lang="ru-RU" smtClean="0"/>
              <a:t>22.01.2014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96E5B22-97BD-45FE-B31D-481B23F21CE7}" type="slidenum">
              <a:rPr lang="ru-RU" smtClean="0"/>
              <a:t>‹#›</a:t>
            </a:fld>
            <a:endParaRPr lang="ru-RU"/>
          </a:p>
        </p:txBody>
      </p:sp>
    </p:spTree>
    <p:extLst>
      <p:ext uri="{BB962C8B-B14F-4D97-AF65-F5344CB8AC3E}">
        <p14:creationId xmlns:p14="http://schemas.microsoft.com/office/powerpoint/2010/main" val="159610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474C1-73C0-45AA-948F-5F4CB26AD5B9}" type="datetimeFigureOut">
              <a:rPr lang="ru-RU" smtClean="0"/>
              <a:t>22.01.2014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96E5B22-97BD-45FE-B31D-481B23F21CE7}" type="slidenum">
              <a:rPr lang="ru-RU" smtClean="0"/>
              <a:t>‹#›</a:t>
            </a:fld>
            <a:endParaRPr lang="ru-RU"/>
          </a:p>
        </p:txBody>
      </p:sp>
    </p:spTree>
    <p:extLst>
      <p:ext uri="{BB962C8B-B14F-4D97-AF65-F5344CB8AC3E}">
        <p14:creationId xmlns:p14="http://schemas.microsoft.com/office/powerpoint/2010/main" val="231679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BA474C1-73C0-45AA-948F-5F4CB26AD5B9}" type="datetimeFigureOut">
              <a:rPr lang="ru-RU" smtClean="0"/>
              <a:t>22.01.2014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6E5B22-97BD-45FE-B31D-481B23F21CE7}" type="slidenum">
              <a:rPr lang="ru-RU" smtClean="0"/>
              <a:t>‹#›</a:t>
            </a:fld>
            <a:endParaRPr lang="ru-RU"/>
          </a:p>
        </p:txBody>
      </p:sp>
    </p:spTree>
    <p:extLst>
      <p:ext uri="{BB962C8B-B14F-4D97-AF65-F5344CB8AC3E}">
        <p14:creationId xmlns:p14="http://schemas.microsoft.com/office/powerpoint/2010/main" val="176578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BA474C1-73C0-45AA-948F-5F4CB26AD5B9}" type="datetimeFigureOut">
              <a:rPr lang="ru-RU" smtClean="0"/>
              <a:t>22.01.2014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6E5B22-97BD-45FE-B31D-481B23F21CE7}" type="slidenum">
              <a:rPr lang="ru-RU" smtClean="0"/>
              <a:t>‹#›</a:t>
            </a:fld>
            <a:endParaRPr lang="ru-RU"/>
          </a:p>
        </p:txBody>
      </p:sp>
    </p:spTree>
    <p:extLst>
      <p:ext uri="{BB962C8B-B14F-4D97-AF65-F5344CB8AC3E}">
        <p14:creationId xmlns:p14="http://schemas.microsoft.com/office/powerpoint/2010/main" val="8176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BA474C1-73C0-45AA-948F-5F4CB26AD5B9}" type="datetimeFigureOut">
              <a:rPr lang="ru-RU" smtClean="0"/>
              <a:t>22.01.2014</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96E5B22-97BD-45FE-B31D-481B23F21CE7}" type="slidenum">
              <a:rPr lang="ru-RU" smtClean="0"/>
              <a:t>‹#›</a:t>
            </a:fld>
            <a:endParaRPr lang="ru-RU"/>
          </a:p>
        </p:txBody>
      </p:sp>
    </p:spTree>
    <p:extLst>
      <p:ext uri="{BB962C8B-B14F-4D97-AF65-F5344CB8AC3E}">
        <p14:creationId xmlns:p14="http://schemas.microsoft.com/office/powerpoint/2010/main" val="169488185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5718" y="882376"/>
            <a:ext cx="9671221" cy="714412"/>
          </a:xfrm>
        </p:spPr>
        <p:txBody>
          <a:bodyPr>
            <a:normAutofit fontScale="90000"/>
          </a:bodyPr>
          <a:lstStyle/>
          <a:p>
            <a:r>
              <a:rPr lang="ru-RU" dirty="0" smtClean="0"/>
              <a:t>Парковая культура</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439" y="1746914"/>
            <a:ext cx="6578221" cy="4612943"/>
          </a:xfrm>
          <a:prstGeom prst="rect">
            <a:avLst/>
          </a:prstGeom>
        </p:spPr>
      </p:pic>
    </p:spTree>
    <p:extLst>
      <p:ext uri="{BB962C8B-B14F-4D97-AF65-F5344CB8AC3E}">
        <p14:creationId xmlns:p14="http://schemas.microsoft.com/office/powerpoint/2010/main" val="272107948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250" y="436728"/>
            <a:ext cx="5506872" cy="3671247"/>
          </a:xfrm>
          <a:prstGeom prst="rect">
            <a:avLst/>
          </a:prstGeom>
        </p:spPr>
      </p:pic>
      <p:sp>
        <p:nvSpPr>
          <p:cNvPr id="3" name="Прямоугольник 2"/>
          <p:cNvSpPr/>
          <p:nvPr/>
        </p:nvSpPr>
        <p:spPr>
          <a:xfrm>
            <a:off x="682388" y="755724"/>
            <a:ext cx="4289378" cy="1754326"/>
          </a:xfrm>
          <a:prstGeom prst="rect">
            <a:avLst/>
          </a:prstGeom>
        </p:spPr>
        <p:txBody>
          <a:bodyPr wrap="square">
            <a:spAutoFit/>
          </a:bodyPr>
          <a:lstStyle/>
          <a:p>
            <a:r>
              <a:rPr lang="ru-RU" dirty="0" smtClean="0"/>
              <a:t>За фонтаном </a:t>
            </a:r>
            <a:r>
              <a:rPr lang="ru-RU" dirty="0" err="1" smtClean="0"/>
              <a:t>Латоны</a:t>
            </a:r>
            <a:r>
              <a:rPr lang="ru-RU" dirty="0" smtClean="0"/>
              <a:t> начинается длинная широкая аллея с газоном посередине и рядами мраморных статуй по обеим сторонам. В конце аллеи находится фонтан Аполлона (</a:t>
            </a:r>
            <a:r>
              <a:rPr lang="ru-RU" dirty="0" err="1" smtClean="0"/>
              <a:t>Bassin</a:t>
            </a:r>
            <a:r>
              <a:rPr lang="ru-RU" dirty="0" smtClean="0"/>
              <a:t> </a:t>
            </a:r>
            <a:r>
              <a:rPr lang="ru-RU" dirty="0" err="1" smtClean="0"/>
              <a:t>d’Apollon</a:t>
            </a:r>
            <a:r>
              <a:rPr lang="ru-RU" dirty="0" smtClean="0"/>
              <a:t>)</a:t>
            </a: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98" y="2510050"/>
            <a:ext cx="5371254" cy="4030497"/>
          </a:xfrm>
          <a:prstGeom prst="rect">
            <a:avLst/>
          </a:prstGeom>
        </p:spPr>
      </p:pic>
    </p:spTree>
    <p:extLst>
      <p:ext uri="{BB962C8B-B14F-4D97-AF65-F5344CB8AC3E}">
        <p14:creationId xmlns:p14="http://schemas.microsoft.com/office/powerpoint/2010/main" val="328198658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2346" y="617899"/>
            <a:ext cx="4076132" cy="4247317"/>
          </a:xfrm>
          <a:prstGeom prst="rect">
            <a:avLst/>
          </a:prstGeom>
        </p:spPr>
        <p:txBody>
          <a:bodyPr wrap="square">
            <a:spAutoFit/>
          </a:bodyPr>
          <a:lstStyle/>
          <a:p>
            <a:r>
              <a:rPr lang="ru-RU" dirty="0" smtClean="0"/>
              <a:t>За бассейном Аполлона открывается перспектива на крестообразный Большой канал (</a:t>
            </a:r>
            <a:r>
              <a:rPr lang="ru-RU" dirty="0" err="1" smtClean="0"/>
              <a:t>Grand</a:t>
            </a:r>
            <a:r>
              <a:rPr lang="ru-RU" dirty="0" smtClean="0"/>
              <a:t> </a:t>
            </a:r>
            <a:r>
              <a:rPr lang="ru-RU" dirty="0" err="1" smtClean="0"/>
              <a:t>Canal</a:t>
            </a:r>
            <a:r>
              <a:rPr lang="ru-RU" dirty="0" smtClean="0"/>
              <a:t>), простирающийся на 1,8 километра в длину и 62 метра в ширину. Его великолепие олицетворяло собой морское превосходство Франции. Во время многочисленных праздников, проходивших при дворе Людовика XIV, канал освещали огни фейерверков. Кроме того, существовала особая флотилия канала – Большой канал своего рода флот в миниатюре, неизменно поражавший воображение современников.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162" y="235566"/>
            <a:ext cx="6219825" cy="4667250"/>
          </a:xfrm>
          <a:prstGeom prst="rect">
            <a:avLst/>
          </a:prstGeom>
        </p:spPr>
      </p:pic>
    </p:spTree>
    <p:extLst>
      <p:ext uri="{BB962C8B-B14F-4D97-AF65-F5344CB8AC3E}">
        <p14:creationId xmlns:p14="http://schemas.microsoft.com/office/powerpoint/2010/main" val="2005660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01051" y="559557"/>
            <a:ext cx="5008729" cy="2585323"/>
          </a:xfrm>
          <a:prstGeom prst="rect">
            <a:avLst/>
          </a:prstGeom>
        </p:spPr>
        <p:txBody>
          <a:bodyPr wrap="square">
            <a:spAutoFit/>
          </a:bodyPr>
          <a:lstStyle/>
          <a:p>
            <a:r>
              <a:rPr lang="ru-RU" dirty="0" smtClean="0"/>
              <a:t>Еще одной особенностью Версальского парка являются многочисленные </a:t>
            </a:r>
            <a:r>
              <a:rPr lang="ru-RU" dirty="0" err="1" smtClean="0"/>
              <a:t>боскéты</a:t>
            </a:r>
            <a:r>
              <a:rPr lang="ru-RU" dirty="0" smtClean="0"/>
              <a:t> – искусственные рощи, которые в эпоху Людовика XIV именовались «зелеными комнатами». Каждый из боскетов представляют собой упорядоченный лабиринт, образованный густо посаженными деревьями или кустарниками, в разных уголках которого находятся фонтаны, бассейны, гроты, садики.</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26" y="811255"/>
            <a:ext cx="5593775" cy="4197473"/>
          </a:xfrm>
          <a:prstGeom prst="rect">
            <a:avLst/>
          </a:prstGeom>
        </p:spPr>
      </p:pic>
    </p:spTree>
    <p:extLst>
      <p:ext uri="{BB962C8B-B14F-4D97-AF65-F5344CB8AC3E}">
        <p14:creationId xmlns:p14="http://schemas.microsoft.com/office/powerpoint/2010/main" val="2368615928"/>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5869" y="686138"/>
            <a:ext cx="6096000" cy="1200329"/>
          </a:xfrm>
          <a:prstGeom prst="rect">
            <a:avLst/>
          </a:prstGeom>
        </p:spPr>
        <p:txBody>
          <a:bodyPr>
            <a:spAutoFit/>
          </a:bodyPr>
          <a:lstStyle/>
          <a:p>
            <a:r>
              <a:rPr lang="ru-RU" dirty="0" smtClean="0"/>
              <a:t>Расположенный к западу от Версальского дворца боскет «Купальня Аполлона» (</a:t>
            </a:r>
            <a:r>
              <a:rPr lang="ru-RU" dirty="0" err="1" smtClean="0"/>
              <a:t>Bosquet</a:t>
            </a:r>
            <a:r>
              <a:rPr lang="ru-RU" dirty="0" smtClean="0"/>
              <a:t> </a:t>
            </a:r>
            <a:r>
              <a:rPr lang="ru-RU" dirty="0" err="1" smtClean="0"/>
              <a:t>des</a:t>
            </a:r>
            <a:r>
              <a:rPr lang="ru-RU" dirty="0" smtClean="0"/>
              <a:t> </a:t>
            </a:r>
            <a:r>
              <a:rPr lang="ru-RU" dirty="0" err="1" smtClean="0"/>
              <a:t>bains</a:t>
            </a:r>
            <a:r>
              <a:rPr lang="ru-RU" dirty="0" smtClean="0"/>
              <a:t> </a:t>
            </a:r>
            <a:r>
              <a:rPr lang="ru-RU" dirty="0" err="1" smtClean="0"/>
              <a:t>d’Apollon</a:t>
            </a:r>
            <a:r>
              <a:rPr lang="ru-RU" dirty="0" smtClean="0"/>
              <a:t>) был выполнен по эскизу известного пейзажиста эпохи Людовика XVI </a:t>
            </a:r>
            <a:r>
              <a:rPr lang="ru-RU" dirty="0" err="1" smtClean="0"/>
              <a:t>Юбера</a:t>
            </a:r>
            <a:r>
              <a:rPr lang="ru-RU" dirty="0" smtClean="0"/>
              <a:t> </a:t>
            </a:r>
            <a:r>
              <a:rPr lang="ru-RU" dirty="0" err="1" smtClean="0"/>
              <a:t>Робера</a:t>
            </a:r>
            <a:r>
              <a:rPr lang="ru-RU" dirty="0" smtClean="0"/>
              <a:t> в 1778-1781 годах.</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525" y="1627638"/>
            <a:ext cx="5998689" cy="4501313"/>
          </a:xfrm>
          <a:prstGeom prst="rect">
            <a:avLst/>
          </a:prstGeom>
        </p:spPr>
      </p:pic>
    </p:spTree>
    <p:extLst>
      <p:ext uri="{BB962C8B-B14F-4D97-AF65-F5344CB8AC3E}">
        <p14:creationId xmlns:p14="http://schemas.microsoft.com/office/powerpoint/2010/main" val="15138031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01" y="627251"/>
            <a:ext cx="6400800" cy="5248656"/>
          </a:xfrm>
          <a:prstGeom prst="rect">
            <a:avLst/>
          </a:prstGeom>
        </p:spPr>
      </p:pic>
      <p:sp>
        <p:nvSpPr>
          <p:cNvPr id="3" name="Прямоугольник 2"/>
          <p:cNvSpPr/>
          <p:nvPr/>
        </p:nvSpPr>
        <p:spPr>
          <a:xfrm>
            <a:off x="7560859" y="1079899"/>
            <a:ext cx="3753135" cy="2308324"/>
          </a:xfrm>
          <a:prstGeom prst="rect">
            <a:avLst/>
          </a:prstGeom>
        </p:spPr>
        <p:txBody>
          <a:bodyPr wrap="square">
            <a:spAutoFit/>
          </a:bodyPr>
          <a:lstStyle/>
          <a:p>
            <a:r>
              <a:rPr lang="ru-RU" dirty="0" smtClean="0"/>
              <a:t>Главным украшением боскета является монументальная скульптурная группа «Аполлон с прислуживающими ему нимфами», которая была выполнена по заказу Людовика XIV веком ранее, к 1675 году, скульпторами </a:t>
            </a:r>
            <a:r>
              <a:rPr lang="ru-RU" dirty="0" err="1" smtClean="0"/>
              <a:t>Жирардоном</a:t>
            </a:r>
            <a:r>
              <a:rPr lang="ru-RU" dirty="0" smtClean="0"/>
              <a:t> и </a:t>
            </a:r>
            <a:r>
              <a:rPr lang="ru-RU" dirty="0" err="1" smtClean="0"/>
              <a:t>Реньоденом</a:t>
            </a:r>
            <a:r>
              <a:rPr lang="ru-RU" dirty="0" smtClean="0"/>
              <a:t>.</a:t>
            </a:r>
            <a:endParaRPr lang="ru-RU" dirty="0"/>
          </a:p>
        </p:txBody>
      </p:sp>
    </p:spTree>
    <p:extLst>
      <p:ext uri="{BB962C8B-B14F-4D97-AF65-F5344CB8AC3E}">
        <p14:creationId xmlns:p14="http://schemas.microsoft.com/office/powerpoint/2010/main" val="258111809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1696" y="693720"/>
            <a:ext cx="10167582" cy="1200329"/>
          </a:xfrm>
          <a:prstGeom prst="rect">
            <a:avLst/>
          </a:prstGeom>
        </p:spPr>
        <p:txBody>
          <a:bodyPr wrap="square">
            <a:spAutoFit/>
          </a:bodyPr>
          <a:lstStyle/>
          <a:p>
            <a:r>
              <a:rPr lang="ru-RU" dirty="0" smtClean="0"/>
              <a:t>Помимо фонтанов и боскетов Версальский парк изобилует скульптурой, благодаря которой он представляет собой своего рода музей под открытым небом. Подавляющее большинство скульптур являются персонажами из древнегреческой и древнеримской мифологии, которые специально подобраны во имя прославления силы и могущества французского короля.</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898" y="2346926"/>
            <a:ext cx="4380933" cy="372583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951" y="1894048"/>
            <a:ext cx="2978516" cy="4631593"/>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587" y="2916008"/>
            <a:ext cx="4201006" cy="3156756"/>
          </a:xfrm>
          <a:prstGeom prst="rect">
            <a:avLst/>
          </a:prstGeom>
        </p:spPr>
      </p:pic>
    </p:spTree>
    <p:extLst>
      <p:ext uri="{BB962C8B-B14F-4D97-AF65-F5344CB8AC3E}">
        <p14:creationId xmlns:p14="http://schemas.microsoft.com/office/powerpoint/2010/main" val="15301219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73544" y="882376"/>
            <a:ext cx="4587316" cy="796299"/>
          </a:xfrm>
        </p:spPr>
        <p:txBody>
          <a:bodyPr>
            <a:normAutofit fontScale="90000"/>
          </a:bodyPr>
          <a:lstStyle/>
          <a:p>
            <a:r>
              <a:rPr lang="ru-RU" dirty="0" smtClean="0"/>
              <a:t>икебана</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997" y="1801504"/>
            <a:ext cx="6057900" cy="4546600"/>
          </a:xfrm>
          <a:prstGeom prst="rect">
            <a:avLst/>
          </a:prstGeom>
        </p:spPr>
      </p:pic>
    </p:spTree>
    <p:extLst>
      <p:ext uri="{BB962C8B-B14F-4D97-AF65-F5344CB8AC3E}">
        <p14:creationId xmlns:p14="http://schemas.microsoft.com/office/powerpoint/2010/main" val="175616973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9516" y="449577"/>
            <a:ext cx="6096000" cy="3693319"/>
          </a:xfrm>
          <a:prstGeom prst="rect">
            <a:avLst/>
          </a:prstGeom>
        </p:spPr>
        <p:txBody>
          <a:bodyPr>
            <a:spAutoFit/>
          </a:bodyPr>
          <a:lstStyle/>
          <a:p>
            <a:r>
              <a:rPr lang="ru-RU" dirty="0" smtClean="0"/>
              <a:t>ИКЕБАНА (</a:t>
            </a:r>
            <a:r>
              <a:rPr lang="ru-RU" dirty="0" err="1" smtClean="0"/>
              <a:t>япон</a:t>
            </a:r>
            <a:r>
              <a:rPr lang="ru-RU" dirty="0" smtClean="0"/>
              <a:t>. </a:t>
            </a:r>
            <a:r>
              <a:rPr lang="ru-RU" dirty="0" err="1" smtClean="0"/>
              <a:t>Ikebana</a:t>
            </a:r>
            <a:r>
              <a:rPr lang="ru-RU" dirty="0" smtClean="0"/>
              <a:t> — живые цветы; второе рождение цветов), японское искусство составления композиций из живых или засушенных растений, получившее признание во всем мире. Задача икебаны — создать собственный микромир, подчеркнуть красоту и совершенство природы, внести гармонию в помещение, где стоит композиция, и повлиять на настроение людей. Для того чтобы заниматься икебаной, надо иметь хороший вкус (как считают японцы, «абсолютное зрение», по аналогии с абсолютным слухом), умение видеть красоту в изгибах ветвей, слышать музыку цветов. Мастера икебаны учатся всю жизнь. На становление оказали влияние синтоистские верования и эстетико-философские воззрения буддизма.</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712" y="1003911"/>
            <a:ext cx="4858703" cy="3581737"/>
          </a:xfrm>
          <a:prstGeom prst="rect">
            <a:avLst/>
          </a:prstGeom>
        </p:spPr>
      </p:pic>
    </p:spTree>
    <p:extLst>
      <p:ext uri="{BB962C8B-B14F-4D97-AF65-F5344CB8AC3E}">
        <p14:creationId xmlns:p14="http://schemas.microsoft.com/office/powerpoint/2010/main" val="34713963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9558" y="586854"/>
            <a:ext cx="6073254" cy="5078313"/>
          </a:xfrm>
          <a:prstGeom prst="rect">
            <a:avLst/>
          </a:prstGeom>
        </p:spPr>
        <p:txBody>
          <a:bodyPr wrap="square">
            <a:spAutoFit/>
          </a:bodyPr>
          <a:lstStyle/>
          <a:p>
            <a:r>
              <a:rPr lang="ru-RU" dirty="0" smtClean="0"/>
              <a:t>Искусство икебаны возникло из индийского обычая подносить богам цветы и появилось в Японии в 6 веке. Первые композиции подносились к алтарю Будды в больших роскошных вазах и отличались некоторой помпезностью. Конструктивную основу первых икебан составляли две основные ветки, символизирующие свет и тьму, противостояние земли и неба. Затем был добавлен и третий элемент, символизирующий человека. В икебане до 15 века господствовал стиль </a:t>
            </a:r>
            <a:r>
              <a:rPr lang="ru-RU" dirty="0" err="1" smtClean="0"/>
              <a:t>рикка</a:t>
            </a:r>
            <a:r>
              <a:rPr lang="ru-RU" dirty="0" smtClean="0"/>
              <a:t> (стоящие цветы) — большие композиции, в которых линии растений устремлялись вверх, причем стебли ни в коем случае не должны были касаться стенок сосуда. Для создания этих композиций применялись ветви бамбука, деревьев хвойных пород, для чего требовались большие усилия, поэтому </a:t>
            </a:r>
            <a:r>
              <a:rPr lang="ru-RU" dirty="0" err="1" smtClean="0"/>
              <a:t>риккой</a:t>
            </a:r>
            <a:r>
              <a:rPr lang="ru-RU" dirty="0" smtClean="0"/>
              <a:t> занимались мужчины. Ныне композиции </a:t>
            </a:r>
            <a:r>
              <a:rPr lang="ru-RU" dirty="0" err="1" smtClean="0"/>
              <a:t>рикка</a:t>
            </a:r>
            <a:r>
              <a:rPr lang="ru-RU" dirty="0" smtClean="0"/>
              <a:t> сохранились как храмовые, ими иногда аранжируют большие помещения. Но основу всех стилей икебаны заложили все же композиции </a:t>
            </a:r>
            <a:r>
              <a:rPr lang="ru-RU" dirty="0" err="1" smtClean="0"/>
              <a:t>рикка</a:t>
            </a:r>
            <a:r>
              <a:rPr lang="ru-RU" dirty="0" smtClean="0"/>
              <a:t>.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371" y="941696"/>
            <a:ext cx="4067032" cy="4872250"/>
          </a:xfrm>
          <a:prstGeom prst="rect">
            <a:avLst/>
          </a:prstGeom>
        </p:spPr>
      </p:pic>
    </p:spTree>
    <p:extLst>
      <p:ext uri="{BB962C8B-B14F-4D97-AF65-F5344CB8AC3E}">
        <p14:creationId xmlns:p14="http://schemas.microsoft.com/office/powerpoint/2010/main" val="15476942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30304" y="504967"/>
            <a:ext cx="3425588" cy="5078313"/>
          </a:xfrm>
          <a:prstGeom prst="rect">
            <a:avLst/>
          </a:prstGeom>
        </p:spPr>
        <p:txBody>
          <a:bodyPr wrap="square">
            <a:spAutoFit/>
          </a:bodyPr>
          <a:lstStyle/>
          <a:p>
            <a:r>
              <a:rPr lang="ru-RU" dirty="0" smtClean="0"/>
              <a:t>Необычайной простотой отличаются композиции стиля </a:t>
            </a:r>
            <a:r>
              <a:rPr lang="ru-RU" dirty="0" err="1" smtClean="0"/>
              <a:t>тябана</a:t>
            </a:r>
            <a:r>
              <a:rPr lang="ru-RU" dirty="0" smtClean="0"/>
              <a:t> (икебана одного цветка), появившиеся в 16 веке. Для них требуется всего 1—2 цветка и лист. Такие композиции сопровождали чайную церемонию. </a:t>
            </a:r>
            <a:r>
              <a:rPr lang="ru-RU" dirty="0" err="1" smtClean="0"/>
              <a:t>Тябана</a:t>
            </a:r>
            <a:r>
              <a:rPr lang="ru-RU" dirty="0" smtClean="0"/>
              <a:t> развилась из популярного среди простых людей стиля </a:t>
            </a:r>
            <a:r>
              <a:rPr lang="ru-RU" dirty="0" err="1" smtClean="0"/>
              <a:t>нагеирэ</a:t>
            </a:r>
            <a:r>
              <a:rPr lang="ru-RU" dirty="0" smtClean="0"/>
              <a:t> (цветы, брошенные в воду), не имеющего определенных правил. Как нечто среднее между </a:t>
            </a:r>
            <a:r>
              <a:rPr lang="ru-RU" dirty="0" err="1" smtClean="0"/>
              <a:t>нагеирэ</a:t>
            </a:r>
            <a:r>
              <a:rPr lang="ru-RU" dirty="0" smtClean="0"/>
              <a:t> и </a:t>
            </a:r>
            <a:r>
              <a:rPr lang="ru-RU" dirty="0" err="1" smtClean="0"/>
              <a:t>рикка</a:t>
            </a:r>
            <a:r>
              <a:rPr lang="ru-RU" dirty="0" smtClean="0"/>
              <a:t> в начале 18 века появился стиль </a:t>
            </a:r>
            <a:r>
              <a:rPr lang="ru-RU" dirty="0" err="1" smtClean="0"/>
              <a:t>сейка</a:t>
            </a:r>
            <a:r>
              <a:rPr lang="ru-RU" dirty="0" smtClean="0"/>
              <a:t>, который сочетал в себе простоту </a:t>
            </a:r>
            <a:r>
              <a:rPr lang="ru-RU" dirty="0" err="1" smtClean="0"/>
              <a:t>нагеирэ</a:t>
            </a:r>
            <a:r>
              <a:rPr lang="ru-RU" dirty="0" smtClean="0"/>
              <a:t> и благородство </a:t>
            </a:r>
            <a:r>
              <a:rPr lang="ru-RU" dirty="0" err="1" smtClean="0"/>
              <a:t>рикки</a:t>
            </a:r>
            <a:r>
              <a:rPr lang="ru-RU" dirty="0" smtClean="0"/>
              <a:t>. </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0733" y="777921"/>
            <a:ext cx="3930556" cy="313898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73" y="688415"/>
            <a:ext cx="3029802" cy="4711416"/>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3574648654"/>
              </p:ext>
            </p:extLst>
          </p:nvPr>
        </p:nvGraphicFramePr>
        <p:xfrm>
          <a:off x="600500" y="5823928"/>
          <a:ext cx="968993" cy="372155"/>
        </p:xfrm>
        <a:graphic>
          <a:graphicData uri="http://schemas.openxmlformats.org/drawingml/2006/table">
            <a:tbl>
              <a:tblPr firstRow="1" bandRow="1">
                <a:tableStyleId>{5C22544A-7EE6-4342-B048-85BDC9FD1C3A}</a:tableStyleId>
              </a:tblPr>
              <a:tblGrid>
                <a:gridCol w="968993"/>
              </a:tblGrid>
              <a:tr h="372155">
                <a:tc>
                  <a:txBody>
                    <a:bodyPr/>
                    <a:lstStyle/>
                    <a:p>
                      <a:r>
                        <a:rPr lang="ru-RU" dirty="0" smtClean="0"/>
                        <a:t>Сейка</a:t>
                      </a:r>
                      <a:endParaRPr lang="ru-RU" dirty="0"/>
                    </a:p>
                  </a:txBody>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293856581"/>
              </p:ext>
            </p:extLst>
          </p:nvPr>
        </p:nvGraphicFramePr>
        <p:xfrm>
          <a:off x="9157648" y="4186198"/>
          <a:ext cx="1119117" cy="365760"/>
        </p:xfrm>
        <a:graphic>
          <a:graphicData uri="http://schemas.openxmlformats.org/drawingml/2006/table">
            <a:tbl>
              <a:tblPr firstRow="1" bandRow="1">
                <a:tableStyleId>{5C22544A-7EE6-4342-B048-85BDC9FD1C3A}</a:tableStyleId>
              </a:tblPr>
              <a:tblGrid>
                <a:gridCol w="1119117"/>
              </a:tblGrid>
              <a:tr h="303916">
                <a:tc>
                  <a:txBody>
                    <a:bodyPr/>
                    <a:lstStyle/>
                    <a:p>
                      <a:r>
                        <a:rPr lang="ru-RU" dirty="0" err="1" smtClean="0"/>
                        <a:t>Тябана</a:t>
                      </a:r>
                      <a:endParaRPr lang="ru-RU" dirty="0"/>
                    </a:p>
                  </a:txBody>
                  <a:tcPr/>
                </a:tc>
              </a:tr>
            </a:tbl>
          </a:graphicData>
        </a:graphic>
      </p:graphicFrame>
    </p:spTree>
    <p:extLst>
      <p:ext uri="{BB962C8B-B14F-4D97-AF65-F5344CB8AC3E}">
        <p14:creationId xmlns:p14="http://schemas.microsoft.com/office/powerpoint/2010/main" val="249169172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4525" y="859810"/>
            <a:ext cx="8079475" cy="4801314"/>
          </a:xfrm>
          <a:prstGeom prst="rect">
            <a:avLst/>
          </a:prstGeom>
        </p:spPr>
        <p:txBody>
          <a:bodyPr wrap="square">
            <a:spAutoFit/>
          </a:bodyPr>
          <a:lstStyle/>
          <a:p>
            <a:r>
              <a:rPr lang="ru-RU" dirty="0" smtClean="0"/>
              <a:t>Садово-парковое искусство — искусство создания садов, парков и других озеленяемых территорий. Сюда относятся: планировка и разбивка садов и парков, подбор растений для различных климатов и почв, размещение и группировка растений в сочетании с архитектурой, дорогами, водоёмами, скульптурой. Многообразные приёмы садово-паркового искусства подчиняются двум основным принципам — регулярному (геометрическому) или пейзажному (имитирующему естественный ландшафт).</a:t>
            </a:r>
          </a:p>
          <a:p>
            <a:endParaRPr lang="ru-RU" dirty="0"/>
          </a:p>
          <a:p>
            <a:endParaRPr lang="ru-RU" dirty="0" smtClean="0"/>
          </a:p>
          <a:p>
            <a:r>
              <a:rPr lang="ru-RU" dirty="0" smtClean="0"/>
              <a:t>Садово-парковое искусство возникло в эпоху рабовладельческого строя, когда особое значение придавалось паркам при различных сооружениях: храмах, дворцах, усадьбах. Планировка садов в Древнем Египте была строго регулярной, поскольку это облегчало орошение растений. В Древней Греции в садах впервые появилась скульптура и архитектурные сооружения — колоннады и алтари для различных церемоний. В древнеримских садах были использованы сложные гидротехнические сооружения — искусственные водоёмы и фонтаны.</a:t>
            </a:r>
            <a:endParaRPr lang="ru-RU" dirty="0"/>
          </a:p>
        </p:txBody>
      </p:sp>
    </p:spTree>
    <p:extLst>
      <p:ext uri="{BB962C8B-B14F-4D97-AF65-F5344CB8AC3E}">
        <p14:creationId xmlns:p14="http://schemas.microsoft.com/office/powerpoint/2010/main" val="9850564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289" y="529441"/>
            <a:ext cx="5304430" cy="4247317"/>
          </a:xfrm>
          <a:prstGeom prst="rect">
            <a:avLst/>
          </a:prstGeom>
        </p:spPr>
        <p:txBody>
          <a:bodyPr wrap="square">
            <a:spAutoFit/>
          </a:bodyPr>
          <a:lstStyle/>
          <a:p>
            <a:r>
              <a:rPr lang="ru-RU" dirty="0" smtClean="0"/>
              <a:t> В 1897 появляется совершенно новый стиль </a:t>
            </a:r>
            <a:r>
              <a:rPr lang="ru-RU" dirty="0" err="1" smtClean="0"/>
              <a:t>морибана</a:t>
            </a:r>
            <a:r>
              <a:rPr lang="ru-RU" dirty="0" smtClean="0"/>
              <a:t> — композиции из растений в плоских вазах, удерживаемые с помощью специальных наколок. Интересно, что большинство европейцев считает именно </a:t>
            </a:r>
            <a:r>
              <a:rPr lang="ru-RU" dirty="0" err="1" smtClean="0"/>
              <a:t>морибану</a:t>
            </a:r>
            <a:r>
              <a:rPr lang="ru-RU" dirty="0" smtClean="0"/>
              <a:t> типично японским стилем. После модернизации в Японию попали невиданные до тех пор розы, гвоздики, тюльпаны и другие роскошные цветы. Их стали также включать в композиции. </a:t>
            </a:r>
          </a:p>
          <a:p>
            <a:r>
              <a:rPr lang="ru-RU" dirty="0" smtClean="0"/>
              <a:t>В 1926 возникла школа </a:t>
            </a:r>
            <a:r>
              <a:rPr lang="ru-RU" dirty="0" err="1" smtClean="0"/>
              <a:t>Согецу</a:t>
            </a:r>
            <a:r>
              <a:rPr lang="ru-RU" dirty="0" smtClean="0"/>
              <a:t>, которая в полной мере испытала воздействие авангардистской живописи и урбанистических течений. Эта школа включает в композиции самые неожиданные предметы, живой и неживой материал. Примеру </a:t>
            </a:r>
            <a:r>
              <a:rPr lang="ru-RU" dirty="0" err="1" smtClean="0"/>
              <a:t>Согецу</a:t>
            </a:r>
            <a:r>
              <a:rPr lang="ru-RU" dirty="0" smtClean="0"/>
              <a:t> последовали и другие школы.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9039" y="1310185"/>
            <a:ext cx="4681182" cy="3466573"/>
          </a:xfrm>
          <a:prstGeom prst="rect">
            <a:avLst/>
          </a:prstGeom>
        </p:spPr>
      </p:pic>
    </p:spTree>
    <p:extLst>
      <p:ext uri="{BB962C8B-B14F-4D97-AF65-F5344CB8AC3E}">
        <p14:creationId xmlns:p14="http://schemas.microsoft.com/office/powerpoint/2010/main" val="213403481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4107" y="363816"/>
            <a:ext cx="6096000" cy="2862322"/>
          </a:xfrm>
          <a:prstGeom prst="rect">
            <a:avLst/>
          </a:prstGeom>
        </p:spPr>
        <p:txBody>
          <a:bodyPr>
            <a:spAutoFit/>
          </a:bodyPr>
          <a:lstStyle/>
          <a:p>
            <a:r>
              <a:rPr lang="ru-RU" dirty="0" smtClean="0"/>
              <a:t>Условно </a:t>
            </a:r>
            <a:r>
              <a:rPr lang="ru-RU" dirty="0" err="1" smtClean="0"/>
              <a:t>нагеирэ</a:t>
            </a:r>
            <a:r>
              <a:rPr lang="ru-RU" dirty="0" smtClean="0"/>
              <a:t> — это композиции в высоких вазах, а </a:t>
            </a:r>
            <a:r>
              <a:rPr lang="ru-RU" dirty="0" err="1" smtClean="0"/>
              <a:t>морибана</a:t>
            </a:r>
            <a:r>
              <a:rPr lang="ru-RU" dirty="0" smtClean="0"/>
              <a:t> — в низких, причем материал ваз может быть любым. В старину это был в основном бамбук с отверстиями для крепления, а также изумительные по своей изысканной простоте керамические сосуды. В чисто японских композициях цвет сосуда для выбора цветов композиции даже более важен, чем сочетание цветов друг с другом. Икебана не использует хрустальные вазы, крайне редко стеклянные. Ваза часто дополняется подставкой или глубоким подносом. </a:t>
            </a:r>
            <a:endParaRPr lang="ru-RU" dirty="0"/>
          </a:p>
        </p:txBody>
      </p:sp>
      <p:sp>
        <p:nvSpPr>
          <p:cNvPr id="3" name="Прямоугольник 2"/>
          <p:cNvSpPr/>
          <p:nvPr/>
        </p:nvSpPr>
        <p:spPr>
          <a:xfrm>
            <a:off x="5900382" y="3226138"/>
            <a:ext cx="6096000" cy="2862322"/>
          </a:xfrm>
          <a:prstGeom prst="rect">
            <a:avLst/>
          </a:prstGeom>
        </p:spPr>
        <p:txBody>
          <a:bodyPr>
            <a:spAutoFit/>
          </a:bodyPr>
          <a:lstStyle/>
          <a:p>
            <a:r>
              <a:rPr lang="ru-RU" dirty="0" smtClean="0"/>
              <a:t>Композиции </a:t>
            </a:r>
            <a:r>
              <a:rPr lang="ru-RU" dirty="0" err="1" smtClean="0"/>
              <a:t>морибана</a:t>
            </a:r>
            <a:r>
              <a:rPr lang="ru-RU" dirty="0" smtClean="0"/>
              <a:t> по желанию можно дополнить камнями, причудливыми кусками дерева, создающими впечатление маленького кусочка природы. Мастера икебаны нередко сами делают сосуды для композиций. </a:t>
            </a:r>
          </a:p>
          <a:p>
            <a:r>
              <a:rPr lang="ru-RU" dirty="0" smtClean="0"/>
              <a:t>Основой композиций являются три элемента: </a:t>
            </a:r>
            <a:r>
              <a:rPr lang="ru-RU" dirty="0" err="1" smtClean="0"/>
              <a:t>Син</a:t>
            </a:r>
            <a:r>
              <a:rPr lang="ru-RU" dirty="0" smtClean="0"/>
              <a:t>, длина которого в полтора-два раза больше сложенных вместе высоты и диаметра вазы; </a:t>
            </a:r>
            <a:r>
              <a:rPr lang="ru-RU" dirty="0" err="1" smtClean="0"/>
              <a:t>Соэ</a:t>
            </a:r>
            <a:r>
              <a:rPr lang="ru-RU" dirty="0" smtClean="0"/>
              <a:t>, чья длина составляет 3/4 от </a:t>
            </a:r>
            <a:r>
              <a:rPr lang="ru-RU" dirty="0" err="1" smtClean="0"/>
              <a:t>Син</a:t>
            </a:r>
            <a:r>
              <a:rPr lang="ru-RU" dirty="0" smtClean="0"/>
              <a:t>, и Тай, который по длине составляет половину от </a:t>
            </a:r>
            <a:r>
              <a:rPr lang="ru-RU" dirty="0" err="1" smtClean="0"/>
              <a:t>Син</a:t>
            </a:r>
            <a:r>
              <a:rPr lang="ru-RU" dirty="0" smtClean="0"/>
              <a:t>. В некоторых школах длина Тай может быть измерена по </a:t>
            </a:r>
            <a:r>
              <a:rPr lang="ru-RU" dirty="0" err="1" smtClean="0"/>
              <a:t>Соэ</a:t>
            </a:r>
            <a:r>
              <a:rPr lang="ru-RU" dirty="0" smtClean="0"/>
              <a:t> (3/4 или 1/2). </a:t>
            </a:r>
            <a:endParaRPr lang="ru-RU" dirty="0"/>
          </a:p>
        </p:txBody>
      </p:sp>
    </p:spTree>
    <p:extLst>
      <p:ext uri="{BB962C8B-B14F-4D97-AF65-F5344CB8AC3E}">
        <p14:creationId xmlns:p14="http://schemas.microsoft.com/office/powerpoint/2010/main" val="5523804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8741" y="491319"/>
            <a:ext cx="6482686" cy="5509200"/>
          </a:xfrm>
          <a:prstGeom prst="rect">
            <a:avLst/>
          </a:prstGeom>
        </p:spPr>
        <p:txBody>
          <a:bodyPr wrap="square">
            <a:spAutoFit/>
          </a:bodyPr>
          <a:lstStyle/>
          <a:p>
            <a:r>
              <a:rPr lang="ru-RU" sz="1600" dirty="0" smtClean="0"/>
              <a:t>И </a:t>
            </a:r>
            <a:r>
              <a:rPr lang="ru-RU" sz="1600" dirty="0" err="1" smtClean="0"/>
              <a:t>морибана</a:t>
            </a:r>
            <a:r>
              <a:rPr lang="ru-RU" sz="1600" dirty="0" smtClean="0"/>
              <a:t> и </a:t>
            </a:r>
            <a:r>
              <a:rPr lang="ru-RU" sz="1600" dirty="0" err="1" smtClean="0"/>
              <a:t>нагеирэ</a:t>
            </a:r>
            <a:r>
              <a:rPr lang="ru-RU" sz="1600" dirty="0" smtClean="0"/>
              <a:t> могут быть прямостоячие, наклонные и свисающие, к этим основным стилям в некоторых школах добавляют каскадный и контрастный, а также другие. </a:t>
            </a:r>
          </a:p>
          <a:p>
            <a:r>
              <a:rPr lang="ru-RU" sz="1600" dirty="0" smtClean="0"/>
              <a:t>Готовая композиция должна иметь высоту, ширину и глубину. В качестве </a:t>
            </a:r>
            <a:r>
              <a:rPr lang="ru-RU" sz="1600" dirty="0" err="1" smtClean="0"/>
              <a:t>Син</a:t>
            </a:r>
            <a:r>
              <a:rPr lang="ru-RU" sz="1600" dirty="0" smtClean="0"/>
              <a:t> и </a:t>
            </a:r>
            <a:r>
              <a:rPr lang="ru-RU" sz="1600" dirty="0" err="1" smtClean="0"/>
              <a:t>Соэ</a:t>
            </a:r>
            <a:r>
              <a:rPr lang="ru-RU" sz="1600" dirty="0" smtClean="0"/>
              <a:t> обычно используют ветви каких-либо деревьев и кустарников, а в качестве Тай (</a:t>
            </a:r>
            <a:r>
              <a:rPr lang="ru-RU" sz="1600" dirty="0" err="1" smtClean="0"/>
              <a:t>Хикаэ</a:t>
            </a:r>
            <a:r>
              <a:rPr lang="ru-RU" sz="1600" dirty="0" smtClean="0"/>
              <a:t>) обычно цветок, но это не является строгим правилом. Тай придает акцент всей композиции, подобно тому, как человек увеличивает красоту неодушевленной природы. Особо умелые мастера в качестве </a:t>
            </a:r>
            <a:r>
              <a:rPr lang="ru-RU" sz="1600" dirty="0" err="1" smtClean="0"/>
              <a:t>Син</a:t>
            </a:r>
            <a:r>
              <a:rPr lang="ru-RU" sz="1600" dirty="0" smtClean="0"/>
              <a:t> и </a:t>
            </a:r>
            <a:r>
              <a:rPr lang="ru-RU" sz="1600" dirty="0" err="1" smtClean="0"/>
              <a:t>Соэ</a:t>
            </a:r>
            <a:r>
              <a:rPr lang="ru-RU" sz="1600" dirty="0" smtClean="0"/>
              <a:t> используют два ответвления одной ветви соответствующей длины. </a:t>
            </a:r>
          </a:p>
          <a:p>
            <a:r>
              <a:rPr lang="ru-RU" sz="1600" dirty="0" smtClean="0"/>
              <a:t>К трем главным элементам прилагаются дополнительные (</a:t>
            </a:r>
            <a:r>
              <a:rPr lang="ru-RU" sz="1600" dirty="0" err="1" smtClean="0"/>
              <a:t>дзюси</a:t>
            </a:r>
            <a:r>
              <a:rPr lang="ru-RU" sz="1600" dirty="0" smtClean="0"/>
              <a:t>). В современных нестрогих композициях их количество в основном регламентируется вкусом. Каждому главному элементу можно придать дополнительный, причем он должен быть короче основного, но направлен в ту же сторону. Они могут быть той же природы, что и основные, но может быть и наоборот: к цветам добавляют нежные веточки, а к ветвям — цветы. Несколько мелких цветов вроде незабудок создают одно цветовое пятно и считаются одним элементом. Некоторые композиции строятся на контрасте или дополнении таких цветовых пятен (метод масс). </a:t>
            </a:r>
            <a:endParaRPr lang="ru-RU" sz="1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269" y="646816"/>
            <a:ext cx="4121008" cy="5494678"/>
          </a:xfrm>
          <a:prstGeom prst="rect">
            <a:avLst/>
          </a:prstGeom>
        </p:spPr>
      </p:pic>
    </p:spTree>
    <p:extLst>
      <p:ext uri="{BB962C8B-B14F-4D97-AF65-F5344CB8AC3E}">
        <p14:creationId xmlns:p14="http://schemas.microsoft.com/office/powerpoint/2010/main" val="15695317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812" y="457664"/>
            <a:ext cx="5236191" cy="2667673"/>
          </a:xfrm>
          <a:prstGeom prst="rect">
            <a:avLst/>
          </a:prstGeom>
        </p:spPr>
        <p:txBody>
          <a:bodyPr wrap="square">
            <a:spAutoFit/>
          </a:bodyPr>
          <a:lstStyle/>
          <a:p>
            <a:r>
              <a:rPr lang="ru-RU" dirty="0" smtClean="0"/>
              <a:t>Акцент всегда один, другие компоненты не должны его затмевать. Икебана всегда асимметрична, в этом ее отличие от европейских букетов, но она никогда не должна быть плоской. </a:t>
            </a:r>
          </a:p>
          <a:p>
            <a:r>
              <a:rPr lang="ru-RU" dirty="0" smtClean="0"/>
              <a:t>Материал для композиции может быть представлен в естественном виде, но чаще его изменяют: убирают лишние веточки, обрывают бутоны. В старых школах ветви специально искривляют. Стебли и ветви очищают на 10—15 см. </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264" y="558737"/>
            <a:ext cx="3739186" cy="2465526"/>
          </a:xfrm>
          <a:prstGeom prst="rect">
            <a:avLst/>
          </a:prstGeom>
        </p:spPr>
      </p:pic>
      <p:sp>
        <p:nvSpPr>
          <p:cNvPr id="4" name="Прямоугольник 3"/>
          <p:cNvSpPr/>
          <p:nvPr/>
        </p:nvSpPr>
        <p:spPr>
          <a:xfrm>
            <a:off x="5108812" y="3357349"/>
            <a:ext cx="6096000" cy="2862322"/>
          </a:xfrm>
          <a:prstGeom prst="rect">
            <a:avLst/>
          </a:prstGeom>
        </p:spPr>
        <p:txBody>
          <a:bodyPr>
            <a:spAutoFit/>
          </a:bodyPr>
          <a:lstStyle/>
          <a:p>
            <a:r>
              <a:rPr lang="ru-RU" dirty="0" smtClean="0"/>
              <a:t>В Японии избегают присутствия в композиции нескольких слишком ярких цветов, но это не является догмой. Есть лишь одно довольно строгое правило: в композициях для чайной церемонии </a:t>
            </a:r>
            <a:r>
              <a:rPr lang="ru-RU" dirty="0" err="1" smtClean="0"/>
              <a:t>тябана</a:t>
            </a:r>
            <a:r>
              <a:rPr lang="ru-RU" dirty="0" smtClean="0"/>
              <a:t> (икебана одного цветка) не используют желтый цвет. Избегают и одного белого, так как в Японии он считается траурным. В Европе это вполне допустимо. </a:t>
            </a:r>
          </a:p>
          <a:p>
            <a:r>
              <a:rPr lang="ru-RU" dirty="0" smtClean="0"/>
              <a:t>Более крупные цветы располагают ближе к основанию сосуда, темные цветы также ставят внизу, но если ваза слишком темная, то темные цветы могут быть и наверху. </a:t>
            </a:r>
            <a:endParaRPr lang="ru-RU" dirty="0"/>
          </a:p>
        </p:txBody>
      </p:sp>
    </p:spTree>
    <p:extLst>
      <p:ext uri="{BB962C8B-B14F-4D97-AF65-F5344CB8AC3E}">
        <p14:creationId xmlns:p14="http://schemas.microsoft.com/office/powerpoint/2010/main" val="391013749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176" y="818571"/>
            <a:ext cx="6096000" cy="1754326"/>
          </a:xfrm>
          <a:prstGeom prst="rect">
            <a:avLst/>
          </a:prstGeom>
        </p:spPr>
        <p:txBody>
          <a:bodyPr>
            <a:spAutoFit/>
          </a:bodyPr>
          <a:lstStyle/>
          <a:p>
            <a:r>
              <a:rPr lang="ru-RU" dirty="0" smtClean="0"/>
              <a:t>В японском доме икебана ставится традиционно в специальной нише — </a:t>
            </a:r>
            <a:r>
              <a:rPr lang="ru-RU" dirty="0" err="1" smtClean="0"/>
              <a:t>токономе</a:t>
            </a:r>
            <a:r>
              <a:rPr lang="ru-RU" dirty="0" smtClean="0"/>
              <a:t>. Фон и освещение имеют важнейшее значение. Выставки композиций нередко проходят в помещениях с наглухо закрытыми шторами при искусственном свете. Современные мастера для икебаны применяют и специальную подсветку.</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042" y="818571"/>
            <a:ext cx="4286250" cy="363855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197" y="2637846"/>
            <a:ext cx="5117911" cy="3909790"/>
          </a:xfrm>
          <a:prstGeom prst="rect">
            <a:avLst/>
          </a:prstGeom>
        </p:spPr>
      </p:pic>
    </p:spTree>
    <p:extLst>
      <p:ext uri="{BB962C8B-B14F-4D97-AF65-F5344CB8AC3E}">
        <p14:creationId xmlns:p14="http://schemas.microsoft.com/office/powerpoint/2010/main" val="1520652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8550" y="882376"/>
            <a:ext cx="9548390" cy="1178436"/>
          </a:xfrm>
        </p:spPr>
        <p:txBody>
          <a:bodyPr>
            <a:normAutofit fontScale="90000"/>
          </a:bodyPr>
          <a:lstStyle/>
          <a:p>
            <a:r>
              <a:rPr lang="ru-RU" dirty="0" smtClean="0"/>
              <a:t>Чайная  церемония</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309" y="2210937"/>
            <a:ext cx="5695950" cy="4314825"/>
          </a:xfrm>
          <a:prstGeom prst="rect">
            <a:avLst/>
          </a:prstGeom>
        </p:spPr>
      </p:pic>
    </p:spTree>
    <p:extLst>
      <p:ext uri="{BB962C8B-B14F-4D97-AF65-F5344CB8AC3E}">
        <p14:creationId xmlns:p14="http://schemas.microsoft.com/office/powerpoint/2010/main" val="6758772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4358" y="1331122"/>
            <a:ext cx="5249839" cy="3693319"/>
          </a:xfrm>
          <a:prstGeom prst="rect">
            <a:avLst/>
          </a:prstGeom>
        </p:spPr>
        <p:txBody>
          <a:bodyPr wrap="square">
            <a:spAutoFit/>
          </a:bodyPr>
          <a:lstStyle/>
          <a:p>
            <a:r>
              <a:rPr lang="ru-RU" dirty="0" smtClean="0"/>
              <a:t>Чайная церемония— искусство приготовления и питья чая</a:t>
            </a:r>
          </a:p>
          <a:p>
            <a:endParaRPr lang="ru-RU" dirty="0" smtClean="0"/>
          </a:p>
          <a:p>
            <a:r>
              <a:rPr lang="ru-RU" dirty="0" smtClean="0"/>
              <a:t>В Японию чай попал в VIII в. Его могли привезти буддийские монахи из Китая, Кореи или Индии, а также японские путешественники, посещавшие Китай. Считается, что первые плантации чая были разбиты монахом </a:t>
            </a:r>
            <a:r>
              <a:rPr lang="ru-RU" dirty="0" err="1" smtClean="0"/>
              <a:t>Сайсё</a:t>
            </a:r>
            <a:r>
              <a:rPr lang="ru-RU" dirty="0" smtClean="0"/>
              <a:t> в Киото, у подножия горы </a:t>
            </a:r>
            <a:r>
              <a:rPr lang="ru-RU" dirty="0" err="1" smtClean="0"/>
              <a:t>Хэйдзан</a:t>
            </a:r>
            <a:r>
              <a:rPr lang="ru-RU" dirty="0" smtClean="0"/>
              <a:t>, в 802 г. Однако только с XII в. употребление чая получает в Японии широкое распространение.</a:t>
            </a:r>
          </a:p>
          <a:p>
            <a:r>
              <a:rPr lang="ru-RU" dirty="0" smtClean="0"/>
              <a:t>Это было связано с деятельностью священника </a:t>
            </a:r>
            <a:r>
              <a:rPr lang="ru-RU" dirty="0" err="1" smtClean="0"/>
              <a:t>Эйсая</a:t>
            </a:r>
            <a:r>
              <a:rPr lang="ru-RU" dirty="0" smtClean="0"/>
              <a:t> (1141–1215).</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642" y="2136339"/>
            <a:ext cx="4312692" cy="3281822"/>
          </a:xfrm>
          <a:prstGeom prst="rect">
            <a:avLst/>
          </a:prstGeom>
        </p:spPr>
      </p:pic>
    </p:spTree>
    <p:extLst>
      <p:ext uri="{BB962C8B-B14F-4D97-AF65-F5344CB8AC3E}">
        <p14:creationId xmlns:p14="http://schemas.microsoft.com/office/powerpoint/2010/main" val="39218093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2221" y="531968"/>
            <a:ext cx="6096000" cy="1754326"/>
          </a:xfrm>
          <a:prstGeom prst="rect">
            <a:avLst/>
          </a:prstGeom>
        </p:spPr>
        <p:txBody>
          <a:bodyPr>
            <a:spAutoFit/>
          </a:bodyPr>
          <a:lstStyle/>
          <a:p>
            <a:r>
              <a:rPr lang="ru-RU" dirty="0" smtClean="0"/>
              <a:t>Распространению культуры чая и чаепития способствовал и основатель другого направления дзэн-буддизма в Японии — священник </a:t>
            </a:r>
            <a:r>
              <a:rPr lang="ru-RU" dirty="0" err="1" smtClean="0"/>
              <a:t>Догэн</a:t>
            </a:r>
            <a:r>
              <a:rPr lang="ru-RU" dirty="0" smtClean="0"/>
              <a:t> (1200–1253). В XII–XV вв. с усилением влияния дзэн-буддийских монастырей питье чая становится популярным не только среди монахов, но и среди самураев, горожан, аристократов.</a:t>
            </a:r>
            <a:endParaRPr lang="ru-RU" dirty="0"/>
          </a:p>
        </p:txBody>
      </p:sp>
      <p:sp>
        <p:nvSpPr>
          <p:cNvPr id="3" name="Прямоугольник 2"/>
          <p:cNvSpPr/>
          <p:nvPr/>
        </p:nvSpPr>
        <p:spPr>
          <a:xfrm>
            <a:off x="5613779" y="3544079"/>
            <a:ext cx="6096000" cy="2308324"/>
          </a:xfrm>
          <a:prstGeom prst="rect">
            <a:avLst/>
          </a:prstGeom>
        </p:spPr>
        <p:txBody>
          <a:bodyPr>
            <a:spAutoFit/>
          </a:bodyPr>
          <a:lstStyle/>
          <a:p>
            <a:r>
              <a:rPr lang="ru-RU" dirty="0" smtClean="0"/>
              <a:t>Среди горожан и крестьян были широко распространены чаепития, называемые «чайными собраниями». В отличие от роскошных чайных турниров аристократов, это были скромные, порой молчаливые встречи. Внутреннюю сосредоточенность и душевное согласие участников таких собраний стремился воплотить в эстетике искусства чая великий мастер, создатель чайной церемонии — Мурата </a:t>
            </a:r>
            <a:r>
              <a:rPr lang="ru-RU" dirty="0" err="1" smtClean="0"/>
              <a:t>Дзюко</a:t>
            </a:r>
            <a:r>
              <a:rPr lang="ru-RU" dirty="0" smtClean="0"/>
              <a:t> (1422–1502).</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66" y="2756849"/>
            <a:ext cx="4230805" cy="3370996"/>
          </a:xfrm>
          <a:prstGeom prst="rect">
            <a:avLst/>
          </a:prstGeom>
        </p:spPr>
      </p:pic>
    </p:spTree>
    <p:extLst>
      <p:ext uri="{BB962C8B-B14F-4D97-AF65-F5344CB8AC3E}">
        <p14:creationId xmlns:p14="http://schemas.microsoft.com/office/powerpoint/2010/main" val="2855700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6496" y="331296"/>
            <a:ext cx="6096000" cy="3139321"/>
          </a:xfrm>
          <a:prstGeom prst="rect">
            <a:avLst/>
          </a:prstGeom>
        </p:spPr>
        <p:txBody>
          <a:bodyPr>
            <a:spAutoFit/>
          </a:bodyPr>
          <a:lstStyle/>
          <a:p>
            <a:r>
              <a:rPr lang="ru-RU" dirty="0" smtClean="0"/>
              <a:t>Чайная церемония, которую Мурата проводил сам, была попыткой отрешиться от забот и тягот бренного мира, уйти от суровой действительности в обстановку тишины и умиротворенности.</a:t>
            </a:r>
          </a:p>
          <a:p>
            <a:r>
              <a:rPr lang="ru-RU" dirty="0" smtClean="0"/>
              <a:t>Мурата впервые сформулировал четыре принципа чайной церемонии: гармония («</a:t>
            </a:r>
            <a:r>
              <a:rPr lang="ru-RU" dirty="0" err="1" smtClean="0"/>
              <a:t>ва</a:t>
            </a:r>
            <a:r>
              <a:rPr lang="ru-RU" dirty="0" smtClean="0"/>
              <a:t>»), почтительность («</a:t>
            </a:r>
            <a:r>
              <a:rPr lang="ru-RU" dirty="0" err="1" smtClean="0"/>
              <a:t>кэй</a:t>
            </a:r>
            <a:r>
              <a:rPr lang="ru-RU" dirty="0" smtClean="0"/>
              <a:t>»), чистота («</a:t>
            </a:r>
            <a:r>
              <a:rPr lang="ru-RU" dirty="0" err="1" smtClean="0"/>
              <a:t>сэй</a:t>
            </a:r>
            <a:r>
              <a:rPr lang="ru-RU" dirty="0" smtClean="0"/>
              <a:t>») и тишина, покой («</a:t>
            </a:r>
            <a:r>
              <a:rPr lang="ru-RU" dirty="0" err="1" smtClean="0"/>
              <a:t>сэки</a:t>
            </a:r>
            <a:r>
              <a:rPr lang="ru-RU" dirty="0" smtClean="0"/>
              <a:t>»). Причем тишина, покой понимались им как просветленное одиночество. Символом принципа «</a:t>
            </a:r>
            <a:r>
              <a:rPr lang="ru-RU" dirty="0" err="1" smtClean="0"/>
              <a:t>ваби</a:t>
            </a:r>
            <a:r>
              <a:rPr lang="ru-RU" dirty="0" smtClean="0"/>
              <a:t>» как стремления к простоте и естественности Мурата </a:t>
            </a:r>
            <a:r>
              <a:rPr lang="ru-RU" dirty="0" err="1" smtClean="0"/>
              <a:t>Дзюко</a:t>
            </a:r>
            <a:r>
              <a:rPr lang="ru-RU" dirty="0" smtClean="0"/>
              <a:t> считал образ одинокой веточки цветущей сливы в заснеженном лесу.</a:t>
            </a:r>
            <a:endParaRPr lang="ru-RU" dirty="0"/>
          </a:p>
        </p:txBody>
      </p:sp>
      <p:sp>
        <p:nvSpPr>
          <p:cNvPr id="3" name="Прямоугольник 2"/>
          <p:cNvSpPr/>
          <p:nvPr/>
        </p:nvSpPr>
        <p:spPr>
          <a:xfrm>
            <a:off x="5927679" y="3624828"/>
            <a:ext cx="6096000" cy="2585323"/>
          </a:xfrm>
          <a:prstGeom prst="rect">
            <a:avLst/>
          </a:prstGeom>
        </p:spPr>
        <p:txBody>
          <a:bodyPr>
            <a:spAutoFit/>
          </a:bodyPr>
          <a:lstStyle/>
          <a:p>
            <a:r>
              <a:rPr lang="ru-RU" dirty="0" smtClean="0"/>
              <a:t>В XV–XVI вв. чайная церемония превратилась в своеобразный ритуально-философский мини-спектакль, в котором каждая деталь, предмет, порядок вещей имели свое особое, неповторимое значение. Конструкция чайного домика и устройство прилегающего к нему сада были связаны с эстетическими категориями «</a:t>
            </a:r>
            <a:r>
              <a:rPr lang="ru-RU" dirty="0" err="1" smtClean="0"/>
              <a:t>саби</a:t>
            </a:r>
            <a:r>
              <a:rPr lang="ru-RU" dirty="0" smtClean="0"/>
              <a:t>» и «</a:t>
            </a:r>
            <a:r>
              <a:rPr lang="ru-RU" dirty="0" err="1" smtClean="0"/>
              <a:t>ваби</a:t>
            </a:r>
            <a:r>
              <a:rPr lang="ru-RU" dirty="0" smtClean="0"/>
              <a:t>», обозначающими гармоническое слияние изысканного и простого, спокойного и печального, скрытой красоты, лаконизма, приглушенности красок.</a:t>
            </a:r>
            <a:endParaRPr lang="ru-RU" dirty="0"/>
          </a:p>
        </p:txBody>
      </p:sp>
    </p:spTree>
    <p:extLst>
      <p:ext uri="{BB962C8B-B14F-4D97-AF65-F5344CB8AC3E}">
        <p14:creationId xmlns:p14="http://schemas.microsoft.com/office/powerpoint/2010/main" val="339664502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938" y="597090"/>
            <a:ext cx="5281683" cy="3961262"/>
          </a:xfrm>
          <a:prstGeom prst="rect">
            <a:avLst/>
          </a:prstGeom>
        </p:spPr>
      </p:pic>
      <p:sp>
        <p:nvSpPr>
          <p:cNvPr id="3" name="Прямоугольник 2"/>
          <p:cNvSpPr/>
          <p:nvPr/>
        </p:nvSpPr>
        <p:spPr>
          <a:xfrm>
            <a:off x="6441743" y="356569"/>
            <a:ext cx="5418162" cy="5909310"/>
          </a:xfrm>
          <a:prstGeom prst="rect">
            <a:avLst/>
          </a:prstGeom>
        </p:spPr>
        <p:txBody>
          <a:bodyPr wrap="square">
            <a:spAutoFit/>
          </a:bodyPr>
          <a:lstStyle/>
          <a:p>
            <a:r>
              <a:rPr lang="ru-RU" dirty="0" smtClean="0"/>
              <a:t>В саду обычно высаживали сосны, кипарисы, бамбук, вечнозеленый кустарник. Все элементы сада чайной церемонии должны были создавать особое настроение сосредоточенности и отрешенности.</a:t>
            </a:r>
          </a:p>
          <a:p>
            <a:r>
              <a:rPr lang="ru-RU" dirty="0" smtClean="0"/>
              <a:t>Особое значение придавалось конструкции чайного домика. Это небольшая комната, в которую ведет узкий и низкий вход — около 60 см в длину и ширину. Такое уменьшение входа в чайный домик имеет глубокий философский смысл: каждый, кто хочет приобщиться к высокому искусству чайной церемонии, независимо от ранга и чина, должен, входя, непременно согнуться, потому что здесь все равны. Низкий вход не давал также возможности аристократам из военного сословия войти внутрь вооруженными — длинные мечи приходилось оставлять за порогом. И это было символично: пусть оставят вас все жизненные невзгоды и мирская суета, пусть ничто не волнует ваше сознание здесь, где надо сосредоточиться на прекрасном.</a:t>
            </a:r>
          </a:p>
          <a:p>
            <a:endParaRPr lang="ru-RU" dirty="0"/>
          </a:p>
        </p:txBody>
      </p:sp>
    </p:spTree>
    <p:extLst>
      <p:ext uri="{BB962C8B-B14F-4D97-AF65-F5344CB8AC3E}">
        <p14:creationId xmlns:p14="http://schemas.microsoft.com/office/powerpoint/2010/main" val="162255197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6854" y="436728"/>
            <a:ext cx="4053385" cy="3416320"/>
          </a:xfrm>
          <a:prstGeom prst="rect">
            <a:avLst/>
          </a:prstGeom>
        </p:spPr>
        <p:txBody>
          <a:bodyPr wrap="square">
            <a:spAutoFit/>
          </a:bodyPr>
          <a:lstStyle/>
          <a:p>
            <a:r>
              <a:rPr lang="ru-RU" dirty="0" smtClean="0"/>
              <a:t>В Средние века регулярные сады в арабских странах состояли из двух половин — цветочной (</a:t>
            </a:r>
            <a:r>
              <a:rPr lang="ru-RU" dirty="0" err="1" smtClean="0"/>
              <a:t>гюлистан</a:t>
            </a:r>
            <a:r>
              <a:rPr lang="ru-RU" dirty="0" smtClean="0"/>
              <a:t>) и плодовой (</a:t>
            </a:r>
            <a:r>
              <a:rPr lang="ru-RU" dirty="0" err="1" smtClean="0"/>
              <a:t>бустан</a:t>
            </a:r>
            <a:r>
              <a:rPr lang="ru-RU" dirty="0" smtClean="0"/>
              <a:t>). На Пиренейском полуострове, завоёванном арабами, сложился особый тип небольшого сада в дворике при замке. В отличие от европейских, сады в Японии, Китае и Корее строились по принципу пейзажной композиции, воплощающей идею вечной </a:t>
            </a:r>
            <a:r>
              <a:rPr lang="ru-RU" dirty="0" err="1" smtClean="0"/>
              <a:t>обновляемости</a:t>
            </a:r>
            <a:r>
              <a:rPr lang="ru-RU" dirty="0" smtClean="0"/>
              <a:t> природы.</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531" y="559558"/>
            <a:ext cx="4145507" cy="5527343"/>
          </a:xfrm>
          <a:prstGeom prst="rect">
            <a:avLst/>
          </a:prstGeom>
        </p:spPr>
      </p:pic>
    </p:spTree>
    <p:extLst>
      <p:ext uri="{BB962C8B-B14F-4D97-AF65-F5344CB8AC3E}">
        <p14:creationId xmlns:p14="http://schemas.microsoft.com/office/powerpoint/2010/main" val="362764759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0078" y="495069"/>
            <a:ext cx="6096000" cy="2308324"/>
          </a:xfrm>
          <a:prstGeom prst="rect">
            <a:avLst/>
          </a:prstGeom>
        </p:spPr>
        <p:txBody>
          <a:bodyPr>
            <a:spAutoFit/>
          </a:bodyPr>
          <a:lstStyle/>
          <a:p>
            <a:r>
              <a:rPr lang="ru-RU" dirty="0" smtClean="0"/>
              <a:t>В интерьере чайного домика самым важным элементом считалась ниша (</a:t>
            </a:r>
            <a:r>
              <a:rPr lang="ru-RU" dirty="0" err="1" smtClean="0"/>
              <a:t>токонома</a:t>
            </a:r>
            <a:r>
              <a:rPr lang="ru-RU" dirty="0" smtClean="0"/>
              <a:t>). В ней обычно помещали свиток с живописью или с каллиграфической надписью, ставили букет цветов и курильницу с благовониями. Важное значение придавалось освещению </a:t>
            </a:r>
            <a:r>
              <a:rPr lang="ru-RU" dirty="0" err="1" smtClean="0"/>
              <a:t>тясицу</a:t>
            </a:r>
            <a:r>
              <a:rPr lang="ru-RU" dirty="0" smtClean="0"/>
              <a:t>. Как правило, в домике было по шесть-восемь оконцев, разных по размеру и форме, дававших оптимальное — не слишком яркое и не слишком тусклое — освещение.</a:t>
            </a:r>
            <a:endParaRPr lang="ru-RU" dirty="0"/>
          </a:p>
        </p:txBody>
      </p:sp>
      <p:sp>
        <p:nvSpPr>
          <p:cNvPr id="3" name="Прямоугольник 2"/>
          <p:cNvSpPr/>
          <p:nvPr/>
        </p:nvSpPr>
        <p:spPr>
          <a:xfrm>
            <a:off x="4521958" y="3294376"/>
            <a:ext cx="6096000" cy="2862322"/>
          </a:xfrm>
          <a:prstGeom prst="rect">
            <a:avLst/>
          </a:prstGeom>
        </p:spPr>
        <p:txBody>
          <a:bodyPr>
            <a:spAutoFit/>
          </a:bodyPr>
          <a:lstStyle/>
          <a:p>
            <a:r>
              <a:rPr lang="ru-RU" dirty="0" smtClean="0"/>
              <a:t>По прошествии некоторого времени, в течение которого гости могли рассмотреть и оценить предметы в </a:t>
            </a:r>
            <a:r>
              <a:rPr lang="ru-RU" dirty="0" err="1" smtClean="0"/>
              <a:t>токонома</a:t>
            </a:r>
            <a:r>
              <a:rPr lang="ru-RU" dirty="0" smtClean="0"/>
              <a:t>, появлялся «хозяин» чайной церемонии (</a:t>
            </a:r>
            <a:r>
              <a:rPr lang="ru-RU" dirty="0" err="1" smtClean="0"/>
              <a:t>тядзин</a:t>
            </a:r>
            <a:r>
              <a:rPr lang="ru-RU" dirty="0" smtClean="0"/>
              <a:t>). Он низко кланялся гостям и садился напротив них около очага, над которым уже висел котелок с водой. Перед «хозяином» лежали все необходимые предметы чайной утвари: шкатулка с зеленым чаем, чашка и деревянная ложка. Каждый из этих предметов, неся важную эстетическую и философскую нагрузку, зачастую являлся настоящим произведением искусства.</a:t>
            </a:r>
            <a:endParaRPr lang="ru-RU" dirty="0"/>
          </a:p>
        </p:txBody>
      </p:sp>
    </p:spTree>
    <p:extLst>
      <p:ext uri="{BB962C8B-B14F-4D97-AF65-F5344CB8AC3E}">
        <p14:creationId xmlns:p14="http://schemas.microsoft.com/office/powerpoint/2010/main" val="3865347178"/>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27427" y="1073979"/>
            <a:ext cx="6096000" cy="3970318"/>
          </a:xfrm>
          <a:prstGeom prst="rect">
            <a:avLst/>
          </a:prstGeom>
        </p:spPr>
        <p:txBody>
          <a:bodyPr>
            <a:spAutoFit/>
          </a:bodyPr>
          <a:lstStyle/>
          <a:p>
            <a:r>
              <a:rPr lang="ru-RU" dirty="0" smtClean="0"/>
              <a:t>В наши дни искусством чайной церемонии в основном занимаются женщины. Сейчас чайная церемония нередко проводится не только в чайных павильонах, но и в одной из жилых комнат дома; часто чайной церемонии предшествует угощение. Однако неизменным остается дух чайной церемонии: стремление создать обстановку душевности, отойти от суетных, повседневных забот и дел. По-прежнему чайная церемония — это время для бесед о прекрасном, об искусстве, литературе, живописи, о чайной чашке и свитке в </a:t>
            </a:r>
            <a:r>
              <a:rPr lang="ru-RU" dirty="0" err="1" smtClean="0"/>
              <a:t>токонома</a:t>
            </a:r>
            <a:r>
              <a:rPr lang="ru-RU" dirty="0" smtClean="0"/>
              <a:t>.</a:t>
            </a:r>
          </a:p>
          <a:p>
            <a:endParaRPr lang="ru-RU" dirty="0" smtClean="0"/>
          </a:p>
          <a:p>
            <a:r>
              <a:rPr lang="ru-RU" dirty="0" smtClean="0"/>
              <a:t>В Японии существует множество школ чайной церемонии. Одной из самых известных является школа </a:t>
            </a:r>
            <a:r>
              <a:rPr lang="ru-RU" dirty="0" err="1" smtClean="0"/>
              <a:t>Урасэнкэ</a:t>
            </a:r>
            <a:r>
              <a:rPr lang="ru-RU" dirty="0" smtClean="0"/>
              <a:t> в Киото.</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18" y="1073979"/>
            <a:ext cx="4762500" cy="3590925"/>
          </a:xfrm>
          <a:prstGeom prst="rect">
            <a:avLst/>
          </a:prstGeom>
        </p:spPr>
      </p:pic>
    </p:spTree>
    <p:extLst>
      <p:ext uri="{BB962C8B-B14F-4D97-AF65-F5344CB8AC3E}">
        <p14:creationId xmlns:p14="http://schemas.microsoft.com/office/powerpoint/2010/main" val="22515300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1320" y="477673"/>
            <a:ext cx="5254388" cy="5078313"/>
          </a:xfrm>
          <a:prstGeom prst="rect">
            <a:avLst/>
          </a:prstGeom>
        </p:spPr>
        <p:txBody>
          <a:bodyPr wrap="square">
            <a:spAutoFit/>
          </a:bodyPr>
          <a:lstStyle/>
          <a:p>
            <a:r>
              <a:rPr lang="ru-RU" dirty="0" smtClean="0"/>
              <a:t>В садах XVI века и регулярных парках XVII—XVIII веков строения и деревья выделялись на фоне насаждений, подстриженных в виде ровных стенок — шпалер.</a:t>
            </a:r>
          </a:p>
          <a:p>
            <a:r>
              <a:rPr lang="ru-RU" dirty="0" smtClean="0"/>
              <a:t>Позднее на их основе сложились основные типы парков:</a:t>
            </a:r>
          </a:p>
          <a:p>
            <a:r>
              <a:rPr lang="ru-RU" b="1" dirty="0" smtClean="0"/>
              <a:t>террасные </a:t>
            </a:r>
            <a:r>
              <a:rPr lang="ru-RU" dirty="0" smtClean="0"/>
              <a:t>(с расположением участков на разных уровнях, с лестницами и каскадами);</a:t>
            </a:r>
          </a:p>
          <a:p>
            <a:r>
              <a:rPr lang="ru-RU" b="1" dirty="0" smtClean="0"/>
              <a:t>регулярные «французские» </a:t>
            </a:r>
            <a:r>
              <a:rPr lang="ru-RU" dirty="0" smtClean="0"/>
              <a:t>(с боскетами, аллеями, партерами и водоёмами геометрически правильных форм);</a:t>
            </a:r>
          </a:p>
          <a:p>
            <a:r>
              <a:rPr lang="ru-RU" b="1" dirty="0" smtClean="0"/>
              <a:t>пейзажные «английские» </a:t>
            </a:r>
            <a:r>
              <a:rPr lang="ru-RU" dirty="0" smtClean="0"/>
              <a:t>(живописная композиция наподобие естественного ландшафта — с лужайками);</a:t>
            </a:r>
          </a:p>
          <a:p>
            <a:r>
              <a:rPr lang="ru-RU" b="1" dirty="0" smtClean="0"/>
              <a:t>миниатюрные сады </a:t>
            </a:r>
            <a:r>
              <a:rPr lang="ru-RU" dirty="0" smtClean="0"/>
              <a:t>(в древнеримских перистилях, испано-мавританских дворах; японские сады — символические композиции из воды, растений и камней).</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974" y="637463"/>
            <a:ext cx="4762500" cy="4221139"/>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2038872555"/>
              </p:ext>
            </p:extLst>
          </p:nvPr>
        </p:nvGraphicFramePr>
        <p:xfrm>
          <a:off x="8584442" y="5199797"/>
          <a:ext cx="2129049" cy="365760"/>
        </p:xfrm>
        <a:graphic>
          <a:graphicData uri="http://schemas.openxmlformats.org/drawingml/2006/table">
            <a:tbl>
              <a:tblPr firstRow="1" bandRow="1">
                <a:tableStyleId>{5C22544A-7EE6-4342-B048-85BDC9FD1C3A}</a:tableStyleId>
              </a:tblPr>
              <a:tblGrid>
                <a:gridCol w="2129049"/>
              </a:tblGrid>
              <a:tr h="356189">
                <a:tc>
                  <a:txBody>
                    <a:bodyPr/>
                    <a:lstStyle/>
                    <a:p>
                      <a:r>
                        <a:rPr lang="ru-RU" dirty="0" smtClean="0"/>
                        <a:t>Миниатюрный сад</a:t>
                      </a:r>
                      <a:endParaRPr lang="ru-RU" dirty="0"/>
                    </a:p>
                  </a:txBody>
                  <a:tcPr/>
                </a:tc>
              </a:tr>
            </a:tbl>
          </a:graphicData>
        </a:graphic>
      </p:graphicFrame>
    </p:spTree>
    <p:extLst>
      <p:ext uri="{BB962C8B-B14F-4D97-AF65-F5344CB8AC3E}">
        <p14:creationId xmlns:p14="http://schemas.microsoft.com/office/powerpoint/2010/main" val="19029127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2640" y="1173707"/>
            <a:ext cx="2906972" cy="2585323"/>
          </a:xfrm>
          <a:prstGeom prst="rect">
            <a:avLst/>
          </a:prstGeom>
        </p:spPr>
        <p:txBody>
          <a:bodyPr wrap="square">
            <a:spAutoFit/>
          </a:bodyPr>
          <a:lstStyle/>
          <a:p>
            <a:r>
              <a:rPr lang="ru-RU" dirty="0" smtClean="0"/>
              <a:t>С середины XIX века наряду с частными получают распространение общественные парки. В них обычно сочетались приёмы регулярного и ландшафтного построения.</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158" y="1173707"/>
            <a:ext cx="6974006" cy="4940490"/>
          </a:xfrm>
          <a:prstGeom prst="rect">
            <a:avLst/>
          </a:prstGeom>
        </p:spPr>
      </p:pic>
    </p:spTree>
    <p:extLst>
      <p:ext uri="{BB962C8B-B14F-4D97-AF65-F5344CB8AC3E}">
        <p14:creationId xmlns:p14="http://schemas.microsoft.com/office/powerpoint/2010/main" val="245494598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9980" y="477673"/>
            <a:ext cx="9966960" cy="2169994"/>
          </a:xfrm>
        </p:spPr>
        <p:txBody>
          <a:bodyPr>
            <a:normAutofit fontScale="90000"/>
          </a:bodyPr>
          <a:lstStyle/>
          <a:p>
            <a:r>
              <a:rPr lang="ru-RU" dirty="0" smtClean="0"/>
              <a:t>Версаль-образец европейского парка</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666" y="2511189"/>
            <a:ext cx="7260609" cy="4012442"/>
          </a:xfrm>
          <a:prstGeom prst="rect">
            <a:avLst/>
          </a:prstGeom>
        </p:spPr>
      </p:pic>
    </p:spTree>
    <p:extLst>
      <p:ext uri="{BB962C8B-B14F-4D97-AF65-F5344CB8AC3E}">
        <p14:creationId xmlns:p14="http://schemas.microsoft.com/office/powerpoint/2010/main" val="12228285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028343"/>
            <a:ext cx="6096000" cy="369332"/>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709684" y="682388"/>
            <a:ext cx="6250674" cy="5632311"/>
          </a:xfrm>
          <a:prstGeom prst="rect">
            <a:avLst/>
          </a:prstGeom>
        </p:spPr>
        <p:txBody>
          <a:bodyPr wrap="square">
            <a:spAutoFit/>
          </a:bodyPr>
          <a:lstStyle/>
          <a:p>
            <a:r>
              <a:rPr lang="ru-RU" dirty="0" smtClean="0"/>
              <a:t>В 1661 г. началось строительство Версальского парка, которое растянулось почти на 50 лет и обошлось в 200 миллионов луидоров.</a:t>
            </a:r>
          </a:p>
          <a:p>
            <a:r>
              <a:rPr lang="ru-RU" dirty="0" smtClean="0"/>
              <a:t>Нынешняя площадь Версальского парка, равная 815 гектарам, составляет лишь одну десятую часть прежнего королевского поместья, простиравшегося на 8000 гектаров. На его территории, помимо архитектурных памятников, расположено несколько парков во французском стиле, которые спроектировал знаменитый ландшафтный архитектор эпохи Людовика XIV Андре </a:t>
            </a:r>
            <a:r>
              <a:rPr lang="ru-RU" dirty="0" err="1" smtClean="0"/>
              <a:t>Ленотр</a:t>
            </a:r>
            <a:r>
              <a:rPr lang="ru-RU" dirty="0" smtClean="0"/>
              <a:t>. В 17-18 веках были созданы парки малых версальских дворцов – Большого и Малого </a:t>
            </a:r>
            <a:r>
              <a:rPr lang="ru-RU" dirty="0" err="1" smtClean="0"/>
              <a:t>Трианонов</a:t>
            </a:r>
            <a:r>
              <a:rPr lang="ru-RU" dirty="0" smtClean="0"/>
              <a:t>. Остальную часть парка занимают лесные и сельскохозяйственные угодья. Все устройство парка подчинено строгой симметрии: яркие цветники выполнены в виде геометрических узоров, по прямой оси тянутся идеально ровные аллеи деревьев, бассейны имеют правильную форму. Тем самым </a:t>
            </a:r>
            <a:r>
              <a:rPr lang="ru-RU" dirty="0" err="1" smtClean="0"/>
              <a:t>Ленотр</a:t>
            </a:r>
            <a:r>
              <a:rPr lang="ru-RU" dirty="0" smtClean="0"/>
              <a:t> положил начало моде на регулярные парки во французском стиле с их словно кружевными партерами, напоминающими мозаику из газонов, цветочных клумб и зеленых изгородей.</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069" y="1028343"/>
            <a:ext cx="4905850" cy="4539944"/>
          </a:xfrm>
          <a:prstGeom prst="rect">
            <a:avLst/>
          </a:prstGeom>
        </p:spPr>
      </p:pic>
    </p:spTree>
    <p:extLst>
      <p:ext uri="{BB962C8B-B14F-4D97-AF65-F5344CB8AC3E}">
        <p14:creationId xmlns:p14="http://schemas.microsoft.com/office/powerpoint/2010/main" val="108366759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968" y="518616"/>
            <a:ext cx="5145205" cy="5078313"/>
          </a:xfrm>
          <a:prstGeom prst="rect">
            <a:avLst/>
          </a:prstGeom>
        </p:spPr>
        <p:txBody>
          <a:bodyPr wrap="square">
            <a:spAutoFit/>
          </a:bodyPr>
          <a:lstStyle/>
          <a:p>
            <a:r>
              <a:rPr lang="ru-RU" dirty="0" smtClean="0"/>
              <a:t>Гордостью парка являются фонтаны, число которых достигает 2000. Среди них действующими сегодня являются 1700 фонтанов. Снабжение фонтанов водой представляло настоящий технический прорыв для 17 века. В парке сосредоточено около 30 километров канализационных труб, выполненных из свинца или кованого железа.</a:t>
            </a:r>
          </a:p>
          <a:p>
            <a:r>
              <a:rPr lang="ru-RU" dirty="0" smtClean="0"/>
              <a:t>Вдоль всего западного фасада дворца, выходящего в парк, раскинулся водный партер с просторными газонами и фигурными бассейнами, обрамленными низкими гранитными парапетами с установленными на них вазами и статуями. Созданные скульпторами </a:t>
            </a:r>
            <a:r>
              <a:rPr lang="ru-RU" dirty="0" err="1" smtClean="0"/>
              <a:t>Тюби</a:t>
            </a:r>
            <a:r>
              <a:rPr lang="ru-RU" dirty="0" smtClean="0"/>
              <a:t>, </a:t>
            </a:r>
            <a:r>
              <a:rPr lang="ru-RU" dirty="0" err="1" smtClean="0"/>
              <a:t>Реньоданом</a:t>
            </a:r>
            <a:r>
              <a:rPr lang="ru-RU" dirty="0" smtClean="0"/>
              <a:t> и </a:t>
            </a:r>
            <a:r>
              <a:rPr lang="ru-RU" dirty="0" err="1" smtClean="0"/>
              <a:t>Куазевоксом</a:t>
            </a:r>
            <a:r>
              <a:rPr lang="ru-RU" dirty="0" smtClean="0"/>
              <a:t> статуи представляют собой распластавшиеся мужские и женские фигуры, символизирующие главные французские реки – Рону, Гаронну и Луару.</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707" y="418221"/>
            <a:ext cx="4483194" cy="2949507"/>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112" y="3367728"/>
            <a:ext cx="4155845" cy="3118475"/>
          </a:xfrm>
          <a:prstGeom prst="rect">
            <a:avLst/>
          </a:prstGeom>
        </p:spPr>
      </p:pic>
    </p:spTree>
    <p:extLst>
      <p:ext uri="{BB962C8B-B14F-4D97-AF65-F5344CB8AC3E}">
        <p14:creationId xmlns:p14="http://schemas.microsoft.com/office/powerpoint/2010/main" val="2609949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5910" y="518614"/>
            <a:ext cx="4339989" cy="4524315"/>
          </a:xfrm>
          <a:prstGeom prst="rect">
            <a:avLst/>
          </a:prstGeom>
        </p:spPr>
        <p:txBody>
          <a:bodyPr wrap="square">
            <a:spAutoFit/>
          </a:bodyPr>
          <a:lstStyle/>
          <a:p>
            <a:r>
              <a:rPr lang="ru-RU" dirty="0" smtClean="0"/>
              <a:t>К югу от водного партера находится расположенное на несколько метров ниже в силу рельефа местности здание оранжереи и примыкающий к ней оранжерейный парк с расставленными в кадках цитрусовыми деревьями, которые как раз вошли в моду во Франции во второй половине 17 века.</a:t>
            </a:r>
          </a:p>
          <a:p>
            <a:endParaRPr lang="ru-RU" dirty="0" smtClean="0"/>
          </a:p>
          <a:p>
            <a:r>
              <a:rPr lang="ru-RU" dirty="0" smtClean="0"/>
              <a:t>По главной оси за водным партером начинается терраса, куда можно спуститься по широкой лестнице, у подножия которой находится выполненный в 1670 году фонтан, посвященный матери Аполлона богине </a:t>
            </a:r>
            <a:r>
              <a:rPr lang="ru-RU" dirty="0" err="1" smtClean="0"/>
              <a:t>Латоне</a:t>
            </a:r>
            <a:r>
              <a:rPr lang="ru-RU" dirty="0" smtClean="0"/>
              <a:t> (</a:t>
            </a:r>
            <a:r>
              <a:rPr lang="ru-RU" dirty="0" err="1" smtClean="0"/>
              <a:t>Bassin</a:t>
            </a:r>
            <a:r>
              <a:rPr lang="ru-RU" dirty="0" smtClean="0"/>
              <a:t> </a:t>
            </a:r>
            <a:r>
              <a:rPr lang="ru-RU" dirty="0" err="1" smtClean="0"/>
              <a:t>de</a:t>
            </a:r>
            <a:r>
              <a:rPr lang="ru-RU" dirty="0" smtClean="0"/>
              <a:t> </a:t>
            </a:r>
            <a:r>
              <a:rPr lang="ru-RU" dirty="0" err="1" smtClean="0"/>
              <a:t>Latone</a:t>
            </a:r>
            <a:r>
              <a:rPr lang="ru-RU" dirty="0" smtClean="0"/>
              <a:t>).</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117" y="668740"/>
            <a:ext cx="6174241" cy="4694830"/>
          </a:xfrm>
          <a:prstGeom prst="rect">
            <a:avLst/>
          </a:prstGeom>
        </p:spPr>
      </p:pic>
    </p:spTree>
    <p:extLst>
      <p:ext uri="{BB962C8B-B14F-4D97-AF65-F5344CB8AC3E}">
        <p14:creationId xmlns:p14="http://schemas.microsoft.com/office/powerpoint/2010/main" val="10354729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TC103457444[[fn=Основа]]</Template>
  <TotalTime>86</TotalTime>
  <Words>2660</Words>
  <Application>Microsoft Office PowerPoint</Application>
  <PresentationFormat>Широкоэкранный</PresentationFormat>
  <Paragraphs>65</Paragraphs>
  <Slides>31</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31</vt:i4>
      </vt:variant>
    </vt:vector>
  </HeadingPairs>
  <TitlesOfParts>
    <vt:vector size="33" baseType="lpstr">
      <vt:lpstr>Corbel</vt:lpstr>
      <vt:lpstr>Базис</vt:lpstr>
      <vt:lpstr>Парковая культура</vt:lpstr>
      <vt:lpstr>Презентация PowerPoint</vt:lpstr>
      <vt:lpstr>Презентация PowerPoint</vt:lpstr>
      <vt:lpstr>Презентация PowerPoint</vt:lpstr>
      <vt:lpstr>Презентация PowerPoint</vt:lpstr>
      <vt:lpstr>Версаль-образец европейского парка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икебана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Чайная  церемония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Парковая культура</dc:title>
  <dc:creator>User</dc:creator>
  <cp:lastModifiedBy>User</cp:lastModifiedBy>
  <cp:revision>10</cp:revision>
  <dcterms:created xsi:type="dcterms:W3CDTF">2014-01-22T16:54:13Z</dcterms:created>
  <dcterms:modified xsi:type="dcterms:W3CDTF">2014-01-22T18:20:43Z</dcterms:modified>
</cp:coreProperties>
</file>