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64" r:id="rId3"/>
    <p:sldId id="276" r:id="rId4"/>
    <p:sldId id="283" r:id="rId5"/>
    <p:sldId id="277" r:id="rId6"/>
    <p:sldId id="278" r:id="rId7"/>
    <p:sldId id="282" r:id="rId8"/>
    <p:sldId id="279" r:id="rId9"/>
    <p:sldId id="281" r:id="rId10"/>
    <p:sldId id="268" r:id="rId11"/>
    <p:sldId id="269" r:id="rId12"/>
    <p:sldId id="270" r:id="rId13"/>
    <p:sldId id="266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08" y="-75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03.02.2014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03.02.2014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03.02.2014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82244" y="2564904"/>
            <a:ext cx="7008574" cy="1080394"/>
          </a:xfrm>
        </p:spPr>
        <p:txBody>
          <a:bodyPr/>
          <a:lstStyle/>
          <a:p>
            <a:pPr defTabSz="1216152">
              <a:spcBef>
                <a:spcPts val="0"/>
              </a:spcBef>
            </a:pPr>
            <a:r>
              <a:rPr lang="ru-RU" dirty="0" smtClean="0">
                <a:solidFill>
                  <a:srgbClr val="374C81"/>
                </a:solidFill>
              </a:rPr>
              <a:t>Моя </a:t>
            </a:r>
            <a:r>
              <a:rPr lang="ru-RU" dirty="0" err="1" smtClean="0">
                <a:solidFill>
                  <a:srgbClr val="374C81"/>
                </a:solidFill>
              </a:rPr>
              <a:t>спеціальність</a:t>
            </a:r>
            <a:r>
              <a:rPr lang="en-US" dirty="0" smtClean="0">
                <a:solidFill>
                  <a:srgbClr val="374C81"/>
                </a:solidFill>
              </a:rPr>
              <a:t> - </a:t>
            </a: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4252" y="3789040"/>
            <a:ext cx="7008574" cy="661640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uk-UA" sz="3600" dirty="0" smtClean="0">
                <a:solidFill>
                  <a:srgbClr val="374C81"/>
                </a:solidFill>
              </a:rPr>
              <a:t>економіст</a:t>
            </a:r>
            <a:endParaRPr lang="ru-RU" sz="36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1052736"/>
            <a:ext cx="10157354" cy="3744416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600" dirty="0" err="1" smtClean="0"/>
              <a:t>Аналізуючи</a:t>
            </a:r>
            <a:r>
              <a:rPr lang="ru-RU" sz="3600" dirty="0" smtClean="0"/>
              <a:t> </a:t>
            </a:r>
            <a:r>
              <a:rPr lang="ru-RU" sz="3600" dirty="0" err="1" smtClean="0"/>
              <a:t>дані</a:t>
            </a:r>
            <a:r>
              <a:rPr lang="ru-RU" sz="3600" dirty="0" smtClean="0"/>
              <a:t> </a:t>
            </a:r>
            <a:r>
              <a:rPr lang="ru-RU" sz="3600" dirty="0" err="1" smtClean="0"/>
              <a:t>бухобліку</a:t>
            </a:r>
            <a:r>
              <a:rPr lang="ru-RU" sz="3600" dirty="0" smtClean="0"/>
              <a:t>, </a:t>
            </a:r>
            <a:r>
              <a:rPr lang="ru-RU" sz="3600" dirty="0" err="1" smtClean="0"/>
              <a:t>економіст</a:t>
            </a:r>
            <a:r>
              <a:rPr lang="ru-RU" sz="3600" dirty="0" smtClean="0"/>
              <a:t> повинен </a:t>
            </a:r>
            <a:r>
              <a:rPr lang="ru-RU" sz="3600" dirty="0" err="1" smtClean="0"/>
              <a:t>шукати</a:t>
            </a:r>
            <a:r>
              <a:rPr lang="ru-RU" sz="3600" dirty="0" smtClean="0"/>
              <a:t> шляхи </a:t>
            </a:r>
            <a:r>
              <a:rPr lang="ru-RU" sz="3600" dirty="0" err="1" smtClean="0"/>
              <a:t>оптимізації</a:t>
            </a:r>
            <a:r>
              <a:rPr lang="ru-RU" sz="3600" dirty="0" smtClean="0"/>
              <a:t> </a:t>
            </a:r>
            <a:r>
              <a:rPr lang="ru-RU" sz="3600" dirty="0" err="1" smtClean="0"/>
              <a:t>бізнесу</a:t>
            </a:r>
            <a:r>
              <a:rPr lang="ru-RU" sz="3600" dirty="0" smtClean="0"/>
              <a:t>, </a:t>
            </a:r>
            <a:r>
              <a:rPr lang="ru-RU" sz="3600" dirty="0" err="1" smtClean="0"/>
              <a:t>обчислювати</a:t>
            </a:r>
            <a:r>
              <a:rPr lang="ru-RU" sz="3600" dirty="0" smtClean="0"/>
              <a:t> «</a:t>
            </a:r>
            <a:r>
              <a:rPr lang="ru-RU" sz="3600" dirty="0" err="1" smtClean="0"/>
              <a:t>слабкі</a:t>
            </a:r>
            <a:r>
              <a:rPr lang="ru-RU" sz="3600" dirty="0" smtClean="0"/>
              <a:t> </a:t>
            </a:r>
            <a:r>
              <a:rPr lang="ru-RU" sz="3600" dirty="0" err="1" smtClean="0"/>
              <a:t>місця</a:t>
            </a:r>
            <a:r>
              <a:rPr lang="ru-RU" sz="3600" dirty="0" smtClean="0"/>
              <a:t>» в </a:t>
            </a:r>
            <a:r>
              <a:rPr lang="ru-RU" sz="3600" dirty="0" err="1" smtClean="0"/>
              <a:t>роботі</a:t>
            </a:r>
            <a:r>
              <a:rPr lang="ru-RU" sz="3600" dirty="0" smtClean="0"/>
              <a:t> </a:t>
            </a:r>
            <a:r>
              <a:rPr lang="ru-RU" sz="3600" dirty="0" err="1" smtClean="0"/>
              <a:t>підприємства</a:t>
            </a:r>
            <a:r>
              <a:rPr lang="ru-RU" sz="3600" dirty="0" smtClean="0"/>
              <a:t>: </a:t>
            </a:r>
            <a:r>
              <a:rPr lang="ru-RU" sz="3600" dirty="0" err="1" smtClean="0"/>
              <a:t>перевищує</a:t>
            </a:r>
            <a:r>
              <a:rPr lang="ru-RU" sz="3600" dirty="0" smtClean="0"/>
              <a:t> </a:t>
            </a:r>
            <a:r>
              <a:rPr lang="ru-RU" sz="3600" dirty="0" err="1" smtClean="0"/>
              <a:t>розумні</a:t>
            </a:r>
            <a:r>
              <a:rPr lang="ru-RU" sz="3600" dirty="0" smtClean="0"/>
              <a:t> </a:t>
            </a:r>
            <a:r>
              <a:rPr lang="ru-RU" sz="3600" dirty="0" err="1" smtClean="0"/>
              <a:t>межі</a:t>
            </a:r>
            <a:r>
              <a:rPr lang="ru-RU" sz="3600" dirty="0" smtClean="0"/>
              <a:t> фонд </a:t>
            </a:r>
            <a:r>
              <a:rPr lang="ru-RU" sz="3600" dirty="0" err="1" smtClean="0"/>
              <a:t>заробітної</a:t>
            </a:r>
            <a:r>
              <a:rPr lang="ru-RU" sz="3600" dirty="0" smtClean="0"/>
              <a:t> плати, </a:t>
            </a:r>
            <a:r>
              <a:rPr lang="ru-RU" sz="3600" dirty="0" err="1" smtClean="0"/>
              <a:t>високі</a:t>
            </a:r>
            <a:r>
              <a:rPr lang="ru-RU" sz="3600" dirty="0" smtClean="0"/>
              <a:t> </a:t>
            </a:r>
            <a:r>
              <a:rPr lang="ru-RU" sz="3600" dirty="0" err="1" smtClean="0"/>
              <a:t>транспортні</a:t>
            </a:r>
            <a:r>
              <a:rPr lang="ru-RU" sz="3600" dirty="0" smtClean="0"/>
              <a:t> </a:t>
            </a:r>
            <a:r>
              <a:rPr lang="ru-RU" sz="3600" dirty="0" err="1" smtClean="0"/>
              <a:t>витрати</a:t>
            </a:r>
            <a:r>
              <a:rPr lang="ru-RU" sz="3600" dirty="0" smtClean="0"/>
              <a:t>, </a:t>
            </a:r>
            <a:r>
              <a:rPr lang="ru-RU" sz="3600" dirty="0" err="1" smtClean="0"/>
              <a:t>неефективну</a:t>
            </a:r>
            <a:r>
              <a:rPr lang="ru-RU" sz="3600" dirty="0" smtClean="0"/>
              <a:t> роботу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постачальниками</a:t>
            </a:r>
            <a:r>
              <a:rPr lang="ru-RU" sz="3600" dirty="0" smtClean="0"/>
              <a:t> ...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653943558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9916" y="119675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3600" dirty="0" smtClean="0"/>
              <a:t>У </a:t>
            </a:r>
            <a:r>
              <a:rPr lang="ru-RU" sz="3600" dirty="0" err="1" smtClean="0"/>
              <a:t>деяких</a:t>
            </a:r>
            <a:r>
              <a:rPr lang="ru-RU" sz="3600" dirty="0" smtClean="0"/>
              <a:t> </a:t>
            </a:r>
            <a:r>
              <a:rPr lang="ru-RU" sz="3600" dirty="0" err="1" smtClean="0"/>
              <a:t>організаціях</a:t>
            </a:r>
            <a:r>
              <a:rPr lang="ru-RU" sz="3600" dirty="0" smtClean="0"/>
              <a:t>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</a:t>
            </a:r>
            <a:r>
              <a:rPr lang="ru-RU" sz="3600" dirty="0" err="1" smtClean="0"/>
              <a:t>економістів</a:t>
            </a:r>
            <a:r>
              <a:rPr lang="ru-RU" sz="3600" dirty="0" smtClean="0"/>
              <a:t> </a:t>
            </a:r>
            <a:r>
              <a:rPr lang="ru-RU" sz="3600" dirty="0" err="1" smtClean="0"/>
              <a:t>вимагають</a:t>
            </a:r>
            <a:r>
              <a:rPr lang="ru-RU" sz="3600" dirty="0" smtClean="0"/>
              <a:t> </a:t>
            </a:r>
            <a:r>
              <a:rPr lang="ru-RU" sz="3600" dirty="0" err="1" smtClean="0"/>
              <a:t>уміння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розробити</a:t>
            </a:r>
            <a:r>
              <a:rPr lang="ru-RU" sz="3600" dirty="0" smtClean="0"/>
              <a:t> </a:t>
            </a:r>
            <a:r>
              <a:rPr lang="ru-RU" sz="3600" dirty="0" err="1" smtClean="0"/>
              <a:t>бізнес-план</a:t>
            </a:r>
            <a:r>
              <a:rPr lang="ru-RU" sz="3600" dirty="0" smtClean="0"/>
              <a:t>, </a:t>
            </a:r>
            <a:r>
              <a:rPr lang="ru-RU" sz="3600" dirty="0" err="1" smtClean="0"/>
              <a:t>прорахувати</a:t>
            </a:r>
            <a:r>
              <a:rPr lang="ru-RU" sz="3600" dirty="0" smtClean="0"/>
              <a:t> </a:t>
            </a:r>
            <a:r>
              <a:rPr lang="ru-RU" sz="3600" dirty="0" err="1" smtClean="0"/>
              <a:t>прибуток</a:t>
            </a:r>
            <a:r>
              <a:rPr lang="ru-RU" sz="3600" dirty="0" smtClean="0"/>
              <a:t>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</a:t>
            </a:r>
            <a:r>
              <a:rPr lang="ru-RU" sz="3600" dirty="0" err="1" smtClean="0"/>
              <a:t>інвестицій</a:t>
            </a:r>
            <a:r>
              <a:rPr lang="ru-RU" sz="3600" dirty="0" smtClean="0"/>
              <a:t>, </a:t>
            </a:r>
            <a:r>
              <a:rPr lang="ru-RU" sz="3600" dirty="0" err="1" smtClean="0"/>
              <a:t>наприклад</a:t>
            </a:r>
            <a:r>
              <a:rPr lang="ru-RU" sz="3600" dirty="0" smtClean="0"/>
              <a:t>, </a:t>
            </a:r>
            <a:r>
              <a:rPr lang="ru-RU" sz="3600" dirty="0" err="1" smtClean="0"/>
              <a:t>у</a:t>
            </a:r>
            <a:r>
              <a:rPr lang="ru-RU" sz="3600" dirty="0" smtClean="0"/>
              <a:t> </a:t>
            </a:r>
            <a:r>
              <a:rPr lang="ru-RU" sz="3600" dirty="0" err="1" smtClean="0"/>
              <a:t>розширення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виробництва</a:t>
            </a:r>
            <a:r>
              <a:rPr lang="ru-RU" sz="3600" dirty="0" smtClean="0"/>
              <a:t> (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вже</a:t>
            </a:r>
            <a:r>
              <a:rPr lang="ru-RU" sz="3600" dirty="0" smtClean="0"/>
              <a:t> </a:t>
            </a:r>
            <a:r>
              <a:rPr lang="ru-RU" sz="3600" dirty="0" err="1" smtClean="0"/>
              <a:t>ближче</a:t>
            </a:r>
            <a:r>
              <a:rPr lang="ru-RU" sz="3600" dirty="0" smtClean="0"/>
              <a:t> до </a:t>
            </a:r>
            <a:r>
              <a:rPr lang="ru-RU" sz="3600" dirty="0" err="1" smtClean="0"/>
              <a:t>роботи</a:t>
            </a:r>
            <a:r>
              <a:rPr lang="ru-RU" sz="3600" dirty="0" smtClean="0"/>
              <a:t> </a:t>
            </a:r>
            <a:r>
              <a:rPr lang="ru-RU" sz="3600" dirty="0" err="1" smtClean="0"/>
              <a:t>фінансового</a:t>
            </a:r>
            <a:r>
              <a:rPr lang="ru-RU" sz="3600" dirty="0" smtClean="0"/>
              <a:t> директора).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0309845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Учениця 11-Б класу</a:t>
            </a:r>
            <a:br>
              <a:rPr lang="uk-UA" dirty="0" smtClean="0"/>
            </a:br>
            <a:r>
              <a:rPr lang="uk-UA" dirty="0" err="1" smtClean="0"/>
              <a:t>Федчишина</a:t>
            </a:r>
            <a:r>
              <a:rPr lang="uk-UA" dirty="0" smtClean="0"/>
              <a:t> Юлія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Презентацію виконала: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769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Autofit/>
          </a:bodyPr>
          <a:lstStyle/>
          <a:p>
            <a:pPr algn="ctr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uk-UA" sz="5400" dirty="0" smtClean="0">
                <a:solidFill>
                  <a:srgbClr val="374C81"/>
                </a:solidFill>
                <a:latin typeface="Century Gothic"/>
              </a:rPr>
              <a:t>В</a:t>
            </a:r>
            <a:r>
              <a:rPr lang="uk-UA" sz="5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ступ</a:t>
            </a: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17309" y="1124744"/>
            <a:ext cx="10157354" cy="5047456"/>
          </a:xfrm>
        </p:spPr>
        <p:txBody>
          <a:bodyPr/>
          <a:lstStyle/>
          <a:p>
            <a:pPr marL="301752" indent="-301752" algn="ctr" defTabSz="1216152">
              <a:buClr>
                <a:srgbClr val="374C81"/>
              </a:buClr>
              <a:buNone/>
            </a:pPr>
            <a:r>
              <a:rPr lang="ru-RU" dirty="0" err="1" smtClean="0">
                <a:solidFill>
                  <a:srgbClr val="374C81"/>
                </a:solidFill>
              </a:rPr>
              <a:t>Професія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економіста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виникла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сотні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років</a:t>
            </a:r>
            <a:r>
              <a:rPr lang="ru-RU" dirty="0" smtClean="0">
                <a:solidFill>
                  <a:srgbClr val="374C81"/>
                </a:solidFill>
              </a:rPr>
              <a:t> тому, коли почали </a:t>
            </a:r>
            <a:r>
              <a:rPr lang="ru-RU" dirty="0" err="1" smtClean="0">
                <a:solidFill>
                  <a:srgbClr val="374C81"/>
                </a:solidFill>
              </a:rPr>
              <a:t>існувати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основні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економічні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поняття</a:t>
            </a:r>
            <a:r>
              <a:rPr lang="ru-RU" dirty="0" smtClean="0">
                <a:solidFill>
                  <a:srgbClr val="374C81"/>
                </a:solidFill>
              </a:rPr>
              <a:t>: товар, </a:t>
            </a:r>
            <a:r>
              <a:rPr lang="ru-RU" dirty="0" err="1" smtClean="0">
                <a:solidFill>
                  <a:srgbClr val="374C81"/>
                </a:solidFill>
              </a:rPr>
              <a:t>обмін</a:t>
            </a:r>
            <a:r>
              <a:rPr lang="ru-RU" dirty="0" smtClean="0">
                <a:solidFill>
                  <a:srgbClr val="374C81"/>
                </a:solidFill>
              </a:rPr>
              <a:t>, </a:t>
            </a:r>
            <a:r>
              <a:rPr lang="ru-RU" dirty="0" err="1" smtClean="0">
                <a:solidFill>
                  <a:srgbClr val="374C81"/>
                </a:solidFill>
              </a:rPr>
              <a:t>гроші</a:t>
            </a:r>
            <a:r>
              <a:rPr lang="ru-RU" dirty="0" smtClean="0">
                <a:solidFill>
                  <a:srgbClr val="374C81"/>
                </a:solidFill>
              </a:rPr>
              <a:t>. За </a:t>
            </a:r>
            <a:r>
              <a:rPr lang="ru-RU" dirty="0" err="1" smtClean="0">
                <a:solidFill>
                  <a:srgbClr val="374C81"/>
                </a:solidFill>
              </a:rPr>
              <a:t>минулі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сторіччя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функції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економіста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помітно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змінилися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і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розширилися</a:t>
            </a:r>
            <a:r>
              <a:rPr lang="ru-RU" dirty="0" smtClean="0">
                <a:solidFill>
                  <a:srgbClr val="374C81"/>
                </a:solidFill>
              </a:rPr>
              <a:t>. На перший </a:t>
            </a:r>
            <a:r>
              <a:rPr lang="ru-RU" dirty="0" err="1" smtClean="0">
                <a:solidFill>
                  <a:srgbClr val="374C81"/>
                </a:solidFill>
              </a:rPr>
              <a:t>погляд</a:t>
            </a:r>
            <a:r>
              <a:rPr lang="ru-RU" dirty="0" smtClean="0">
                <a:solidFill>
                  <a:srgbClr val="374C81"/>
                </a:solidFill>
              </a:rPr>
              <a:t>, </a:t>
            </a:r>
            <a:r>
              <a:rPr lang="ru-RU" dirty="0" err="1" smtClean="0">
                <a:solidFill>
                  <a:srgbClr val="374C81"/>
                </a:solidFill>
              </a:rPr>
              <a:t>ця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професія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може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здатися</a:t>
            </a:r>
            <a:r>
              <a:rPr lang="ru-RU" dirty="0" smtClean="0">
                <a:solidFill>
                  <a:srgbClr val="374C81"/>
                </a:solidFill>
              </a:rPr>
              <a:t> нудною. Але </a:t>
            </a:r>
            <a:r>
              <a:rPr lang="ru-RU" dirty="0" err="1" smtClean="0">
                <a:solidFill>
                  <a:srgbClr val="374C81"/>
                </a:solidFill>
              </a:rPr>
              <a:t>економіка</a:t>
            </a:r>
            <a:r>
              <a:rPr lang="ru-RU" dirty="0" smtClean="0">
                <a:solidFill>
                  <a:srgbClr val="374C81"/>
                </a:solidFill>
              </a:rPr>
              <a:t> - </a:t>
            </a:r>
            <a:r>
              <a:rPr lang="ru-RU" dirty="0" err="1" smtClean="0">
                <a:solidFill>
                  <a:srgbClr val="374C81"/>
                </a:solidFill>
              </a:rPr>
              <a:t>це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гра</a:t>
            </a:r>
            <a:r>
              <a:rPr lang="ru-RU" dirty="0" smtClean="0">
                <a:solidFill>
                  <a:srgbClr val="374C81"/>
                </a:solidFill>
              </a:rPr>
              <a:t>. І </a:t>
            </a:r>
            <a:r>
              <a:rPr lang="ru-RU" dirty="0" err="1" smtClean="0">
                <a:solidFill>
                  <a:srgbClr val="374C81"/>
                </a:solidFill>
              </a:rPr>
              <a:t>якщо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ти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зрозумів</a:t>
            </a:r>
            <a:r>
              <a:rPr lang="ru-RU" dirty="0" smtClean="0">
                <a:solidFill>
                  <a:srgbClr val="374C81"/>
                </a:solidFill>
              </a:rPr>
              <a:t> правила - </a:t>
            </a:r>
            <a:r>
              <a:rPr lang="ru-RU" dirty="0" err="1" smtClean="0">
                <a:solidFill>
                  <a:srgbClr val="374C81"/>
                </a:solidFill>
              </a:rPr>
              <a:t>тобі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ніколи</a:t>
            </a:r>
            <a:r>
              <a:rPr lang="ru-RU" dirty="0" smtClean="0">
                <a:solidFill>
                  <a:srgbClr val="374C81"/>
                </a:solidFill>
              </a:rPr>
              <a:t> не буде нудно.</a:t>
            </a:r>
            <a:endParaRPr lang="ru-RU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4" name="Рисунок 3" descr="Graf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4172" y="3356992"/>
            <a:ext cx="4575118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Історія професії: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1340768"/>
            <a:ext cx="10157354" cy="4831432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Економіст</a:t>
            </a:r>
            <a:r>
              <a:rPr lang="ru-RU" dirty="0" smtClean="0"/>
              <a:t> — </a:t>
            </a:r>
            <a:r>
              <a:rPr lang="ru-RU" dirty="0" err="1" smtClean="0"/>
              <a:t>професія</a:t>
            </a:r>
            <a:r>
              <a:rPr lang="ru-RU" dirty="0" smtClean="0"/>
              <a:t> </a:t>
            </a:r>
            <a:r>
              <a:rPr lang="ru-RU" dirty="0" err="1" smtClean="0"/>
              <a:t>сучасності</a:t>
            </a:r>
            <a:r>
              <a:rPr lang="ru-RU" dirty="0" smtClean="0"/>
              <a:t>.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слово «</a:t>
            </a:r>
            <a:r>
              <a:rPr lang="ru-RU" dirty="0" err="1" smtClean="0"/>
              <a:t>економіка</a:t>
            </a:r>
            <a:r>
              <a:rPr lang="ru-RU" dirty="0" smtClean="0"/>
              <a:t>»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придумане</a:t>
            </a:r>
            <a:r>
              <a:rPr lang="ru-RU" dirty="0" smtClean="0"/>
              <a:t> в </a:t>
            </a:r>
            <a:r>
              <a:rPr lang="ru-RU" dirty="0" err="1" smtClean="0"/>
              <a:t>Стародавній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означало «домоводство»,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економічному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піддавалося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домашнього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. Першим </a:t>
            </a:r>
            <a:r>
              <a:rPr lang="ru-RU" dirty="0" err="1" smtClean="0"/>
              <a:t>економістом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 </a:t>
            </a:r>
            <a:r>
              <a:rPr lang="ru-RU" dirty="0" err="1" smtClean="0"/>
              <a:t>Арістотель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будував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корисності</a:t>
            </a:r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4" name="Рисунок 3" descr="220px-Aristoteles_Louv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7908" y="3573016"/>
            <a:ext cx="2232248" cy="297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4332" y="3645024"/>
            <a:ext cx="4679662" cy="2966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1216152">
              <a:spcBef>
                <a:spcPts val="0"/>
              </a:spcBef>
            </a:pPr>
            <a:r>
              <a:rPr lang="ru-RU" dirty="0" err="1" smtClean="0">
                <a:solidFill>
                  <a:srgbClr val="374C81"/>
                </a:solidFill>
              </a:rPr>
              <a:t>Визначення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професії</a:t>
            </a:r>
            <a:r>
              <a:rPr lang="ru-RU" dirty="0" smtClean="0">
                <a:solidFill>
                  <a:srgbClr val="374C81"/>
                </a:solidFill>
              </a:rPr>
              <a:t> «</a:t>
            </a:r>
            <a:r>
              <a:rPr lang="ru-RU" dirty="0" err="1" smtClean="0">
                <a:solidFill>
                  <a:srgbClr val="374C81"/>
                </a:solidFill>
              </a:rPr>
              <a:t>економіст</a:t>
            </a:r>
            <a:r>
              <a:rPr lang="ru-RU" dirty="0" smtClean="0">
                <a:solidFill>
                  <a:srgbClr val="374C81"/>
                </a:solidFill>
              </a:rPr>
              <a:t>»</a:t>
            </a:r>
            <a:endParaRPr lang="ru-RU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err="1" smtClean="0"/>
              <a:t>Економіст</a:t>
            </a:r>
            <a:r>
              <a:rPr lang="ru-RU" dirty="0" smtClean="0"/>
              <a:t> </a:t>
            </a:r>
            <a:r>
              <a:rPr lang="ru-RU" dirty="0" err="1" smtClean="0"/>
              <a:t>збирає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аналізує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</a:t>
            </a:r>
            <a:r>
              <a:rPr lang="ru-RU" dirty="0" err="1" smtClean="0"/>
              <a:t>виробничу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,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оцінює</a:t>
            </a:r>
            <a:r>
              <a:rPr lang="ru-RU" dirty="0" smtClean="0"/>
              <a:t>, </a:t>
            </a:r>
            <a:r>
              <a:rPr lang="ru-RU" dirty="0" err="1" smtClean="0"/>
              <a:t>наскільки</a:t>
            </a:r>
            <a:r>
              <a:rPr lang="ru-RU" dirty="0" smtClean="0"/>
              <a:t> вона </a:t>
            </a:r>
            <a:r>
              <a:rPr lang="ru-RU" dirty="0" err="1" smtClean="0"/>
              <a:t>успішна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в </a:t>
            </a:r>
            <a:r>
              <a:rPr lang="ru-RU" dirty="0" err="1" smtClean="0"/>
              <a:t>кінцевому</a:t>
            </a:r>
            <a:r>
              <a:rPr lang="ru-RU" dirty="0" smtClean="0"/>
              <a:t> </a:t>
            </a:r>
            <a:r>
              <a:rPr lang="ru-RU" dirty="0" err="1" smtClean="0"/>
              <a:t>рахунку</a:t>
            </a:r>
            <a:r>
              <a:rPr lang="ru-RU" dirty="0" smtClean="0"/>
              <a:t>, </a:t>
            </a:r>
            <a:r>
              <a:rPr lang="ru-RU" dirty="0" err="1" smtClean="0"/>
              <a:t>готує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</a:t>
            </a:r>
            <a:r>
              <a:rPr lang="ru-RU" dirty="0" err="1" smtClean="0"/>
              <a:t>керівництву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вдосконалення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ekonomi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2164" y="3284984"/>
            <a:ext cx="4415931" cy="307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7491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/>
          <a:lstStyle/>
          <a:p>
            <a:pPr algn="ctr" defTabSz="1216152">
              <a:spcBef>
                <a:spcPts val="0"/>
              </a:spcBef>
            </a:pPr>
            <a:r>
              <a:rPr lang="ru-RU" dirty="0" err="1" smtClean="0">
                <a:solidFill>
                  <a:srgbClr val="374C81"/>
                </a:solidFill>
              </a:rPr>
              <a:t>Характерні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риси</a:t>
            </a:r>
            <a:r>
              <a:rPr lang="ru-RU" dirty="0" smtClean="0">
                <a:solidFill>
                  <a:srgbClr val="374C81"/>
                </a:solidFill>
              </a:rPr>
              <a:t> </a:t>
            </a:r>
            <a:r>
              <a:rPr lang="ru-RU" dirty="0" err="1" smtClean="0">
                <a:solidFill>
                  <a:srgbClr val="374C81"/>
                </a:solidFill>
              </a:rPr>
              <a:t>економіста</a:t>
            </a:r>
            <a:r>
              <a:rPr lang="ru-RU" dirty="0" smtClean="0">
                <a:solidFill>
                  <a:srgbClr val="374C81"/>
                </a:solidFill>
              </a:rPr>
              <a:t>:</a:t>
            </a:r>
            <a:endParaRPr lang="ru-RU" sz="4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9945655" cy="4470400"/>
          </a:xfrm>
        </p:spPr>
        <p:txBody>
          <a:bodyPr>
            <a:normAutofit/>
          </a:bodyPr>
          <a:lstStyle/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ru-RU" sz="2800" dirty="0" err="1" smtClean="0">
                <a:solidFill>
                  <a:srgbClr val="374C81"/>
                </a:solidFill>
              </a:rPr>
              <a:t>Любити</a:t>
            </a:r>
            <a:r>
              <a:rPr lang="ru-RU" sz="2800" dirty="0" smtClean="0">
                <a:solidFill>
                  <a:srgbClr val="374C81"/>
                </a:solidFill>
              </a:rPr>
              <a:t> </a:t>
            </a:r>
            <a:r>
              <a:rPr lang="ru-RU" sz="2800" dirty="0" smtClean="0">
                <a:solidFill>
                  <a:srgbClr val="374C81"/>
                </a:solidFill>
              </a:rPr>
              <a:t>математику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ru-RU" sz="2800" dirty="0" err="1" smtClean="0">
                <a:solidFill>
                  <a:srgbClr val="374C81"/>
                </a:solidFill>
              </a:rPr>
              <a:t>Володіти</a:t>
            </a:r>
            <a:r>
              <a:rPr lang="ru-RU" sz="2800" dirty="0" smtClean="0">
                <a:solidFill>
                  <a:srgbClr val="374C81"/>
                </a:solidFill>
              </a:rPr>
              <a:t> </a:t>
            </a:r>
            <a:r>
              <a:rPr lang="ru-RU" sz="2800" dirty="0" err="1" smtClean="0">
                <a:solidFill>
                  <a:srgbClr val="374C81"/>
                </a:solidFill>
              </a:rPr>
              <a:t>організаторськими</a:t>
            </a:r>
            <a:r>
              <a:rPr lang="ru-RU" sz="2800" dirty="0" smtClean="0">
                <a:solidFill>
                  <a:srgbClr val="374C81"/>
                </a:solidFill>
              </a:rPr>
              <a:t> </a:t>
            </a:r>
            <a:r>
              <a:rPr lang="ru-RU" sz="2800" dirty="0" err="1" smtClean="0">
                <a:solidFill>
                  <a:srgbClr val="374C81"/>
                </a:solidFill>
              </a:rPr>
              <a:t>здібностями</a:t>
            </a:r>
            <a:endParaRPr lang="ru-RU" sz="2800" dirty="0" smtClean="0">
              <a:solidFill>
                <a:srgbClr val="374C81"/>
              </a:solidFill>
            </a:endParaRP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ru-RU" sz="2800" dirty="0" smtClean="0">
                <a:solidFill>
                  <a:srgbClr val="374C81"/>
                </a:solidFill>
              </a:rPr>
              <a:t>Бути </a:t>
            </a:r>
            <a:r>
              <a:rPr lang="ru-RU" sz="2800" dirty="0" err="1" smtClean="0">
                <a:solidFill>
                  <a:srgbClr val="374C81"/>
                </a:solidFill>
              </a:rPr>
              <a:t>уважним</a:t>
            </a:r>
            <a:r>
              <a:rPr lang="ru-RU" sz="2800" dirty="0" smtClean="0">
                <a:solidFill>
                  <a:srgbClr val="374C81"/>
                </a:solidFill>
              </a:rPr>
              <a:t> </a:t>
            </a:r>
            <a:r>
              <a:rPr lang="ru-RU" sz="2800" dirty="0" err="1" smtClean="0">
                <a:solidFill>
                  <a:srgbClr val="374C81"/>
                </a:solidFill>
              </a:rPr>
              <a:t>і</a:t>
            </a:r>
            <a:r>
              <a:rPr lang="ru-RU" sz="2800" dirty="0" smtClean="0">
                <a:solidFill>
                  <a:srgbClr val="374C81"/>
                </a:solidFill>
              </a:rPr>
              <a:t> </a:t>
            </a:r>
            <a:r>
              <a:rPr lang="ru-RU" sz="2800" dirty="0" err="1" smtClean="0">
                <a:solidFill>
                  <a:srgbClr val="374C81"/>
                </a:solidFill>
              </a:rPr>
              <a:t>акуратним</a:t>
            </a:r>
            <a:endParaRPr lang="ru-RU" sz="28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8" name="Рисунок 7" descr="f_10713858161349795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4172" y="3717032"/>
            <a:ext cx="4340352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86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/>
          <a:lstStyle/>
          <a:p>
            <a:pPr algn="ctr"/>
            <a:r>
              <a:rPr lang="uk-UA" dirty="0" smtClean="0"/>
              <a:t>Особисті якості та схильності: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10233687" cy="44704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     обов’язковість</a:t>
            </a:r>
          </a:p>
          <a:p>
            <a:r>
              <a:rPr lang="uk-UA" dirty="0" smtClean="0"/>
              <a:t>     </a:t>
            </a:r>
            <a:r>
              <a:rPr lang="uk-UA" dirty="0" smtClean="0"/>
              <a:t>посидючість</a:t>
            </a:r>
            <a:endParaRPr lang="uk-UA" dirty="0" smtClean="0"/>
          </a:p>
          <a:p>
            <a:r>
              <a:rPr lang="uk-UA" dirty="0" smtClean="0"/>
              <a:t>     </a:t>
            </a:r>
            <a:r>
              <a:rPr lang="uk-UA" dirty="0" smtClean="0"/>
              <a:t>відповідальність</a:t>
            </a:r>
            <a:endParaRPr lang="uk-UA" dirty="0" smtClean="0"/>
          </a:p>
          <a:p>
            <a:r>
              <a:rPr lang="uk-UA" dirty="0" smtClean="0"/>
              <a:t>      </a:t>
            </a:r>
            <a:r>
              <a:rPr lang="uk-UA" dirty="0" smtClean="0"/>
              <a:t>акуратність</a:t>
            </a:r>
            <a:endParaRPr lang="uk-UA" dirty="0" smtClean="0"/>
          </a:p>
          <a:p>
            <a:r>
              <a:rPr lang="uk-UA" dirty="0" smtClean="0"/>
              <a:t>      старанність</a:t>
            </a:r>
          </a:p>
          <a:p>
            <a:r>
              <a:rPr lang="uk-UA" dirty="0" smtClean="0"/>
              <a:t>      емоційно-психічна стійкість</a:t>
            </a:r>
          </a:p>
          <a:p>
            <a:r>
              <a:rPr lang="uk-UA" dirty="0" smtClean="0"/>
              <a:t>      ерудованість</a:t>
            </a:r>
          </a:p>
          <a:p>
            <a:r>
              <a:rPr lang="uk-UA" dirty="0" smtClean="0"/>
              <a:t>      </a:t>
            </a:r>
            <a:r>
              <a:rPr lang="uk-UA" dirty="0" smtClean="0"/>
              <a:t>комунікабельність</a:t>
            </a:r>
            <a:endParaRPr lang="uk-UA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/>
          <a:lstStyle/>
          <a:p>
            <a:pPr algn="ctr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uk-UA" sz="4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А також:</a:t>
            </a:r>
            <a:endParaRPr lang="ru-RU" sz="4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65820" y="1268760"/>
            <a:ext cx="10801200" cy="5328592"/>
          </a:xfrm>
        </p:spPr>
        <p:txBody>
          <a:bodyPr/>
          <a:lstStyle/>
          <a:p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аналітичний</a:t>
            </a:r>
            <a:r>
              <a:rPr lang="ru-RU" dirty="0" smtClean="0"/>
              <a:t> склад </a:t>
            </a:r>
            <a:r>
              <a:rPr lang="ru-RU" dirty="0" err="1" smtClean="0"/>
              <a:t>розуму</a:t>
            </a:r>
            <a:endParaRPr lang="ru-RU" dirty="0" smtClean="0"/>
          </a:p>
          <a:p>
            <a:r>
              <a:rPr lang="ru-RU" dirty="0" smtClean="0"/>
              <a:t>Бути </a:t>
            </a:r>
            <a:r>
              <a:rPr lang="ru-RU" dirty="0" err="1" smtClean="0"/>
              <a:t>емоційно</a:t>
            </a:r>
            <a:r>
              <a:rPr lang="ru-RU" dirty="0" smtClean="0"/>
              <a:t> </a:t>
            </a:r>
            <a:r>
              <a:rPr lang="ru-RU" dirty="0" err="1" smtClean="0"/>
              <a:t>стійким</a:t>
            </a:r>
            <a:endParaRPr lang="ru-RU" dirty="0" smtClean="0"/>
          </a:p>
          <a:p>
            <a:r>
              <a:rPr lang="ru-RU" dirty="0" err="1" smtClean="0"/>
              <a:t>Вміти</a:t>
            </a:r>
            <a:r>
              <a:rPr lang="ru-RU" dirty="0" smtClean="0"/>
              <a:t> </a:t>
            </a:r>
            <a:r>
              <a:rPr lang="ru-RU" dirty="0" err="1" smtClean="0"/>
              <a:t>відстоювати</a:t>
            </a:r>
            <a:r>
              <a:rPr lang="ru-RU" dirty="0" smtClean="0"/>
              <a:t> свою </a:t>
            </a:r>
            <a:r>
              <a:rPr lang="ru-RU" dirty="0" smtClean="0"/>
              <a:t>думку</a:t>
            </a:r>
          </a:p>
          <a:p>
            <a:r>
              <a:rPr lang="ru-RU" dirty="0" err="1" smtClean="0"/>
              <a:t>володіти</a:t>
            </a:r>
            <a:r>
              <a:rPr lang="ru-RU" dirty="0" smtClean="0"/>
              <a:t> </a:t>
            </a:r>
            <a:r>
              <a:rPr lang="ru-RU" dirty="0" err="1" smtClean="0"/>
              <a:t>здатністю</a:t>
            </a:r>
            <a:r>
              <a:rPr lang="ru-RU" dirty="0" smtClean="0"/>
              <a:t> до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0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/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професії</a:t>
            </a:r>
            <a:r>
              <a:rPr lang="ru-RU" dirty="0" smtClean="0"/>
              <a:t> </a:t>
            </a:r>
            <a:r>
              <a:rPr lang="ru-RU" dirty="0" err="1" smtClean="0"/>
              <a:t>економіст</a:t>
            </a: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73307" y="1484784"/>
            <a:ext cx="6768299" cy="4519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117308" y="1052736"/>
            <a:ext cx="10377703" cy="5119464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Влаштовуючись</a:t>
            </a:r>
            <a:r>
              <a:rPr lang="ru-RU" sz="3200" dirty="0" smtClean="0"/>
              <a:t> </a:t>
            </a:r>
            <a:r>
              <a:rPr lang="ru-RU" sz="3200" dirty="0" err="1" smtClean="0"/>
              <a:t>економістом</a:t>
            </a:r>
            <a:r>
              <a:rPr lang="ru-RU" sz="3200" dirty="0" smtClean="0"/>
              <a:t> в одну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численних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виробничих</a:t>
            </a:r>
            <a:r>
              <a:rPr lang="ru-RU" sz="3200" dirty="0" smtClean="0"/>
              <a:t>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торгових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компаній</a:t>
            </a:r>
            <a:r>
              <a:rPr lang="ru-RU" sz="3200" dirty="0" smtClean="0"/>
              <a:t>, </a:t>
            </a:r>
            <a:r>
              <a:rPr lang="ru-RU" sz="3200" dirty="0" err="1" smtClean="0"/>
              <a:t>потрібно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розбиратися</a:t>
            </a:r>
            <a:r>
              <a:rPr lang="ru-RU" sz="3200" dirty="0" smtClean="0"/>
              <a:t> в тому, як </a:t>
            </a:r>
            <a:r>
              <a:rPr lang="ru-RU" sz="3200" dirty="0" err="1" smtClean="0"/>
              <a:t>працює</a:t>
            </a:r>
            <a:r>
              <a:rPr lang="ru-RU" sz="3200" dirty="0" smtClean="0"/>
              <a:t> </a:t>
            </a:r>
            <a:r>
              <a:rPr lang="ru-RU" sz="3200" dirty="0" err="1" smtClean="0"/>
              <a:t>підприємство</a:t>
            </a:r>
            <a:r>
              <a:rPr lang="ru-RU" sz="3200" dirty="0" smtClean="0"/>
              <a:t>, </a:t>
            </a:r>
            <a:r>
              <a:rPr lang="ru-RU" sz="3200" dirty="0" err="1" smtClean="0"/>
              <a:t>вникати</a:t>
            </a:r>
            <a:r>
              <a:rPr lang="ru-RU" sz="3200" dirty="0" smtClean="0"/>
              <a:t> в </a:t>
            </a:r>
            <a:r>
              <a:rPr lang="ru-RU" sz="3200" dirty="0" err="1" smtClean="0"/>
              <a:t>інженерні</a:t>
            </a:r>
            <a:r>
              <a:rPr lang="ru-RU" sz="3200" dirty="0" smtClean="0"/>
              <a:t> </a:t>
            </a:r>
            <a:r>
              <a:rPr lang="ru-RU" sz="3200" dirty="0" err="1" smtClean="0"/>
              <a:t>питання</a:t>
            </a:r>
            <a:r>
              <a:rPr lang="ru-RU" sz="3200" dirty="0" smtClean="0"/>
              <a:t>, </a:t>
            </a:r>
            <a:r>
              <a:rPr lang="ru-RU" sz="3200" dirty="0" err="1" smtClean="0"/>
              <a:t>оцінювати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ланцюжок</a:t>
            </a:r>
            <a:r>
              <a:rPr lang="ru-RU" sz="3200" dirty="0" smtClean="0"/>
              <a:t> </a:t>
            </a:r>
            <a:r>
              <a:rPr lang="ru-RU" sz="3200" dirty="0" err="1" smtClean="0"/>
              <a:t>виробництва</a:t>
            </a:r>
            <a:r>
              <a:rPr lang="ru-RU" sz="3200" dirty="0" smtClean="0"/>
              <a:t> «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до», </a:t>
            </a:r>
            <a:r>
              <a:rPr lang="ru-RU" sz="3200" dirty="0" err="1" smtClean="0"/>
              <a:t>враховувати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розташування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складів</a:t>
            </a:r>
            <a:r>
              <a:rPr lang="ru-RU" sz="3200" dirty="0" smtClean="0"/>
              <a:t> </a:t>
            </a:r>
            <a:r>
              <a:rPr lang="ru-RU" sz="3200" dirty="0" err="1" smtClean="0"/>
              <a:t>готової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продукції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т. </a:t>
            </a:r>
            <a:r>
              <a:rPr lang="ru-RU" sz="3200" dirty="0" err="1" smtClean="0"/>
              <a:t>д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29694886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289</Words>
  <Application>Microsoft Office PowerPoint</Application>
  <PresentationFormat>Произвольный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TS102787940</vt:lpstr>
      <vt:lpstr>Моя спеціальність - </vt:lpstr>
      <vt:lpstr>Вступ</vt:lpstr>
      <vt:lpstr>Історія професії:</vt:lpstr>
      <vt:lpstr>Визначення професії «економіст»</vt:lpstr>
      <vt:lpstr>Характерні риси економіста:</vt:lpstr>
      <vt:lpstr>Особисті якості та схильності:</vt:lpstr>
      <vt:lpstr>А також:</vt:lpstr>
      <vt:lpstr>Особливості професії економіст</vt:lpstr>
      <vt:lpstr>Слайд 9</vt:lpstr>
      <vt:lpstr>Аналізуючи дані бухобліку, економіст повинен шукати шляхи оптимізації бізнесу, обчислювати «слабкі місця» в роботі підприємства: перевищує розумні межі фонд заробітної плати, високі транспортні витрати, неефективну роботу з постачальниками ...</vt:lpstr>
      <vt:lpstr>Слайд 11</vt:lpstr>
      <vt:lpstr>Учениця 11-Б класу Федчишина Юлія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2014-02-03T21:22:06Z</dcterms:created>
  <dcterms:modified xsi:type="dcterms:W3CDTF">2014-02-03T22:02:06Z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