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64" r:id="rId3"/>
    <p:sldId id="269" r:id="rId4"/>
    <p:sldId id="262" r:id="rId5"/>
    <p:sldId id="267" r:id="rId6"/>
    <p:sldId id="268" r:id="rId7"/>
    <p:sldId id="270" r:id="rId8"/>
    <p:sldId id="259" r:id="rId9"/>
    <p:sldId id="274" r:id="rId10"/>
    <p:sldId id="257" r:id="rId11"/>
    <p:sldId id="265" r:id="rId12"/>
    <p:sldId id="271" r:id="rId13"/>
    <p:sldId id="266" r:id="rId14"/>
    <p:sldId id="272" r:id="rId15"/>
    <p:sldId id="275"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E527AF"/>
    <a:srgbClr val="0000FF"/>
    <a:srgbClr val="000000"/>
    <a:srgbClr val="0A0AB2"/>
    <a:srgbClr val="F06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5" d="100"/>
          <a:sy n="65" d="100"/>
        </p:scale>
        <p:origin x="-15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93F9F-0AA3-46BA-B696-7865229F91F4}" type="datetimeFigureOut">
              <a:rPr lang="uk-UA" smtClean="0"/>
              <a:pPr/>
              <a:t>07.06.2014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25424-70D8-433B-89A2-42B5AB0BC315}" type="slidenum">
              <a:rPr lang="uk-UA" smtClean="0"/>
              <a:pPr/>
              <a:t>‹#›</a:t>
            </a:fld>
            <a:endParaRPr lang="uk-UA"/>
          </a:p>
        </p:txBody>
      </p:sp>
    </p:spTree>
    <p:extLst>
      <p:ext uri="{BB962C8B-B14F-4D97-AF65-F5344CB8AC3E}">
        <p14:creationId xmlns:p14="http://schemas.microsoft.com/office/powerpoint/2010/main" val="319783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19325424-70D8-433B-89A2-42B5AB0BC315}" type="slidenum">
              <a:rPr lang="uk-UA" smtClean="0"/>
              <a:pPr/>
              <a:t>10</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07.06.2014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4000"/>
          </a:blip>
          <a:srcRect/>
          <a:stretch>
            <a:fillRect/>
          </a:stretch>
        </p:blipFill>
        <p:spPr bwMode="auto">
          <a:xfrm>
            <a:off x="-500098" y="0"/>
            <a:ext cx="10429916" cy="7822437"/>
          </a:xfrm>
          <a:prstGeom prst="rect">
            <a:avLst/>
          </a:prstGeom>
          <a:noFill/>
          <a:ln w="9525">
            <a:noFill/>
            <a:miter lim="800000"/>
            <a:headEnd/>
            <a:tailEnd/>
          </a:ln>
          <a:effectLst/>
          <a:scene3d>
            <a:camera prst="orthographicFront"/>
            <a:lightRig rig="threePt" dir="t"/>
          </a:scene3d>
          <a:sp3d>
            <a:bevelT/>
          </a:sp3d>
        </p:spPr>
      </p:pic>
      <p:sp>
        <p:nvSpPr>
          <p:cNvPr id="2" name="Заголовок 1"/>
          <p:cNvSpPr>
            <a:spLocks noGrp="1"/>
          </p:cNvSpPr>
          <p:nvPr>
            <p:ph type="ctrTitle"/>
          </p:nvPr>
        </p:nvSpPr>
        <p:spPr>
          <a:xfrm>
            <a:off x="0" y="5000636"/>
            <a:ext cx="7572396" cy="1857364"/>
          </a:xfrm>
        </p:spPr>
        <p:txBody>
          <a:bodyPr>
            <a:normAutofit fontScale="90000"/>
          </a:bodyPr>
          <a:lstStyle/>
          <a:p>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en-US" sz="8800" b="1" dirty="0" smtClean="0"/>
              <a:t/>
            </a:r>
            <a:br>
              <a:rPr lang="en-US" sz="8800" b="1" dirty="0" smtClean="0"/>
            </a:br>
            <a:r>
              <a:rPr lang="uk-UA" dirty="0" smtClean="0"/>
              <a:t/>
            </a:r>
            <a:br>
              <a:rPr lang="uk-UA" dirty="0" smtClean="0"/>
            </a:br>
            <a:r>
              <a:rPr lang="uk-UA" dirty="0" smtClean="0"/>
              <a:t/>
            </a:r>
            <a:br>
              <a:rPr lang="uk-UA" dirty="0" smtClean="0"/>
            </a:br>
            <a:endParaRPr lang="uk-UA" dirty="0"/>
          </a:p>
        </p:txBody>
      </p:sp>
      <p:sp>
        <p:nvSpPr>
          <p:cNvPr id="6" name="TextBox 5"/>
          <p:cNvSpPr txBox="1"/>
          <p:nvPr/>
        </p:nvSpPr>
        <p:spPr>
          <a:xfrm>
            <a:off x="285720" y="5214950"/>
            <a:ext cx="6143668" cy="1446550"/>
          </a:xfrm>
          <a:prstGeom prst="rect">
            <a:avLst/>
          </a:prstGeom>
          <a:noFill/>
        </p:spPr>
        <p:txBody>
          <a:bodyPr wrap="square" rtlCol="0">
            <a:spAutoFit/>
          </a:bodyPr>
          <a:lstStyle/>
          <a:p>
            <a:r>
              <a:rPr lang="en-US" sz="8800" b="1" dirty="0" smtClean="0">
                <a:solidFill>
                  <a:schemeClr val="accent2">
                    <a:lumMod val="75000"/>
                  </a:schemeClr>
                </a:solidFill>
              </a:rPr>
              <a:t>Ice cream</a:t>
            </a:r>
            <a:endParaRPr lang="ru-RU" sz="8800" dirty="0">
              <a:solidFill>
                <a:schemeClr val="accent2">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E:\Оля\ОлЯ\Босенко Оля\sundae1.jpg"/>
          <p:cNvPicPr>
            <a:picLocks noChangeAspect="1" noChangeArrowheads="1"/>
          </p:cNvPicPr>
          <p:nvPr/>
        </p:nvPicPr>
        <p:blipFill>
          <a:blip r:embed="rId3"/>
          <a:srcRect/>
          <a:stretch>
            <a:fillRect/>
          </a:stretch>
        </p:blipFill>
        <p:spPr bwMode="auto">
          <a:xfrm>
            <a:off x="-785851" y="0"/>
            <a:ext cx="5656579" cy="7286604"/>
          </a:xfrm>
          <a:prstGeom prst="rect">
            <a:avLst/>
          </a:prstGeom>
          <a:noFill/>
        </p:spPr>
      </p:pic>
      <p:sp>
        <p:nvSpPr>
          <p:cNvPr id="2" name="Заголовок 1"/>
          <p:cNvSpPr>
            <a:spLocks noGrp="1"/>
          </p:cNvSpPr>
          <p:nvPr>
            <p:ph type="title"/>
          </p:nvPr>
        </p:nvSpPr>
        <p:spPr>
          <a:xfrm>
            <a:off x="-714412" y="214290"/>
            <a:ext cx="5143536" cy="1214422"/>
          </a:xfrm>
        </p:spPr>
        <p:txBody>
          <a:bodyPr>
            <a:normAutofit fontScale="90000"/>
          </a:bodyPr>
          <a:lstStyle/>
          <a:p>
            <a:r>
              <a:rPr lang="en-US" dirty="0" smtClean="0"/>
              <a:t>Ice cream by a price 1000 dollars </a:t>
            </a:r>
            <a:r>
              <a:rPr lang="uk-UA" b="1" dirty="0" smtClean="0"/>
              <a:t/>
            </a:r>
            <a:br>
              <a:rPr lang="uk-UA" b="1" dirty="0" smtClean="0"/>
            </a:br>
            <a:endParaRPr lang="uk-UA" dirty="0"/>
          </a:p>
        </p:txBody>
      </p:sp>
      <p:sp>
        <p:nvSpPr>
          <p:cNvPr id="6" name="TextBox 5"/>
          <p:cNvSpPr txBox="1"/>
          <p:nvPr/>
        </p:nvSpPr>
        <p:spPr>
          <a:xfrm>
            <a:off x="4929190" y="0"/>
            <a:ext cx="4000528" cy="6740307"/>
          </a:xfrm>
          <a:prstGeom prst="rect">
            <a:avLst/>
          </a:prstGeom>
          <a:noFill/>
        </p:spPr>
        <p:txBody>
          <a:bodyPr wrap="square" rtlCol="0">
            <a:spAutoFit/>
          </a:bodyPr>
          <a:lstStyle/>
          <a:p>
            <a:r>
              <a:rPr lang="en-US" sz="2400" b="1" dirty="0" smtClean="0"/>
              <a:t>The most expensive dessert in the world is prepared in the New York restaurant of </a:t>
            </a:r>
            <a:r>
              <a:rPr lang="en-US" sz="2400" b="1" i="1" dirty="0" smtClean="0"/>
              <a:t>Serendipity</a:t>
            </a:r>
            <a:r>
              <a:rPr lang="en-US" sz="2400" b="1" dirty="0" smtClean="0"/>
              <a:t>. Creamy ice-cream from 25 sorts of cacao by the decorated  creams, pieces of food of gold, and also little the chocolate of La Madeline au of Truffle, given in glass from gold and decorated by diamonds.. About a desire to taste a dessert it is necessary to warn in good time. By the way, a client can at a desire to take away with itself on memory. </a:t>
            </a:r>
            <a:endParaRPr lang="uk-U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1"/>
                                        </p:tgtEl>
                                        <p:attrNameLst>
                                          <p:attrName>style.visibility</p:attrName>
                                        </p:attrNameLst>
                                      </p:cBhvr>
                                      <p:to>
                                        <p:strVal val="visible"/>
                                      </p:to>
                                    </p:set>
                                    <p:animEffect transition="in" filter="blinds(horizontal)">
                                      <p:cBhvr>
                                        <p:cTn id="12" dur="500"/>
                                        <p:tgtEl>
                                          <p:spTgt spid="102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097" name="Picture 1"/>
          <p:cNvPicPr>
            <a:picLocks noChangeAspect="1" noChangeArrowheads="1"/>
          </p:cNvPicPr>
          <p:nvPr/>
        </p:nvPicPr>
        <p:blipFill>
          <a:blip r:embed="rId2"/>
          <a:srcRect/>
          <a:stretch>
            <a:fillRect/>
          </a:stretch>
        </p:blipFill>
        <p:spPr bwMode="auto">
          <a:xfrm>
            <a:off x="-643622" y="0"/>
            <a:ext cx="10511862" cy="7000900"/>
          </a:xfrm>
          <a:prstGeom prst="rect">
            <a:avLst/>
          </a:prstGeom>
          <a:noFill/>
          <a:ln w="9525">
            <a:noFill/>
            <a:miter lim="800000"/>
            <a:headEnd/>
            <a:tailEnd/>
          </a:ln>
          <a:effectLst/>
        </p:spPr>
      </p:pic>
      <p:sp>
        <p:nvSpPr>
          <p:cNvPr id="5" name="TextBox 4"/>
          <p:cNvSpPr txBox="1"/>
          <p:nvPr/>
        </p:nvSpPr>
        <p:spPr>
          <a:xfrm>
            <a:off x="0" y="428604"/>
            <a:ext cx="8215338" cy="954107"/>
          </a:xfrm>
          <a:prstGeom prst="rect">
            <a:avLst/>
          </a:prstGeom>
          <a:noFill/>
        </p:spPr>
        <p:txBody>
          <a:bodyPr wrap="square" rtlCol="0">
            <a:spAutoFit/>
          </a:bodyPr>
          <a:lstStyle/>
          <a:p>
            <a:r>
              <a:rPr lang="en-US" sz="2800" dirty="0" smtClean="0">
                <a:solidFill>
                  <a:schemeClr val="bg1"/>
                </a:solidFill>
              </a:rPr>
              <a:t>Today  ice cream can be very different. </a:t>
            </a:r>
          </a:p>
          <a:p>
            <a:r>
              <a:rPr lang="en-US" sz="2800" dirty="0" smtClean="0">
                <a:solidFill>
                  <a:schemeClr val="bg1"/>
                </a:solidFill>
              </a:rPr>
              <a:t>For any taste</a:t>
            </a:r>
            <a:r>
              <a:rPr lang="ru-RU" sz="2800" dirty="0" smtClean="0">
                <a:solidFill>
                  <a:schemeClr val="bg1"/>
                </a:solidFill>
              </a:rPr>
              <a:t>.</a:t>
            </a:r>
            <a:endParaRPr lang="uk-UA" sz="2800" dirty="0">
              <a:solidFill>
                <a:schemeClr val="bg1"/>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5"/>
                                        </p:tgtEl>
                                        <p:attrNameLst>
                                          <p:attrName>style.fontStyle</p:attrName>
                                        </p:attrNameLst>
                                      </p:cBhvr>
                                      <p:to>
                                        <p:strVal val="normal"/>
                                      </p:to>
                                    </p:set>
                                    <p:set>
                                      <p:cBhvr override="childStyle">
                                        <p:cTn id="7" dur="indefinite"/>
                                        <p:tgtEl>
                                          <p:spTgt spid="5"/>
                                        </p:tgtEl>
                                        <p:attrNameLst>
                                          <p:attrName>style.fontWeight</p:attrName>
                                        </p:attrNameLst>
                                      </p:cBhvr>
                                      <p:to>
                                        <p:strVal val="bold"/>
                                      </p:to>
                                    </p:set>
                                    <p:set>
                                      <p:cBhvr override="childStyle">
                                        <p:cTn id="8" dur="indefinite"/>
                                        <p:tgtEl>
                                          <p:spTgt spid="5"/>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rcRect/>
          <a:stretch>
            <a:fillRect/>
          </a:stretch>
        </p:blipFill>
        <p:spPr bwMode="auto">
          <a:xfrm>
            <a:off x="3777265" y="1571612"/>
            <a:ext cx="5366735" cy="35719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0" y="1071546"/>
            <a:ext cx="3741167" cy="4698906"/>
          </a:xfrm>
          <a:prstGeom prst="rect">
            <a:avLst/>
          </a:prstGeom>
          <a:noFill/>
          <a:ln w="9525">
            <a:noFill/>
            <a:miter lim="800000"/>
            <a:headEnd/>
            <a:tailEnd/>
          </a:ln>
          <a:effectLst/>
        </p:spPr>
      </p:pic>
      <p:sp>
        <p:nvSpPr>
          <p:cNvPr id="6" name="Заголовок 5"/>
          <p:cNvSpPr>
            <a:spLocks noGrp="1"/>
          </p:cNvSpPr>
          <p:nvPr>
            <p:ph type="title"/>
          </p:nvPr>
        </p:nvSpPr>
        <p:spPr/>
        <p:txBody>
          <a:body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695450" y="1797050"/>
            <a:ext cx="5753100" cy="4314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Horizont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651112" y="476231"/>
            <a:ext cx="3778275" cy="56674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Picture 2"/>
          <p:cNvPicPr>
            <a:picLocks noGrp="1" noChangeAspect="1" noChangeArrowheads="1"/>
          </p:cNvPicPr>
          <p:nvPr>
            <p:ph idx="1"/>
          </p:nvPr>
        </p:nvPicPr>
        <p:blipFill>
          <a:blip r:embed="rId2"/>
          <a:srcRect/>
          <a:stretch>
            <a:fillRect/>
          </a:stretch>
        </p:blipFill>
        <p:spPr bwMode="auto">
          <a:xfrm>
            <a:off x="1695450" y="1797050"/>
            <a:ext cx="5753100" cy="4314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8229600" cy="1143000"/>
          </a:xfrm>
        </p:spPr>
        <p:txBody>
          <a:bodyPr>
            <a:normAutofit fontScale="90000"/>
          </a:bodyPr>
          <a:lstStyle/>
          <a:p>
            <a:r>
              <a:rPr lang="en-US" dirty="0" smtClean="0"/>
              <a:t>Thank you for attention</a:t>
            </a:r>
            <a:r>
              <a:rPr lang="uk-UA" dirty="0" smtClean="0"/>
              <a:t/>
            </a:r>
            <a:br>
              <a:rPr lang="uk-UA" dirty="0" smtClean="0"/>
            </a:b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Оля\ОлЯ\Босенко Оля\369498576_food_053.jpg"/>
          <p:cNvPicPr>
            <a:picLocks noChangeAspect="1" noChangeArrowheads="1"/>
          </p:cNvPicPr>
          <p:nvPr/>
        </p:nvPicPr>
        <p:blipFill>
          <a:blip r:embed="rId2"/>
          <a:srcRect/>
          <a:stretch>
            <a:fillRect/>
          </a:stretch>
        </p:blipFill>
        <p:spPr bwMode="auto">
          <a:xfrm>
            <a:off x="0" y="0"/>
            <a:ext cx="9753600" cy="7315200"/>
          </a:xfrm>
          <a:prstGeom prst="rect">
            <a:avLst/>
          </a:prstGeom>
          <a:noFill/>
        </p:spPr>
      </p:pic>
      <p:sp>
        <p:nvSpPr>
          <p:cNvPr id="3" name="Содержимое 2"/>
          <p:cNvSpPr>
            <a:spLocks noGrp="1"/>
          </p:cNvSpPr>
          <p:nvPr>
            <p:ph idx="1"/>
          </p:nvPr>
        </p:nvSpPr>
        <p:spPr>
          <a:xfrm>
            <a:off x="-214346" y="214290"/>
            <a:ext cx="6429420" cy="3911609"/>
          </a:xfrm>
        </p:spPr>
        <p:txBody>
          <a:bodyPr/>
          <a:lstStyle/>
          <a:p>
            <a:r>
              <a:rPr lang="en-US" b="1" dirty="0" smtClean="0">
                <a:solidFill>
                  <a:schemeClr val="bg1"/>
                </a:solidFill>
              </a:rPr>
              <a:t>Ice cream is a frozen dessert usually made from dairy products, such as milk and cream, and often combined with fruits or other ingredients and </a:t>
            </a:r>
            <a:r>
              <a:rPr lang="en-US" b="1" dirty="0" err="1" smtClean="0">
                <a:solidFill>
                  <a:schemeClr val="bg1"/>
                </a:solidFill>
              </a:rPr>
              <a:t>flavours</a:t>
            </a:r>
            <a:r>
              <a:rPr lang="en-US" b="1" dirty="0" smtClean="0">
                <a:solidFill>
                  <a:schemeClr val="bg1"/>
                </a:solidFill>
              </a:rPr>
              <a:t>. </a:t>
            </a:r>
            <a:endParaRPr lang="uk-UA"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Grp="1" noChangeAspect="1" noChangeArrowheads="1"/>
          </p:cNvPicPr>
          <p:nvPr>
            <p:ph idx="1"/>
          </p:nvPr>
        </p:nvPicPr>
        <p:blipFill>
          <a:blip r:embed="rId2"/>
          <a:srcRect/>
          <a:stretch>
            <a:fillRect/>
          </a:stretch>
        </p:blipFill>
        <p:spPr bwMode="auto">
          <a:xfrm>
            <a:off x="4000487" y="928670"/>
            <a:ext cx="5143513" cy="5143513"/>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0" y="714356"/>
            <a:ext cx="3878030" cy="2857496"/>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0" y="3857627"/>
            <a:ext cx="3929058" cy="262246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85794"/>
          </a:xfrm>
        </p:spPr>
        <p:txBody>
          <a:bodyPr/>
          <a:lstStyle/>
          <a:p>
            <a:r>
              <a:rPr lang="en-US" dirty="0" smtClean="0"/>
              <a:t>History</a:t>
            </a:r>
            <a:endParaRPr lang="uk-UA" dirty="0"/>
          </a:p>
        </p:txBody>
      </p:sp>
      <p:sp>
        <p:nvSpPr>
          <p:cNvPr id="3" name="Содержимое 2"/>
          <p:cNvSpPr>
            <a:spLocks noGrp="1"/>
          </p:cNvSpPr>
          <p:nvPr>
            <p:ph idx="1"/>
          </p:nvPr>
        </p:nvSpPr>
        <p:spPr>
          <a:xfrm>
            <a:off x="214282" y="571480"/>
            <a:ext cx="8515320" cy="3071834"/>
          </a:xfrm>
        </p:spPr>
        <p:txBody>
          <a:bodyPr>
            <a:normAutofit fontScale="85000" lnSpcReduction="20000"/>
          </a:bodyPr>
          <a:lstStyle/>
          <a:p>
            <a:pPr>
              <a:buNone/>
            </a:pPr>
            <a:r>
              <a:rPr lang="en-US" dirty="0" smtClean="0"/>
              <a:t>-   Chinese did fruit ice the first, and later  this mean from a heat was adopted by </a:t>
            </a:r>
            <a:r>
              <a:rPr lang="en-US" dirty="0" err="1" smtClean="0"/>
              <a:t>arabs</a:t>
            </a:r>
            <a:r>
              <a:rPr lang="en-US" dirty="0" smtClean="0"/>
              <a:t>, </a:t>
            </a:r>
            <a:r>
              <a:rPr lang="en-US" dirty="0" err="1" smtClean="0"/>
              <a:t>hindus</a:t>
            </a:r>
            <a:r>
              <a:rPr lang="en-US" dirty="0" smtClean="0"/>
              <a:t>, </a:t>
            </a:r>
            <a:r>
              <a:rPr lang="en-US" dirty="0" err="1" smtClean="0"/>
              <a:t>persi</a:t>
            </a:r>
            <a:r>
              <a:rPr lang="en-US" dirty="0" smtClean="0"/>
              <a:t>. </a:t>
            </a:r>
          </a:p>
          <a:p>
            <a:pPr>
              <a:buFontTx/>
              <a:buChar char="-"/>
            </a:pPr>
            <a:r>
              <a:rPr lang="en-US" dirty="0" smtClean="0"/>
              <a:t>In IV age to n. e. </a:t>
            </a:r>
            <a:r>
              <a:rPr lang="en-US" dirty="0" err="1" smtClean="0"/>
              <a:t>Oleksandr</a:t>
            </a:r>
            <a:r>
              <a:rPr lang="en-US" dirty="0" smtClean="0"/>
              <a:t> </a:t>
            </a:r>
            <a:r>
              <a:rPr lang="en-US" dirty="0" err="1" smtClean="0"/>
              <a:t>Makedonskiy</a:t>
            </a:r>
            <a:r>
              <a:rPr lang="en-US" dirty="0" smtClean="0"/>
              <a:t>, which stood heat badly, used fruit juices with snow. </a:t>
            </a:r>
          </a:p>
          <a:p>
            <a:pPr>
              <a:buFontTx/>
              <a:buChar char="-"/>
            </a:pPr>
            <a:r>
              <a:rPr lang="en-US" dirty="0" smtClean="0"/>
              <a:t> Loved ice-cream and Roman emperor Nero (1 age of n. e.).  </a:t>
            </a:r>
          </a:p>
          <a:p>
            <a:pPr>
              <a:buFontTx/>
              <a:buChar char="-"/>
            </a:pPr>
            <a:r>
              <a:rPr lang="en-US" dirty="0" smtClean="0"/>
              <a:t>In to </a:t>
            </a:r>
            <a:r>
              <a:rPr lang="en-US" dirty="0" err="1" smtClean="0"/>
              <a:t>Kievan</a:t>
            </a:r>
            <a:r>
              <a:rPr lang="en-US" dirty="0" smtClean="0"/>
              <a:t> </a:t>
            </a:r>
            <a:r>
              <a:rPr lang="en-US" dirty="0" err="1" smtClean="0"/>
              <a:t>Rus</a:t>
            </a:r>
            <a:r>
              <a:rPr lang="en-US" dirty="0" smtClean="0"/>
              <a:t>, where also nobody knew nothing about the Chinese ice cream, popularity was used by the recipe of cold dessert: the frozen milk mixed with fresh berries.</a:t>
            </a:r>
            <a:endParaRPr lang="uk-UA" dirty="0"/>
          </a:p>
        </p:txBody>
      </p:sp>
      <p:pic>
        <p:nvPicPr>
          <p:cNvPr id="1027" name="Picture 3"/>
          <p:cNvPicPr>
            <a:picLocks noChangeAspect="1" noChangeArrowheads="1"/>
          </p:cNvPicPr>
          <p:nvPr/>
        </p:nvPicPr>
        <p:blipFill>
          <a:blip r:embed="rId2"/>
          <a:srcRect/>
          <a:stretch>
            <a:fillRect/>
          </a:stretch>
        </p:blipFill>
        <p:spPr bwMode="auto">
          <a:xfrm>
            <a:off x="0" y="3638550"/>
            <a:ext cx="3219450" cy="3219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857884" y="3769051"/>
            <a:ext cx="3286116" cy="3088949"/>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3286116" y="3833407"/>
            <a:ext cx="2500330" cy="30245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heckerboard(across)">
                                      <p:cBhvr>
                                        <p:cTn id="29" dur="500"/>
                                        <p:tgtEl>
                                          <p:spTgt spid="3">
                                            <p:txEl>
                                              <p:pRg st="3" end="3"/>
                                            </p:txEl>
                                          </p:spTgt>
                                        </p:tgtEl>
                                      </p:cBhvr>
                                    </p:animEffect>
                                  </p:childTnLst>
                                </p:cTn>
                              </p:par>
                              <p:par>
                                <p:cTn id="30" presetID="35" presetClass="entr" presetSubtype="0"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2000"/>
                                        <p:tgtEl>
                                          <p:spTgt spid="1027"/>
                                        </p:tgtEl>
                                      </p:cBhvr>
                                    </p:animEffect>
                                    <p:anim calcmode="lin" valueType="num">
                                      <p:cBhvr>
                                        <p:cTn id="33" dur="2000" fill="hold"/>
                                        <p:tgtEl>
                                          <p:spTgt spid="1027"/>
                                        </p:tgtEl>
                                        <p:attrNameLst>
                                          <p:attrName>style.rotation</p:attrName>
                                        </p:attrNameLst>
                                      </p:cBhvr>
                                      <p:tavLst>
                                        <p:tav tm="0">
                                          <p:val>
                                            <p:fltVal val="720"/>
                                          </p:val>
                                        </p:tav>
                                        <p:tav tm="100000">
                                          <p:val>
                                            <p:fltVal val="0"/>
                                          </p:val>
                                        </p:tav>
                                      </p:tavLst>
                                    </p:anim>
                                    <p:anim calcmode="lin" valueType="num">
                                      <p:cBhvr>
                                        <p:cTn id="34" dur="2000" fill="hold"/>
                                        <p:tgtEl>
                                          <p:spTgt spid="1027"/>
                                        </p:tgtEl>
                                        <p:attrNameLst>
                                          <p:attrName>ppt_h</p:attrName>
                                        </p:attrNameLst>
                                      </p:cBhvr>
                                      <p:tavLst>
                                        <p:tav tm="0">
                                          <p:val>
                                            <p:fltVal val="0"/>
                                          </p:val>
                                        </p:tav>
                                        <p:tav tm="100000">
                                          <p:val>
                                            <p:strVal val="#ppt_h"/>
                                          </p:val>
                                        </p:tav>
                                      </p:tavLst>
                                    </p:anim>
                                    <p:anim calcmode="lin" valueType="num">
                                      <p:cBhvr>
                                        <p:cTn id="35" dur="2000" fill="hold"/>
                                        <p:tgtEl>
                                          <p:spTgt spid="1027"/>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fade">
                                      <p:cBhvr>
                                        <p:cTn id="38" dur="2000"/>
                                        <p:tgtEl>
                                          <p:spTgt spid="1029"/>
                                        </p:tgtEl>
                                      </p:cBhvr>
                                    </p:animEffect>
                                    <p:anim calcmode="lin" valueType="num">
                                      <p:cBhvr>
                                        <p:cTn id="39" dur="2000" fill="hold"/>
                                        <p:tgtEl>
                                          <p:spTgt spid="1029"/>
                                        </p:tgtEl>
                                        <p:attrNameLst>
                                          <p:attrName>style.rotation</p:attrName>
                                        </p:attrNameLst>
                                      </p:cBhvr>
                                      <p:tavLst>
                                        <p:tav tm="0">
                                          <p:val>
                                            <p:fltVal val="720"/>
                                          </p:val>
                                        </p:tav>
                                        <p:tav tm="100000">
                                          <p:val>
                                            <p:fltVal val="0"/>
                                          </p:val>
                                        </p:tav>
                                      </p:tavLst>
                                    </p:anim>
                                    <p:anim calcmode="lin" valueType="num">
                                      <p:cBhvr>
                                        <p:cTn id="40" dur="2000" fill="hold"/>
                                        <p:tgtEl>
                                          <p:spTgt spid="1029"/>
                                        </p:tgtEl>
                                        <p:attrNameLst>
                                          <p:attrName>ppt_h</p:attrName>
                                        </p:attrNameLst>
                                      </p:cBhvr>
                                      <p:tavLst>
                                        <p:tav tm="0">
                                          <p:val>
                                            <p:fltVal val="0"/>
                                          </p:val>
                                        </p:tav>
                                        <p:tav tm="100000">
                                          <p:val>
                                            <p:strVal val="#ppt_h"/>
                                          </p:val>
                                        </p:tav>
                                      </p:tavLst>
                                    </p:anim>
                                    <p:anim calcmode="lin" valueType="num">
                                      <p:cBhvr>
                                        <p:cTn id="41" dur="2000" fill="hold"/>
                                        <p:tgtEl>
                                          <p:spTgt spid="1029"/>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2000"/>
                                        <p:tgtEl>
                                          <p:spTgt spid="1028"/>
                                        </p:tgtEl>
                                      </p:cBhvr>
                                    </p:animEffect>
                                    <p:anim calcmode="lin" valueType="num">
                                      <p:cBhvr>
                                        <p:cTn id="45" dur="2000" fill="hold"/>
                                        <p:tgtEl>
                                          <p:spTgt spid="1028"/>
                                        </p:tgtEl>
                                        <p:attrNameLst>
                                          <p:attrName>style.rotation</p:attrName>
                                        </p:attrNameLst>
                                      </p:cBhvr>
                                      <p:tavLst>
                                        <p:tav tm="0">
                                          <p:val>
                                            <p:fltVal val="720"/>
                                          </p:val>
                                        </p:tav>
                                        <p:tav tm="100000">
                                          <p:val>
                                            <p:fltVal val="0"/>
                                          </p:val>
                                        </p:tav>
                                      </p:tavLst>
                                    </p:anim>
                                    <p:anim calcmode="lin" valueType="num">
                                      <p:cBhvr>
                                        <p:cTn id="46" dur="2000" fill="hold"/>
                                        <p:tgtEl>
                                          <p:spTgt spid="1028"/>
                                        </p:tgtEl>
                                        <p:attrNameLst>
                                          <p:attrName>ppt_h</p:attrName>
                                        </p:attrNameLst>
                                      </p:cBhvr>
                                      <p:tavLst>
                                        <p:tav tm="0">
                                          <p:val>
                                            <p:fltVal val="0"/>
                                          </p:val>
                                        </p:tav>
                                        <p:tav tm="100000">
                                          <p:val>
                                            <p:strVal val="#ppt_h"/>
                                          </p:val>
                                        </p:tav>
                                      </p:tavLst>
                                    </p:anim>
                                    <p:anim calcmode="lin" valueType="num">
                                      <p:cBhvr>
                                        <p:cTn id="47" dur="2000" fill="hold"/>
                                        <p:tgtEl>
                                          <p:spTgt spid="102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5040315" y="3714752"/>
            <a:ext cx="4103685" cy="3143248"/>
          </a:xfrm>
          <a:prstGeom prst="rect">
            <a:avLst/>
          </a:prstGeom>
          <a:noFill/>
          <a:ln w="9525">
            <a:noFill/>
            <a:miter lim="800000"/>
            <a:headEnd/>
            <a:tailEnd/>
          </a:ln>
          <a:effectLst/>
        </p:spPr>
      </p:pic>
      <p:sp>
        <p:nvSpPr>
          <p:cNvPr id="2" name="Заголовок 1"/>
          <p:cNvSpPr>
            <a:spLocks noGrp="1"/>
          </p:cNvSpPr>
          <p:nvPr>
            <p:ph type="title"/>
          </p:nvPr>
        </p:nvSpPr>
        <p:spPr>
          <a:xfrm>
            <a:off x="0" y="0"/>
            <a:ext cx="2085932" cy="857232"/>
          </a:xfrm>
        </p:spPr>
        <p:txBody>
          <a:bodyPr/>
          <a:lstStyle/>
          <a:p>
            <a:r>
              <a:rPr lang="en-US" dirty="0" smtClean="0"/>
              <a:t>Then</a:t>
            </a:r>
            <a:endParaRPr lang="uk-UA" dirty="0"/>
          </a:p>
        </p:txBody>
      </p:sp>
      <p:sp>
        <p:nvSpPr>
          <p:cNvPr id="3" name="Содержимое 2"/>
          <p:cNvSpPr>
            <a:spLocks noGrp="1"/>
          </p:cNvSpPr>
          <p:nvPr>
            <p:ph idx="1"/>
          </p:nvPr>
        </p:nvSpPr>
        <p:spPr>
          <a:xfrm>
            <a:off x="0" y="571480"/>
            <a:ext cx="5286380" cy="6643734"/>
          </a:xfrm>
        </p:spPr>
        <p:txBody>
          <a:bodyPr>
            <a:normAutofit/>
          </a:bodyPr>
          <a:lstStyle/>
          <a:p>
            <a:r>
              <a:rPr lang="en-US" dirty="0" smtClean="0"/>
              <a:t>In ХІІІ century the Italian </a:t>
            </a:r>
            <a:r>
              <a:rPr lang="en-US" dirty="0" err="1" smtClean="0"/>
              <a:t>traveller</a:t>
            </a:r>
            <a:r>
              <a:rPr lang="en-US" dirty="0" smtClean="0"/>
              <a:t> Marko Polo </a:t>
            </a:r>
            <a:r>
              <a:rPr lang="en-US" dirty="0" err="1" smtClean="0"/>
              <a:t>rought</a:t>
            </a:r>
            <a:r>
              <a:rPr lang="en-US" dirty="0" smtClean="0"/>
              <a:t> to Europe few recipes new product, it was ice cream.</a:t>
            </a:r>
          </a:p>
          <a:p>
            <a:r>
              <a:rPr lang="en-US" dirty="0" smtClean="0"/>
              <a:t>In summer 1660 Italian </a:t>
            </a:r>
            <a:r>
              <a:rPr lang="en-US" dirty="0" err="1" smtClean="0"/>
              <a:t>Franchesko</a:t>
            </a:r>
            <a:r>
              <a:rPr lang="en-US" dirty="0" smtClean="0"/>
              <a:t> </a:t>
            </a:r>
            <a:r>
              <a:rPr lang="en-US" dirty="0" err="1" smtClean="0"/>
              <a:t>Prokopio</a:t>
            </a:r>
            <a:r>
              <a:rPr lang="en-US" dirty="0" smtClean="0"/>
              <a:t> opened in Paris the sale of ice-cream.</a:t>
            </a:r>
          </a:p>
          <a:p>
            <a:r>
              <a:rPr lang="en-US" dirty="0" smtClean="0"/>
              <a:t>From 1750 in France began to make this product that became popular quickly.</a:t>
            </a:r>
          </a:p>
          <a:p>
            <a:r>
              <a:rPr lang="en-US" dirty="0" smtClean="0"/>
              <a:t>In the USA the first mention about the open sale of ice-cream meets in May, 1777</a:t>
            </a:r>
          </a:p>
        </p:txBody>
      </p:sp>
      <p:pic>
        <p:nvPicPr>
          <p:cNvPr id="5" name="Picture 2"/>
          <p:cNvPicPr>
            <a:picLocks noChangeAspect="1" noChangeArrowheads="1"/>
          </p:cNvPicPr>
          <p:nvPr/>
        </p:nvPicPr>
        <p:blipFill>
          <a:blip r:embed="rId3"/>
          <a:srcRect/>
          <a:stretch>
            <a:fillRect/>
          </a:stretch>
        </p:blipFill>
        <p:spPr bwMode="auto">
          <a:xfrm>
            <a:off x="5929322" y="0"/>
            <a:ext cx="3214678" cy="376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srcRect/>
          <a:stretch>
            <a:fillRect/>
          </a:stretch>
        </p:blipFill>
        <p:spPr bwMode="auto">
          <a:xfrm>
            <a:off x="3214678" y="0"/>
            <a:ext cx="2786082" cy="3922511"/>
          </a:xfrm>
          <a:prstGeom prst="rect">
            <a:avLst/>
          </a:prstGeom>
          <a:noFill/>
          <a:ln w="9525">
            <a:noFill/>
            <a:miter lim="800000"/>
            <a:headEnd/>
            <a:tailEnd/>
          </a:ln>
          <a:effectLst/>
        </p:spPr>
      </p:pic>
      <p:sp>
        <p:nvSpPr>
          <p:cNvPr id="3" name="Содержимое 2"/>
          <p:cNvSpPr>
            <a:spLocks noGrp="1"/>
          </p:cNvSpPr>
          <p:nvPr>
            <p:ph idx="1"/>
          </p:nvPr>
        </p:nvSpPr>
        <p:spPr>
          <a:xfrm>
            <a:off x="-500098" y="357166"/>
            <a:ext cx="3786214" cy="4737748"/>
          </a:xfrm>
        </p:spPr>
        <p:txBody>
          <a:bodyPr/>
          <a:lstStyle/>
          <a:p>
            <a:r>
              <a:rPr lang="en-US" dirty="0" smtClean="0"/>
              <a:t> 1851 in </a:t>
            </a:r>
            <a:r>
              <a:rPr lang="en-US" dirty="0" err="1" smtClean="0"/>
              <a:t>Baltimor</a:t>
            </a:r>
            <a:r>
              <a:rPr lang="en-US" dirty="0" smtClean="0"/>
              <a:t> Jacob </a:t>
            </a:r>
            <a:r>
              <a:rPr lang="en-US" dirty="0" err="1" smtClean="0"/>
              <a:t>Fyssel</a:t>
            </a:r>
            <a:r>
              <a:rPr lang="en-US" dirty="0" smtClean="0"/>
              <a:t> founded the first in the world factory from the production of ice cream</a:t>
            </a:r>
            <a:endParaRPr lang="uk-UA" dirty="0"/>
          </a:p>
        </p:txBody>
      </p:sp>
      <p:pic>
        <p:nvPicPr>
          <p:cNvPr id="2050" name="Picture 2"/>
          <p:cNvPicPr>
            <a:picLocks noChangeAspect="1" noChangeArrowheads="1"/>
          </p:cNvPicPr>
          <p:nvPr/>
        </p:nvPicPr>
        <p:blipFill>
          <a:blip r:embed="rId3"/>
          <a:srcRect/>
          <a:stretch>
            <a:fillRect/>
          </a:stretch>
        </p:blipFill>
        <p:spPr bwMode="auto">
          <a:xfrm>
            <a:off x="428596" y="3618743"/>
            <a:ext cx="2967051" cy="323925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286500" y="0"/>
            <a:ext cx="2857500" cy="3810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956812" y="3143248"/>
            <a:ext cx="2575561" cy="37147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500" fill="hold"/>
                                        <p:tgtEl>
                                          <p:spTgt spid="2053"/>
                                        </p:tgtEl>
                                        <p:attrNameLst>
                                          <p:attrName>ppt_w</p:attrName>
                                        </p:attrNameLst>
                                      </p:cBhvr>
                                      <p:tavLst>
                                        <p:tav tm="0">
                                          <p:val>
                                            <p:fltVal val="0"/>
                                          </p:val>
                                        </p:tav>
                                        <p:tav tm="100000">
                                          <p:val>
                                            <p:strVal val="#ppt_w"/>
                                          </p:val>
                                        </p:tav>
                                      </p:tavLst>
                                    </p:anim>
                                    <p:anim calcmode="lin" valueType="num">
                                      <p:cBhvr>
                                        <p:cTn id="14" dur="5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52"/>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52"/>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5080986" y="0"/>
            <a:ext cx="4063014" cy="4643445"/>
          </a:xfrm>
          <a:prstGeom prst="rect">
            <a:avLst/>
          </a:prstGeom>
          <a:noFill/>
          <a:ln w="9525">
            <a:noFill/>
            <a:miter lim="800000"/>
            <a:headEnd/>
            <a:tailEnd/>
          </a:ln>
          <a:effectLst/>
        </p:spPr>
      </p:pic>
      <p:sp>
        <p:nvSpPr>
          <p:cNvPr id="7" name="TextBox 6"/>
          <p:cNvSpPr txBox="1"/>
          <p:nvPr/>
        </p:nvSpPr>
        <p:spPr>
          <a:xfrm>
            <a:off x="3071802" y="4643446"/>
            <a:ext cx="5143536" cy="1938992"/>
          </a:xfrm>
          <a:prstGeom prst="rect">
            <a:avLst/>
          </a:prstGeom>
          <a:noFill/>
        </p:spPr>
        <p:txBody>
          <a:bodyPr wrap="square" rtlCol="0">
            <a:spAutoFit/>
          </a:bodyPr>
          <a:lstStyle/>
          <a:p>
            <a:r>
              <a:rPr lang="en-US" sz="2400" b="1" dirty="0" smtClean="0"/>
              <a:t>When perfect refrigeration machines appeared,</a:t>
            </a:r>
          </a:p>
          <a:p>
            <a:pPr>
              <a:buNone/>
            </a:pPr>
            <a:r>
              <a:rPr lang="en-US" sz="2400" b="1" dirty="0" smtClean="0"/>
              <a:t> in the end ХІХ of century then production of ice cream</a:t>
            </a:r>
          </a:p>
          <a:p>
            <a:pPr>
              <a:buNone/>
            </a:pPr>
            <a:r>
              <a:rPr lang="en-US" sz="2400" b="1" dirty="0" smtClean="0"/>
              <a:t> grew.</a:t>
            </a:r>
          </a:p>
        </p:txBody>
      </p:sp>
      <p:pic>
        <p:nvPicPr>
          <p:cNvPr id="4098" name="Picture 2"/>
          <p:cNvPicPr>
            <a:picLocks noChangeAspect="1" noChangeArrowheads="1"/>
          </p:cNvPicPr>
          <p:nvPr/>
        </p:nvPicPr>
        <p:blipFill>
          <a:blip r:embed="rId3"/>
          <a:srcRect/>
          <a:stretch>
            <a:fillRect/>
          </a:stretch>
        </p:blipFill>
        <p:spPr bwMode="auto">
          <a:xfrm>
            <a:off x="0" y="0"/>
            <a:ext cx="4664708" cy="3714776"/>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500034" y="3786190"/>
            <a:ext cx="2489227" cy="28574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360"/>
                                          </p:val>
                                        </p:tav>
                                        <p:tav tm="100000">
                                          <p:val>
                                            <p:fltVal val="0"/>
                                          </p:val>
                                        </p:tav>
                                      </p:tavLst>
                                    </p:anim>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fill="hold"/>
                                        <p:tgtEl>
                                          <p:spTgt spid="5122"/>
                                        </p:tgtEl>
                                        <p:attrNameLst>
                                          <p:attrName>ppt_w</p:attrName>
                                        </p:attrNameLst>
                                      </p:cBhvr>
                                      <p:tavLst>
                                        <p:tav tm="0">
                                          <p:val>
                                            <p:fltVal val="0"/>
                                          </p:val>
                                        </p:tav>
                                        <p:tav tm="100000">
                                          <p:val>
                                            <p:strVal val="#ppt_w"/>
                                          </p:val>
                                        </p:tav>
                                      </p:tavLst>
                                    </p:anim>
                                    <p:anim calcmode="lin" valueType="num">
                                      <p:cBhvr>
                                        <p:cTn id="16" dur="500" fill="hold"/>
                                        <p:tgtEl>
                                          <p:spTgt spid="5122"/>
                                        </p:tgtEl>
                                        <p:attrNameLst>
                                          <p:attrName>ppt_h</p:attrName>
                                        </p:attrNameLst>
                                      </p:cBhvr>
                                      <p:tavLst>
                                        <p:tav tm="0">
                                          <p:val>
                                            <p:fltVal val="0"/>
                                          </p:val>
                                        </p:tav>
                                        <p:tav tm="100000">
                                          <p:val>
                                            <p:strVal val="#ppt_h"/>
                                          </p:val>
                                        </p:tav>
                                      </p:tavLst>
                                    </p:anim>
                                    <p:anim calcmode="lin" valueType="num">
                                      <p:cBhvr>
                                        <p:cTn id="17" dur="500" fill="hold"/>
                                        <p:tgtEl>
                                          <p:spTgt spid="5122"/>
                                        </p:tgtEl>
                                        <p:attrNameLst>
                                          <p:attrName>style.rotation</p:attrName>
                                        </p:attrNameLst>
                                      </p:cBhvr>
                                      <p:tavLst>
                                        <p:tav tm="0">
                                          <p:val>
                                            <p:fltVal val="360"/>
                                          </p:val>
                                        </p:tav>
                                        <p:tav tm="100000">
                                          <p:val>
                                            <p:fltVal val="0"/>
                                          </p:val>
                                        </p:tav>
                                      </p:tavLst>
                                    </p:anim>
                                    <p:animEffect transition="in" filter="fade">
                                      <p:cBhvr>
                                        <p:cTn id="1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82" y="0"/>
            <a:ext cx="8229600" cy="1143000"/>
          </a:xfrm>
        </p:spPr>
        <p:txBody>
          <a:bodyPr/>
          <a:lstStyle/>
          <a:p>
            <a:r>
              <a:rPr lang="en-US" dirty="0" smtClean="0"/>
              <a:t> Value</a:t>
            </a:r>
            <a:endParaRPr lang="uk-UA" dirty="0"/>
          </a:p>
        </p:txBody>
      </p:sp>
      <p:sp>
        <p:nvSpPr>
          <p:cNvPr id="3" name="Содержимое 2"/>
          <p:cNvSpPr>
            <a:spLocks noGrp="1"/>
          </p:cNvSpPr>
          <p:nvPr>
            <p:ph idx="1"/>
          </p:nvPr>
        </p:nvSpPr>
        <p:spPr>
          <a:xfrm>
            <a:off x="0" y="1000108"/>
            <a:ext cx="4429124" cy="5857892"/>
          </a:xfrm>
        </p:spPr>
        <p:txBody>
          <a:bodyPr>
            <a:normAutofit lnSpcReduction="10000"/>
          </a:bodyPr>
          <a:lstStyle/>
          <a:p>
            <a:pPr>
              <a:buNone/>
            </a:pPr>
            <a:r>
              <a:rPr lang="en-US" dirty="0" smtClean="0">
                <a:solidFill>
                  <a:srgbClr val="000000"/>
                </a:solidFill>
              </a:rPr>
              <a:t>         An ice-cream as has a product milk over 100 useful substances. In him there </a:t>
            </a:r>
            <a:r>
              <a:rPr lang="en-US" dirty="0" smtClean="0">
                <a:solidFill>
                  <a:srgbClr val="000000"/>
                </a:solidFill>
              </a:rPr>
              <a:t>are </a:t>
            </a:r>
            <a:r>
              <a:rPr lang="en-US" dirty="0" smtClean="0">
                <a:solidFill>
                  <a:srgbClr val="000000"/>
                </a:solidFill>
              </a:rPr>
              <a:t>fats, carbohydrates, whole set of vitamins (And, В1, В2, В12, С, Д, Е, Р). The amount of vitamins of С increases at addition of fruit filler. The power value of ice-cream hesitates from 100 to 250 </a:t>
            </a:r>
            <a:r>
              <a:rPr lang="en-US" dirty="0" err="1" smtClean="0">
                <a:solidFill>
                  <a:srgbClr val="000000"/>
                </a:solidFill>
              </a:rPr>
              <a:t>kkal</a:t>
            </a:r>
            <a:r>
              <a:rPr lang="en-US" dirty="0" smtClean="0">
                <a:solidFill>
                  <a:srgbClr val="000000"/>
                </a:solidFill>
              </a:rPr>
              <a:t>/100 </a:t>
            </a:r>
            <a:r>
              <a:rPr lang="en-US" dirty="0" err="1" smtClean="0">
                <a:solidFill>
                  <a:srgbClr val="000000"/>
                </a:solidFill>
              </a:rPr>
              <a:t>gs</a:t>
            </a:r>
            <a:r>
              <a:rPr lang="en-US" dirty="0" smtClean="0">
                <a:solidFill>
                  <a:srgbClr val="000000"/>
                </a:solidFill>
              </a:rPr>
              <a:t>.</a:t>
            </a:r>
            <a:endParaRPr lang="uk-UA" dirty="0">
              <a:solidFill>
                <a:srgbClr val="000000"/>
              </a:solidFill>
            </a:endParaRPr>
          </a:p>
        </p:txBody>
      </p:sp>
      <p:pic>
        <p:nvPicPr>
          <p:cNvPr id="4098" name="Picture 2"/>
          <p:cNvPicPr>
            <a:picLocks noChangeAspect="1" noChangeArrowheads="1"/>
          </p:cNvPicPr>
          <p:nvPr/>
        </p:nvPicPr>
        <p:blipFill>
          <a:blip r:embed="rId2"/>
          <a:srcRect/>
          <a:stretch>
            <a:fillRect/>
          </a:stretch>
        </p:blipFill>
        <p:spPr bwMode="auto">
          <a:xfrm>
            <a:off x="4429124" y="0"/>
            <a:ext cx="4714876" cy="67894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grpId="0" nodeType="clickEffect">
                                  <p:stCondLst>
                                    <p:cond delay="0"/>
                                  </p:stCondLst>
                                  <p:iterate type="lt">
                                    <p:tmPct val="0"/>
                                  </p:iterate>
                                  <p:childTnLst>
                                    <p:set>
                                      <p:cBhvr>
                                        <p:cTn id="10" dur="1" fill="hold">
                                          <p:stCondLst>
                                            <p:cond delay="0"/>
                                          </p:stCondLst>
                                        </p:cTn>
                                        <p:tgtEl>
                                          <p:spTgt spid="3">
                                            <p:txEl>
                                              <p:pRg st="0" end="0"/>
                                            </p:txEl>
                                          </p:spTgt>
                                        </p:tgtEl>
                                        <p:attrNameLst>
                                          <p:attrName>style.visibility</p:attrName>
                                        </p:attrNameLst>
                                      </p:cBhvr>
                                      <p:to>
                                        <p:strVal val="visible"/>
                                      </p:to>
                                    </p:set>
                                    <p:animScale>
                                      <p:cBhvr>
                                        <p:cTn id="1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xEl>
                                              <p:pRg st="0" end="0"/>
                                            </p:txEl>
                                          </p:spTgt>
                                        </p:tgtEl>
                                        <p:attrNameLst>
                                          <p:attrName>ppt_x</p:attrName>
                                          <p:attrName>ppt_y</p:attrName>
                                        </p:attrNameLst>
                                      </p:cBhvr>
                                    </p:animMotion>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down)">
                                      <p:cBhvr>
                                        <p:cTn id="18" dur="580">
                                          <p:stCondLst>
                                            <p:cond delay="0"/>
                                          </p:stCondLst>
                                        </p:cTn>
                                        <p:tgtEl>
                                          <p:spTgt spid="4098"/>
                                        </p:tgtEl>
                                      </p:cBhvr>
                                    </p:animEffect>
                                    <p:anim calcmode="lin" valueType="num">
                                      <p:cBhvr>
                                        <p:cTn id="19"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4" dur="26">
                                          <p:stCondLst>
                                            <p:cond delay="650"/>
                                          </p:stCondLst>
                                        </p:cTn>
                                        <p:tgtEl>
                                          <p:spTgt spid="4098"/>
                                        </p:tgtEl>
                                      </p:cBhvr>
                                      <p:to x="100000" y="60000"/>
                                    </p:animScale>
                                    <p:animScale>
                                      <p:cBhvr>
                                        <p:cTn id="25" dur="166" decel="50000">
                                          <p:stCondLst>
                                            <p:cond delay="676"/>
                                          </p:stCondLst>
                                        </p:cTn>
                                        <p:tgtEl>
                                          <p:spTgt spid="4098"/>
                                        </p:tgtEl>
                                      </p:cBhvr>
                                      <p:to x="100000" y="100000"/>
                                    </p:animScale>
                                    <p:animScale>
                                      <p:cBhvr>
                                        <p:cTn id="26" dur="26">
                                          <p:stCondLst>
                                            <p:cond delay="1312"/>
                                          </p:stCondLst>
                                        </p:cTn>
                                        <p:tgtEl>
                                          <p:spTgt spid="4098"/>
                                        </p:tgtEl>
                                      </p:cBhvr>
                                      <p:to x="100000" y="80000"/>
                                    </p:animScale>
                                    <p:animScale>
                                      <p:cBhvr>
                                        <p:cTn id="27" dur="166" decel="50000">
                                          <p:stCondLst>
                                            <p:cond delay="1338"/>
                                          </p:stCondLst>
                                        </p:cTn>
                                        <p:tgtEl>
                                          <p:spTgt spid="4098"/>
                                        </p:tgtEl>
                                      </p:cBhvr>
                                      <p:to x="100000" y="100000"/>
                                    </p:animScale>
                                    <p:animScale>
                                      <p:cBhvr>
                                        <p:cTn id="28" dur="26">
                                          <p:stCondLst>
                                            <p:cond delay="1642"/>
                                          </p:stCondLst>
                                        </p:cTn>
                                        <p:tgtEl>
                                          <p:spTgt spid="4098"/>
                                        </p:tgtEl>
                                      </p:cBhvr>
                                      <p:to x="100000" y="90000"/>
                                    </p:animScale>
                                    <p:animScale>
                                      <p:cBhvr>
                                        <p:cTn id="29" dur="166" decel="50000">
                                          <p:stCondLst>
                                            <p:cond delay="1668"/>
                                          </p:stCondLst>
                                        </p:cTn>
                                        <p:tgtEl>
                                          <p:spTgt spid="4098"/>
                                        </p:tgtEl>
                                      </p:cBhvr>
                                      <p:to x="100000" y="100000"/>
                                    </p:animScale>
                                    <p:animScale>
                                      <p:cBhvr>
                                        <p:cTn id="30" dur="26">
                                          <p:stCondLst>
                                            <p:cond delay="1808"/>
                                          </p:stCondLst>
                                        </p:cTn>
                                        <p:tgtEl>
                                          <p:spTgt spid="4098"/>
                                        </p:tgtEl>
                                      </p:cBhvr>
                                      <p:to x="100000" y="95000"/>
                                    </p:animScale>
                                    <p:animScale>
                                      <p:cBhvr>
                                        <p:cTn id="31"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2051" name="Picture 3"/>
          <p:cNvPicPr>
            <a:picLocks noGrp="1" noChangeAspect="1" noChangeArrowheads="1"/>
          </p:cNvPicPr>
          <p:nvPr>
            <p:ph idx="1"/>
          </p:nvPr>
        </p:nvPicPr>
        <p:blipFill>
          <a:blip r:embed="rId2"/>
          <a:srcRect/>
          <a:stretch>
            <a:fillRect/>
          </a:stretch>
        </p:blipFill>
        <p:spPr bwMode="auto">
          <a:xfrm>
            <a:off x="3143240" y="214290"/>
            <a:ext cx="2643206" cy="4250561"/>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5357786" y="3223235"/>
            <a:ext cx="3786214" cy="3634765"/>
          </a:xfrm>
          <a:prstGeom prst="rect">
            <a:avLst/>
          </a:prstGeom>
          <a:noFill/>
          <a:ln w="9525">
            <a:noFill/>
            <a:miter lim="800000"/>
            <a:headEnd/>
            <a:tailEnd/>
          </a:ln>
          <a:effectLst/>
        </p:spPr>
      </p:pic>
      <p:pic>
        <p:nvPicPr>
          <p:cNvPr id="9" name="Picture 2" descr="E:\Оля\ОлЯ\подобається\1686_0.jpg"/>
          <p:cNvPicPr>
            <a:picLocks noChangeAspect="1" noChangeArrowheads="1"/>
          </p:cNvPicPr>
          <p:nvPr/>
        </p:nvPicPr>
        <p:blipFill>
          <a:blip r:embed="rId4"/>
          <a:srcRect/>
          <a:stretch>
            <a:fillRect/>
          </a:stretch>
        </p:blipFill>
        <p:spPr bwMode="auto">
          <a:xfrm>
            <a:off x="0" y="3025524"/>
            <a:ext cx="3571868" cy="3832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heel(4)">
                                      <p:cBhvr>
                                        <p:cTn id="10" dur="2000"/>
                                        <p:tgtEl>
                                          <p:spTgt spid="2051"/>
                                        </p:tgtEl>
                                      </p:cBhvr>
                                    </p:animEffect>
                                  </p:childTnLst>
                                </p:cTn>
                              </p:par>
                              <p:par>
                                <p:cTn id="11" presetID="21" presetClass="entr" presetSubtype="4"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heel(4)">
                                      <p:cBhvr>
                                        <p:cTn id="1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3">
      <a:dk1>
        <a:sysClr val="windowText" lastClr="000000"/>
      </a:dk1>
      <a:lt1>
        <a:sysClr val="window" lastClr="FFFFFF"/>
      </a:lt1>
      <a:dk2>
        <a:srgbClr val="69676D"/>
      </a:dk2>
      <a:lt2>
        <a:srgbClr val="FB99F4"/>
      </a:lt2>
      <a:accent1>
        <a:srgbClr val="EA4A9E"/>
      </a:accent1>
      <a:accent2>
        <a:srgbClr val="F73D58"/>
      </a:accent2>
      <a:accent3>
        <a:srgbClr val="C55ED6"/>
      </a:accent3>
      <a:accent4>
        <a:srgbClr val="6585CF"/>
      </a:accent4>
      <a:accent5>
        <a:srgbClr val="7E6BC9"/>
      </a:accent5>
      <a:accent6>
        <a:srgbClr val="A379BB"/>
      </a:accent6>
      <a:hlink>
        <a:srgbClr val="6C0F73"/>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1380</TotalTime>
  <Words>419</Words>
  <Application>Microsoft Office PowerPoint</Application>
  <PresentationFormat>Экран (4:3)</PresentationFormat>
  <Paragraphs>25</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           </vt:lpstr>
      <vt:lpstr>Презентация PowerPoint</vt:lpstr>
      <vt:lpstr>Презентация PowerPoint</vt:lpstr>
      <vt:lpstr>History</vt:lpstr>
      <vt:lpstr>Then</vt:lpstr>
      <vt:lpstr>Презентация PowerPoint</vt:lpstr>
      <vt:lpstr>Презентация PowerPoint</vt:lpstr>
      <vt:lpstr> Value</vt:lpstr>
      <vt:lpstr>Презентация PowerPoint</vt:lpstr>
      <vt:lpstr>Ice cream by a price 1000 dollars  </vt:lpstr>
      <vt:lpstr>Презентация PowerPoint</vt:lpstr>
      <vt:lpstr>Презентация PowerPoint</vt:lpstr>
      <vt:lpstr>Презентация PowerPoint</vt:lpstr>
      <vt:lpstr>Презентация PowerPoint</vt:lpstr>
      <vt:lpstr>Презентация PowerPoint</vt:lpstr>
      <vt:lpstr>Thank you for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Tasha</dc:creator>
  <cp:lastModifiedBy>Olya</cp:lastModifiedBy>
  <cp:revision>135</cp:revision>
  <dcterms:created xsi:type="dcterms:W3CDTF">2010-09-23T14:14:20Z</dcterms:created>
  <dcterms:modified xsi:type="dcterms:W3CDTF">2014-06-06T22:14:24Z</dcterms:modified>
</cp:coreProperties>
</file>