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49C77E-3C8D-4746-898D-54C7685D2BE9}"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uk-UA"/>
        </a:p>
      </dgm:t>
    </dgm:pt>
    <dgm:pt modelId="{D832177E-1445-47C0-AE1D-DF69C3A2ADE0}">
      <dgm:prSet phldrT="[Текст]" custT="1"/>
      <dgm:spPr/>
      <dgm:t>
        <a:bodyPr/>
        <a:lstStyle/>
        <a:p>
          <a:r>
            <a:rPr lang="ru-RU" sz="1600" b="0" i="0" dirty="0" err="1" smtClean="0"/>
            <a:t>Доведення</a:t>
          </a:r>
          <a:r>
            <a:rPr lang="ru-RU" sz="1600" b="0" i="0" dirty="0" smtClean="0"/>
            <a:t> товару до </a:t>
          </a:r>
          <a:r>
            <a:rPr lang="ru-RU" sz="1600" b="0" i="0" dirty="0" err="1" smtClean="0"/>
            <a:t>безпосереднього</a:t>
          </a:r>
          <a:r>
            <a:rPr lang="ru-RU" sz="1600" b="0" i="0" dirty="0" smtClean="0"/>
            <a:t> </a:t>
          </a:r>
          <a:r>
            <a:rPr lang="ru-RU" sz="1600" b="0" i="0" dirty="0" err="1" smtClean="0"/>
            <a:t>споживача</a:t>
          </a:r>
          <a:r>
            <a:rPr lang="ru-RU" sz="1600" b="0" i="0" dirty="0" smtClean="0"/>
            <a:t>. </a:t>
          </a:r>
          <a:r>
            <a:rPr lang="ru-RU" sz="1600" b="0" i="0" dirty="0" err="1" smtClean="0"/>
            <a:t>Інститути</a:t>
          </a:r>
          <a:r>
            <a:rPr lang="ru-RU" sz="1600" b="0" i="0" dirty="0" smtClean="0"/>
            <a:t> </a:t>
          </a:r>
          <a:r>
            <a:rPr lang="ru-RU" sz="1600" b="0" i="0" dirty="0" err="1" smtClean="0"/>
            <a:t>інфраструктури</a:t>
          </a:r>
          <a:r>
            <a:rPr lang="ru-RU" sz="1600" b="0" i="0" dirty="0" smtClean="0"/>
            <a:t> </a:t>
          </a:r>
          <a:r>
            <a:rPr lang="ru-RU" sz="1600" b="0" i="0" dirty="0" err="1" smtClean="0"/>
            <a:t>допомагають</a:t>
          </a:r>
          <a:r>
            <a:rPr lang="ru-RU" sz="1600" b="0" i="0" dirty="0" smtClean="0"/>
            <a:t> товару </a:t>
          </a:r>
          <a:r>
            <a:rPr lang="ru-RU" sz="1600" b="0" i="0" dirty="0" err="1" smtClean="0"/>
            <a:t>знайти</a:t>
          </a:r>
          <a:r>
            <a:rPr lang="ru-RU" sz="1600" b="0" i="0" dirty="0" smtClean="0"/>
            <a:t> </a:t>
          </a:r>
          <a:r>
            <a:rPr lang="ru-RU" sz="1600" b="0" i="0" dirty="0" err="1" smtClean="0"/>
            <a:t>свого</a:t>
          </a:r>
          <a:r>
            <a:rPr lang="ru-RU" sz="1600" b="0" i="0" dirty="0" smtClean="0"/>
            <a:t> </a:t>
          </a:r>
          <a:r>
            <a:rPr lang="ru-RU" sz="1600" b="0" i="0" dirty="0" err="1" smtClean="0"/>
            <a:t>споживача</a:t>
          </a:r>
          <a:r>
            <a:rPr lang="ru-RU" sz="1600" b="0" i="0" dirty="0" smtClean="0"/>
            <a:t>. </a:t>
          </a:r>
          <a:r>
            <a:rPr lang="ru-RU" sz="1600" b="0" i="0" dirty="0" err="1" smtClean="0"/>
            <a:t>Важливо</a:t>
          </a:r>
          <a:r>
            <a:rPr lang="ru-RU" sz="1600" b="0" i="0" dirty="0" smtClean="0"/>
            <a:t> </a:t>
          </a:r>
          <a:r>
            <a:rPr lang="ru-RU" sz="1600" b="0" i="0" dirty="0" err="1" smtClean="0"/>
            <a:t>організувати</a:t>
          </a:r>
          <a:r>
            <a:rPr lang="ru-RU" sz="1600" b="0" i="0" dirty="0" smtClean="0"/>
            <a:t> </a:t>
          </a:r>
          <a:r>
            <a:rPr lang="ru-RU" sz="1600" b="0" i="0" dirty="0" err="1" smtClean="0"/>
            <a:t>виробництво</a:t>
          </a:r>
          <a:r>
            <a:rPr lang="ru-RU" sz="1600" b="0" i="0" dirty="0" smtClean="0"/>
            <a:t> </a:t>
          </a:r>
          <a:r>
            <a:rPr lang="ru-RU" sz="1600" b="0" i="0" dirty="0" err="1" smtClean="0"/>
            <a:t>продукції</a:t>
          </a:r>
          <a:r>
            <a:rPr lang="ru-RU" sz="1600" b="0" i="0" dirty="0" smtClean="0"/>
            <a:t>, </a:t>
          </a:r>
          <a:r>
            <a:rPr lang="ru-RU" sz="1600" b="0" i="0" dirty="0" err="1" smtClean="0"/>
            <a:t>але</a:t>
          </a:r>
          <a:r>
            <a:rPr lang="ru-RU" sz="1600" b="0" i="0" dirty="0" smtClean="0"/>
            <a:t> не </a:t>
          </a:r>
          <a:r>
            <a:rPr lang="ru-RU" sz="1600" b="0" i="0" dirty="0" err="1" smtClean="0"/>
            <a:t>менше</a:t>
          </a:r>
          <a:r>
            <a:rPr lang="ru-RU" sz="1600" b="0" i="0" dirty="0" smtClean="0"/>
            <a:t> </a:t>
          </a:r>
          <a:r>
            <a:rPr lang="ru-RU" sz="1600" b="0" i="0" dirty="0" err="1" smtClean="0"/>
            <a:t>важливо</a:t>
          </a:r>
          <a:r>
            <a:rPr lang="ru-RU" sz="1600" b="0" i="0" dirty="0" smtClean="0"/>
            <a:t> </a:t>
          </a:r>
          <a:r>
            <a:rPr lang="ru-RU" sz="1600" b="0" i="0" dirty="0" err="1" smtClean="0"/>
            <a:t>забезпечити</a:t>
          </a:r>
          <a:r>
            <a:rPr lang="ru-RU" sz="1600" b="0" i="0" dirty="0" smtClean="0"/>
            <a:t> </a:t>
          </a:r>
          <a:r>
            <a:rPr lang="ru-RU" sz="1600" b="0" i="0" dirty="0" err="1" smtClean="0"/>
            <a:t>її</a:t>
          </a:r>
          <a:r>
            <a:rPr lang="ru-RU" sz="1600" b="0" i="0" dirty="0" smtClean="0"/>
            <a:t> </a:t>
          </a:r>
          <a:r>
            <a:rPr lang="ru-RU" sz="1600" b="0" i="0" dirty="0" err="1" smtClean="0"/>
            <a:t>реалізацію</a:t>
          </a:r>
          <a:r>
            <a:rPr lang="ru-RU" sz="1600" b="0" i="0" dirty="0" smtClean="0"/>
            <a:t>. </a:t>
          </a:r>
          <a:r>
            <a:rPr lang="ru-RU" sz="1600" b="0" i="0" dirty="0" err="1" smtClean="0"/>
            <a:t>Спеціалізація</a:t>
          </a:r>
          <a:r>
            <a:rPr lang="ru-RU" sz="1600" b="0" i="0" dirty="0" smtClean="0"/>
            <a:t> на </a:t>
          </a:r>
          <a:r>
            <a:rPr lang="ru-RU" sz="1600" b="0" i="0" dirty="0" err="1" smtClean="0"/>
            <a:t>посередницьких</a:t>
          </a:r>
          <a:r>
            <a:rPr lang="ru-RU" sz="1600" b="0" i="0" dirty="0" smtClean="0"/>
            <a:t> </a:t>
          </a:r>
          <a:r>
            <a:rPr lang="ru-RU" sz="1600" b="0" i="0" dirty="0" err="1" smtClean="0"/>
            <a:t>операціях</a:t>
          </a:r>
          <a:r>
            <a:rPr lang="ru-RU" sz="1600" b="0" i="0" dirty="0" smtClean="0"/>
            <a:t> </a:t>
          </a:r>
          <a:r>
            <a:rPr lang="ru-RU" sz="1600" b="0" i="0" dirty="0" err="1" smtClean="0"/>
            <a:t>дозволяє</a:t>
          </a:r>
          <a:r>
            <a:rPr lang="ru-RU" sz="1600" b="0" i="0" dirty="0" smtClean="0"/>
            <a:t> </a:t>
          </a:r>
          <a:r>
            <a:rPr lang="ru-RU" sz="1600" b="0" i="0" dirty="0" err="1" smtClean="0"/>
            <a:t>скоротити</a:t>
          </a:r>
          <a:r>
            <a:rPr lang="ru-RU" sz="1600" b="0" i="0" dirty="0" smtClean="0"/>
            <a:t> час на </a:t>
          </a:r>
          <a:r>
            <a:rPr lang="ru-RU" sz="1600" b="0" i="0" dirty="0" err="1" smtClean="0"/>
            <a:t>реалізацію</a:t>
          </a:r>
          <a:r>
            <a:rPr lang="ru-RU" sz="1600" b="0" i="0" dirty="0" smtClean="0"/>
            <a:t> товару, </a:t>
          </a:r>
          <a:r>
            <a:rPr lang="ru-RU" sz="1600" b="0" i="0" dirty="0" err="1" smtClean="0"/>
            <a:t>зменшити</a:t>
          </a:r>
          <a:r>
            <a:rPr lang="ru-RU" sz="1600" b="0" i="0" dirty="0" smtClean="0"/>
            <a:t> </a:t>
          </a:r>
          <a:r>
            <a:rPr lang="ru-RU" sz="1600" b="0" i="0" dirty="0" err="1" smtClean="0"/>
            <a:t>витрати</a:t>
          </a:r>
          <a:r>
            <a:rPr lang="ru-RU" sz="1600" b="0" i="0" dirty="0" smtClean="0"/>
            <a:t> </a:t>
          </a:r>
          <a:r>
            <a:rPr lang="ru-RU" sz="1600" b="0" i="0" dirty="0" err="1" smtClean="0"/>
            <a:t>обертання</a:t>
          </a:r>
          <a:r>
            <a:rPr lang="ru-RU" sz="1600" b="0" i="0" dirty="0" smtClean="0"/>
            <a:t>, </a:t>
          </a:r>
          <a:r>
            <a:rPr lang="ru-RU" sz="1600" b="0" i="0" dirty="0" err="1" smtClean="0"/>
            <a:t>прискорити</a:t>
          </a:r>
          <a:r>
            <a:rPr lang="ru-RU" sz="1600" b="0" i="0" dirty="0" smtClean="0"/>
            <a:t> оборот </a:t>
          </a:r>
          <a:r>
            <a:rPr lang="ru-RU" sz="1600" b="0" i="0" dirty="0" err="1" smtClean="0"/>
            <a:t>фондів</a:t>
          </a:r>
          <a:r>
            <a:rPr lang="ru-RU" sz="1600" b="0" i="0" dirty="0" smtClean="0"/>
            <a:t> </a:t>
          </a:r>
          <a:r>
            <a:rPr lang="ru-RU" sz="1600" b="0" i="0" dirty="0" err="1" smtClean="0"/>
            <a:t>підприємства</a:t>
          </a:r>
          <a:r>
            <a:rPr lang="ru-RU" sz="1600" b="0" i="0" dirty="0" smtClean="0"/>
            <a:t>, у </a:t>
          </a:r>
          <a:r>
            <a:rPr lang="ru-RU" sz="1600" b="0" i="0" dirty="0" err="1" smtClean="0"/>
            <a:t>більшому</a:t>
          </a:r>
          <a:r>
            <a:rPr lang="ru-RU" sz="1600" b="0" i="0" dirty="0" smtClean="0"/>
            <a:t> </a:t>
          </a:r>
          <a:r>
            <a:rPr lang="ru-RU" sz="1600" b="0" i="0" dirty="0" err="1" smtClean="0"/>
            <a:t>ступені</a:t>
          </a:r>
          <a:r>
            <a:rPr lang="ru-RU" sz="1600" b="0" i="0" dirty="0" smtClean="0"/>
            <a:t> </a:t>
          </a:r>
          <a:r>
            <a:rPr lang="ru-RU" sz="1600" b="0" i="0" dirty="0" err="1" smtClean="0"/>
            <a:t>врахувати</a:t>
          </a:r>
          <a:r>
            <a:rPr lang="ru-RU" sz="1600" b="0" i="0" dirty="0" smtClean="0"/>
            <a:t> </a:t>
          </a:r>
          <a:r>
            <a:rPr lang="ru-RU" sz="1600" b="0" i="0" dirty="0" err="1" smtClean="0"/>
            <a:t>запити</a:t>
          </a:r>
          <a:r>
            <a:rPr lang="ru-RU" sz="1600" b="0" i="0" dirty="0" smtClean="0"/>
            <a:t> </a:t>
          </a:r>
          <a:r>
            <a:rPr lang="ru-RU" sz="1600" b="0" i="0" dirty="0" err="1" smtClean="0"/>
            <a:t>споживачів</a:t>
          </a:r>
          <a:r>
            <a:rPr lang="ru-RU" sz="1600" b="0" i="0" dirty="0" smtClean="0"/>
            <a:t>.</a:t>
          </a:r>
          <a:endParaRPr lang="uk-UA" sz="1600" dirty="0"/>
        </a:p>
      </dgm:t>
    </dgm:pt>
    <dgm:pt modelId="{9BC1779A-BC7E-4557-B8A0-201394BBEBDE}" type="parTrans" cxnId="{EB44FAC2-A8B8-4B36-9742-70A4394E4191}">
      <dgm:prSet/>
      <dgm:spPr/>
      <dgm:t>
        <a:bodyPr/>
        <a:lstStyle/>
        <a:p>
          <a:endParaRPr lang="uk-UA"/>
        </a:p>
      </dgm:t>
    </dgm:pt>
    <dgm:pt modelId="{4F121D88-D801-4FCB-BE73-CA97CFDF7DF9}" type="sibTrans" cxnId="{EB44FAC2-A8B8-4B36-9742-70A4394E4191}">
      <dgm:prSet/>
      <dgm:spPr/>
      <dgm:t>
        <a:bodyPr/>
        <a:lstStyle/>
        <a:p>
          <a:endParaRPr lang="uk-UA"/>
        </a:p>
      </dgm:t>
    </dgm:pt>
    <dgm:pt modelId="{51989CA1-1437-4AE7-AC7D-056AE65A88B7}">
      <dgm:prSet phldrT="[Текст]" custT="1"/>
      <dgm:spPr/>
      <dgm:t>
        <a:bodyPr/>
        <a:lstStyle/>
        <a:p>
          <a:r>
            <a:rPr lang="uk-UA" sz="1600" b="0" i="0" dirty="0" smtClean="0"/>
            <a:t>Забезпечення зворотної зв'язок між виробництвом і споживанням. Інфраструктура відчуває на собі вплив як виробника (пропозиція товару), так і споживача (попит на нього). Аналізуючи просування того або іншого товару на ринку, посередник може виявити тенденції, урахування яких дозволить краще орієнтувати виробництво на інтереси споживачів.</a:t>
          </a:r>
          <a:endParaRPr lang="uk-UA" sz="1600" dirty="0"/>
        </a:p>
      </dgm:t>
    </dgm:pt>
    <dgm:pt modelId="{9E555EAF-2414-436C-9A9C-4AD3BC8A962B}" type="parTrans" cxnId="{5667A95E-ECC2-4853-870A-1AAA78F8BAFE}">
      <dgm:prSet/>
      <dgm:spPr/>
      <dgm:t>
        <a:bodyPr/>
        <a:lstStyle/>
        <a:p>
          <a:endParaRPr lang="uk-UA"/>
        </a:p>
      </dgm:t>
    </dgm:pt>
    <dgm:pt modelId="{9E5D4A3C-D18E-40A0-8CA6-ECE28BB665E9}" type="sibTrans" cxnId="{5667A95E-ECC2-4853-870A-1AAA78F8BAFE}">
      <dgm:prSet/>
      <dgm:spPr/>
      <dgm:t>
        <a:bodyPr/>
        <a:lstStyle/>
        <a:p>
          <a:endParaRPr lang="uk-UA"/>
        </a:p>
      </dgm:t>
    </dgm:pt>
    <dgm:pt modelId="{2C56A1EE-664B-4AEE-AC70-386603E3135A}">
      <dgm:prSet phldrT="[Текст]" custT="1"/>
      <dgm:spPr/>
      <dgm:t>
        <a:bodyPr/>
        <a:lstStyle/>
        <a:p>
          <a:r>
            <a:rPr lang="uk-UA" sz="1600" b="0" i="0" dirty="0" smtClean="0"/>
            <a:t>Перерозподіл ресурсів між різноманітними галузями й усередині них. Ця функція забезпечується як через переорієнтування на випуск нової продукції, так і через обслуговування ринку цінних паперів. Мінливий курс акцій призводить до переміщення капіталів з однієї галузі в іншу, підтримуючи тим самим визначений рівень пропорційності в розвитку економіки.</a:t>
          </a:r>
          <a:endParaRPr lang="uk-UA" sz="1600" dirty="0"/>
        </a:p>
      </dgm:t>
    </dgm:pt>
    <dgm:pt modelId="{FAC36CEE-F18F-4792-B19F-CB5C72E3545F}" type="parTrans" cxnId="{5B33E68A-C5A9-48E0-A1D5-1F8712CC00E5}">
      <dgm:prSet/>
      <dgm:spPr/>
      <dgm:t>
        <a:bodyPr/>
        <a:lstStyle/>
        <a:p>
          <a:endParaRPr lang="uk-UA"/>
        </a:p>
      </dgm:t>
    </dgm:pt>
    <dgm:pt modelId="{D91632C3-9083-4FB8-9F45-1640799030B4}" type="sibTrans" cxnId="{5B33E68A-C5A9-48E0-A1D5-1F8712CC00E5}">
      <dgm:prSet/>
      <dgm:spPr/>
      <dgm:t>
        <a:bodyPr/>
        <a:lstStyle/>
        <a:p>
          <a:endParaRPr lang="uk-UA"/>
        </a:p>
      </dgm:t>
    </dgm:pt>
    <dgm:pt modelId="{F9B5E5DB-B9E2-40B6-98B6-CD21925AF1D6}">
      <dgm:prSet phldrT="[Текст]" custT="1"/>
      <dgm:spPr/>
      <dgm:t>
        <a:bodyPr/>
        <a:lstStyle/>
        <a:p>
          <a:r>
            <a:rPr lang="uk-UA" sz="1600" b="0" i="0" dirty="0" smtClean="0"/>
            <a:t>Акумуляція тимчасово вільних коштів, регулювання грошового обігу. Банківські заснування інфраструктури ринку, зайняті кредитним підприємництвом, здійснюють мобілізацію вільних коштів населення і підприємств. У результаті формується ринок грошей, розширюються інвестиційні можливості підприємств, пришвидшується товарообмін. Крім того, через зміну ставки банківського відсотка фінансово-кредитні заснування можуть впливати на структуру інвестицій, забезпечуючи їхній перерозподіл між галузями, пришвидшуючи або уповільнюючи темпи економічного росту.</a:t>
          </a:r>
          <a:endParaRPr lang="uk-UA" sz="1600" dirty="0"/>
        </a:p>
      </dgm:t>
    </dgm:pt>
    <dgm:pt modelId="{802908C9-EF3D-438B-B265-39EE09E5D4F5}" type="parTrans" cxnId="{DF051043-DC3D-402C-885B-274A26D14AEC}">
      <dgm:prSet/>
      <dgm:spPr/>
      <dgm:t>
        <a:bodyPr/>
        <a:lstStyle/>
        <a:p>
          <a:endParaRPr lang="uk-UA"/>
        </a:p>
      </dgm:t>
    </dgm:pt>
    <dgm:pt modelId="{18EC55C1-8EAC-4C2D-A911-7F6B58C4A7F6}" type="sibTrans" cxnId="{DF051043-DC3D-402C-885B-274A26D14AEC}">
      <dgm:prSet/>
      <dgm:spPr/>
      <dgm:t>
        <a:bodyPr/>
        <a:lstStyle/>
        <a:p>
          <a:endParaRPr lang="uk-UA"/>
        </a:p>
      </dgm:t>
    </dgm:pt>
    <dgm:pt modelId="{B03BEE7E-37B0-46B8-B083-E6C5D4739ED0}" type="pres">
      <dgm:prSet presAssocID="{E949C77E-3C8D-4746-898D-54C7685D2BE9}" presName="matrix" presStyleCnt="0">
        <dgm:presLayoutVars>
          <dgm:chMax val="1"/>
          <dgm:dir/>
          <dgm:resizeHandles val="exact"/>
        </dgm:presLayoutVars>
      </dgm:prSet>
      <dgm:spPr/>
      <dgm:t>
        <a:bodyPr/>
        <a:lstStyle/>
        <a:p>
          <a:endParaRPr lang="uk-UA"/>
        </a:p>
      </dgm:t>
    </dgm:pt>
    <dgm:pt modelId="{90117AC4-32FF-496F-A40D-A23794FB8C12}" type="pres">
      <dgm:prSet presAssocID="{E949C77E-3C8D-4746-898D-54C7685D2BE9}" presName="axisShape" presStyleLbl="bgShp" presStyleIdx="0" presStyleCnt="1"/>
      <dgm:spPr/>
    </dgm:pt>
    <dgm:pt modelId="{AB6D2E27-8856-4221-9063-C09DA882AC17}" type="pres">
      <dgm:prSet presAssocID="{E949C77E-3C8D-4746-898D-54C7685D2BE9}" presName="rect1" presStyleLbl="node1" presStyleIdx="0" presStyleCnt="4" custScaleX="159786" custScaleY="111763" custLinFactNeighborX="-15617" custLinFactNeighborY="10907">
        <dgm:presLayoutVars>
          <dgm:chMax val="0"/>
          <dgm:chPref val="0"/>
          <dgm:bulletEnabled val="1"/>
        </dgm:presLayoutVars>
      </dgm:prSet>
      <dgm:spPr/>
      <dgm:t>
        <a:bodyPr/>
        <a:lstStyle/>
        <a:p>
          <a:endParaRPr lang="uk-UA"/>
        </a:p>
      </dgm:t>
    </dgm:pt>
    <dgm:pt modelId="{2D9B6381-B817-4441-B518-A0A9DA2F0A90}" type="pres">
      <dgm:prSet presAssocID="{E949C77E-3C8D-4746-898D-54C7685D2BE9}" presName="rect2" presStyleLbl="node1" presStyleIdx="1" presStyleCnt="4" custScaleX="156111" custScaleY="111819" custLinFactNeighborX="21961" custLinFactNeighborY="5616">
        <dgm:presLayoutVars>
          <dgm:chMax val="0"/>
          <dgm:chPref val="0"/>
          <dgm:bulletEnabled val="1"/>
        </dgm:presLayoutVars>
      </dgm:prSet>
      <dgm:spPr/>
      <dgm:t>
        <a:bodyPr/>
        <a:lstStyle/>
        <a:p>
          <a:endParaRPr lang="uk-UA"/>
        </a:p>
      </dgm:t>
    </dgm:pt>
    <dgm:pt modelId="{5DEFB306-C8CC-4AC3-A6FE-C13B932B051B}" type="pres">
      <dgm:prSet presAssocID="{E949C77E-3C8D-4746-898D-54C7685D2BE9}" presName="rect3" presStyleLbl="node1" presStyleIdx="2" presStyleCnt="4" custScaleX="166683" custScaleY="104903" custLinFactNeighborX="-26401" custLinFactNeighborY="3160">
        <dgm:presLayoutVars>
          <dgm:chMax val="0"/>
          <dgm:chPref val="0"/>
          <dgm:bulletEnabled val="1"/>
        </dgm:presLayoutVars>
      </dgm:prSet>
      <dgm:spPr/>
      <dgm:t>
        <a:bodyPr/>
        <a:lstStyle/>
        <a:p>
          <a:endParaRPr lang="uk-UA"/>
        </a:p>
      </dgm:t>
    </dgm:pt>
    <dgm:pt modelId="{A97C3610-C01B-473D-B4CB-A6B8EA0BF636}" type="pres">
      <dgm:prSet presAssocID="{E949C77E-3C8D-4746-898D-54C7685D2BE9}" presName="rect4" presStyleLbl="node1" presStyleIdx="3" presStyleCnt="4" custScaleX="171987" custScaleY="127597" custLinFactNeighborX="20985" custLinFactNeighborY="2388">
        <dgm:presLayoutVars>
          <dgm:chMax val="0"/>
          <dgm:chPref val="0"/>
          <dgm:bulletEnabled val="1"/>
        </dgm:presLayoutVars>
      </dgm:prSet>
      <dgm:spPr/>
      <dgm:t>
        <a:bodyPr/>
        <a:lstStyle/>
        <a:p>
          <a:endParaRPr lang="uk-UA"/>
        </a:p>
      </dgm:t>
    </dgm:pt>
  </dgm:ptLst>
  <dgm:cxnLst>
    <dgm:cxn modelId="{2A730C4D-35D2-4443-8850-2ACA10405D8A}" type="presOf" srcId="{51989CA1-1437-4AE7-AC7D-056AE65A88B7}" destId="{2D9B6381-B817-4441-B518-A0A9DA2F0A90}" srcOrd="0" destOrd="0" presId="urn:microsoft.com/office/officeart/2005/8/layout/matrix2"/>
    <dgm:cxn modelId="{5667A95E-ECC2-4853-870A-1AAA78F8BAFE}" srcId="{E949C77E-3C8D-4746-898D-54C7685D2BE9}" destId="{51989CA1-1437-4AE7-AC7D-056AE65A88B7}" srcOrd="1" destOrd="0" parTransId="{9E555EAF-2414-436C-9A9C-4AD3BC8A962B}" sibTransId="{9E5D4A3C-D18E-40A0-8CA6-ECE28BB665E9}"/>
    <dgm:cxn modelId="{C49C8756-955F-4F2B-9BE6-DEBAC116DEDE}" type="presOf" srcId="{F9B5E5DB-B9E2-40B6-98B6-CD21925AF1D6}" destId="{A97C3610-C01B-473D-B4CB-A6B8EA0BF636}" srcOrd="0" destOrd="0" presId="urn:microsoft.com/office/officeart/2005/8/layout/matrix2"/>
    <dgm:cxn modelId="{EB44FAC2-A8B8-4B36-9742-70A4394E4191}" srcId="{E949C77E-3C8D-4746-898D-54C7685D2BE9}" destId="{D832177E-1445-47C0-AE1D-DF69C3A2ADE0}" srcOrd="0" destOrd="0" parTransId="{9BC1779A-BC7E-4557-B8A0-201394BBEBDE}" sibTransId="{4F121D88-D801-4FCB-BE73-CA97CFDF7DF9}"/>
    <dgm:cxn modelId="{C45AA441-7CA8-4AFA-866C-F09DC0F6C347}" type="presOf" srcId="{E949C77E-3C8D-4746-898D-54C7685D2BE9}" destId="{B03BEE7E-37B0-46B8-B083-E6C5D4739ED0}" srcOrd="0" destOrd="0" presId="urn:microsoft.com/office/officeart/2005/8/layout/matrix2"/>
    <dgm:cxn modelId="{B3A031C5-4268-4E95-B8DA-1B43381AE5E3}" type="presOf" srcId="{2C56A1EE-664B-4AEE-AC70-386603E3135A}" destId="{5DEFB306-C8CC-4AC3-A6FE-C13B932B051B}" srcOrd="0" destOrd="0" presId="urn:microsoft.com/office/officeart/2005/8/layout/matrix2"/>
    <dgm:cxn modelId="{DF051043-DC3D-402C-885B-274A26D14AEC}" srcId="{E949C77E-3C8D-4746-898D-54C7685D2BE9}" destId="{F9B5E5DB-B9E2-40B6-98B6-CD21925AF1D6}" srcOrd="3" destOrd="0" parTransId="{802908C9-EF3D-438B-B265-39EE09E5D4F5}" sibTransId="{18EC55C1-8EAC-4C2D-A911-7F6B58C4A7F6}"/>
    <dgm:cxn modelId="{5B33E68A-C5A9-48E0-A1D5-1F8712CC00E5}" srcId="{E949C77E-3C8D-4746-898D-54C7685D2BE9}" destId="{2C56A1EE-664B-4AEE-AC70-386603E3135A}" srcOrd="2" destOrd="0" parTransId="{FAC36CEE-F18F-4792-B19F-CB5C72E3545F}" sibTransId="{D91632C3-9083-4FB8-9F45-1640799030B4}"/>
    <dgm:cxn modelId="{3CCD8F23-C197-4A6E-ADB8-18C3A62D3103}" type="presOf" srcId="{D832177E-1445-47C0-AE1D-DF69C3A2ADE0}" destId="{AB6D2E27-8856-4221-9063-C09DA882AC17}" srcOrd="0" destOrd="0" presId="urn:microsoft.com/office/officeart/2005/8/layout/matrix2"/>
    <dgm:cxn modelId="{6BDE7FC1-1A3F-4F9B-9B86-3A173C78277D}" type="presParOf" srcId="{B03BEE7E-37B0-46B8-B083-E6C5D4739ED0}" destId="{90117AC4-32FF-496F-A40D-A23794FB8C12}" srcOrd="0" destOrd="0" presId="urn:microsoft.com/office/officeart/2005/8/layout/matrix2"/>
    <dgm:cxn modelId="{A3CFA0FE-AA22-4D92-A879-66A21E177826}" type="presParOf" srcId="{B03BEE7E-37B0-46B8-B083-E6C5D4739ED0}" destId="{AB6D2E27-8856-4221-9063-C09DA882AC17}" srcOrd="1" destOrd="0" presId="urn:microsoft.com/office/officeart/2005/8/layout/matrix2"/>
    <dgm:cxn modelId="{84F3F0E4-FE90-4AEB-9100-FF77438D1BD5}" type="presParOf" srcId="{B03BEE7E-37B0-46B8-B083-E6C5D4739ED0}" destId="{2D9B6381-B817-4441-B518-A0A9DA2F0A90}" srcOrd="2" destOrd="0" presId="urn:microsoft.com/office/officeart/2005/8/layout/matrix2"/>
    <dgm:cxn modelId="{FB02F2F9-2CE7-4F9C-965C-F4781E6531C6}" type="presParOf" srcId="{B03BEE7E-37B0-46B8-B083-E6C5D4739ED0}" destId="{5DEFB306-C8CC-4AC3-A6FE-C13B932B051B}" srcOrd="3" destOrd="0" presId="urn:microsoft.com/office/officeart/2005/8/layout/matrix2"/>
    <dgm:cxn modelId="{ED93FD29-7C16-44DE-BEAD-A593DEB771BE}" type="presParOf" srcId="{B03BEE7E-37B0-46B8-B083-E6C5D4739ED0}" destId="{A97C3610-C01B-473D-B4CB-A6B8EA0BF636}" srcOrd="4" destOrd="0" presId="urn:microsoft.com/office/officeart/2005/8/layout/matrix2"/>
  </dgm:cxnLst>
  <dgm:bg/>
  <dgm:whole/>
</dgm:dataModel>
</file>

<file path=ppt/diagrams/data2.xml><?xml version="1.0" encoding="utf-8"?>
<dgm:dataModel xmlns:dgm="http://schemas.openxmlformats.org/drawingml/2006/diagram" xmlns:a="http://schemas.openxmlformats.org/drawingml/2006/main">
  <dgm:ptLst>
    <dgm:pt modelId="{9A0589AF-EA98-4C33-A2D1-8771998939B3}"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uk-UA"/>
        </a:p>
      </dgm:t>
    </dgm:pt>
    <dgm:pt modelId="{ACD2731E-31A1-4803-BDB7-E8E67A17B709}">
      <dgm:prSet phldrT="[Текст]" custT="1"/>
      <dgm:spPr/>
      <dgm:t>
        <a:bodyPr/>
        <a:lstStyle/>
        <a:p>
          <a:r>
            <a:rPr lang="uk-UA" sz="1800" b="0" i="0" dirty="0" smtClean="0"/>
            <a:t>стабільність державної економічної і соціальної політики</a:t>
          </a:r>
          <a:endParaRPr lang="uk-UA" sz="1800" dirty="0"/>
        </a:p>
      </dgm:t>
    </dgm:pt>
    <dgm:pt modelId="{A7E8757B-F1F4-473E-8B41-6DE38C399391}" type="parTrans" cxnId="{67B9DB1B-B09C-414C-AE7E-0845866B5EFD}">
      <dgm:prSet/>
      <dgm:spPr/>
      <dgm:t>
        <a:bodyPr/>
        <a:lstStyle/>
        <a:p>
          <a:endParaRPr lang="uk-UA"/>
        </a:p>
      </dgm:t>
    </dgm:pt>
    <dgm:pt modelId="{C2053FD5-90A9-4CF0-8515-1D26491ED886}" type="sibTrans" cxnId="{67B9DB1B-B09C-414C-AE7E-0845866B5EFD}">
      <dgm:prSet/>
      <dgm:spPr/>
      <dgm:t>
        <a:bodyPr/>
        <a:lstStyle/>
        <a:p>
          <a:endParaRPr lang="uk-UA"/>
        </a:p>
      </dgm:t>
    </dgm:pt>
    <dgm:pt modelId="{588132B8-3E0E-4711-8C23-39C791A23CFA}">
      <dgm:prSet phldrT="[Текст]"/>
      <dgm:spPr/>
      <dgm:t>
        <a:bodyPr/>
        <a:lstStyle/>
        <a:p>
          <a:r>
            <a:rPr lang="ru-RU" b="0" i="0" dirty="0" smtClean="0"/>
            <a:t>позитивна </a:t>
          </a:r>
          <a:r>
            <a:rPr lang="ru-RU" b="0" i="0" dirty="0" err="1" smtClean="0"/>
            <a:t>суспільна</a:t>
          </a:r>
          <a:r>
            <a:rPr lang="ru-RU" b="0" i="0" dirty="0" smtClean="0"/>
            <a:t> думка </a:t>
          </a:r>
          <a:r>
            <a:rPr lang="ru-RU" b="0" i="0" dirty="0" err="1" smtClean="0"/>
            <a:t>відношення</a:t>
          </a:r>
          <a:r>
            <a:rPr lang="ru-RU" b="0" i="0" dirty="0" smtClean="0"/>
            <a:t> до </a:t>
          </a:r>
          <a:r>
            <a:rPr lang="ru-RU" b="0" i="0" dirty="0" err="1" smtClean="0"/>
            <a:t>підприємництва</a:t>
          </a:r>
          <a:endParaRPr lang="uk-UA" dirty="0"/>
        </a:p>
      </dgm:t>
    </dgm:pt>
    <dgm:pt modelId="{C21CC170-ED3A-42EA-8F0E-A63323379BF9}" type="parTrans" cxnId="{0763D39F-1745-47A6-B08F-6D306701FFF7}">
      <dgm:prSet/>
      <dgm:spPr/>
      <dgm:t>
        <a:bodyPr/>
        <a:lstStyle/>
        <a:p>
          <a:endParaRPr lang="uk-UA"/>
        </a:p>
      </dgm:t>
    </dgm:pt>
    <dgm:pt modelId="{EA2FBDE5-66E6-4E98-850E-840CFBB7CF3A}" type="sibTrans" cxnId="{0763D39F-1745-47A6-B08F-6D306701FFF7}">
      <dgm:prSet/>
      <dgm:spPr/>
      <dgm:t>
        <a:bodyPr/>
        <a:lstStyle/>
        <a:p>
          <a:endParaRPr lang="uk-UA"/>
        </a:p>
      </dgm:t>
    </dgm:pt>
    <dgm:pt modelId="{1E903EA0-7DE5-4B3A-8F31-7DB92010653C}">
      <dgm:prSet phldrT="[Текст]"/>
      <dgm:spPr/>
      <dgm:t>
        <a:bodyPr/>
        <a:lstStyle/>
        <a:p>
          <a:r>
            <a:rPr lang="ru-RU" b="0" i="0" dirty="0" err="1" smtClean="0"/>
            <a:t>ефективна</a:t>
          </a:r>
          <a:r>
            <a:rPr lang="ru-RU" b="0" i="0" dirty="0" smtClean="0"/>
            <a:t> система </a:t>
          </a:r>
          <a:r>
            <a:rPr lang="ru-RU" b="0" i="0" dirty="0" err="1" smtClean="0"/>
            <a:t>захисту</a:t>
          </a:r>
          <a:r>
            <a:rPr lang="ru-RU" b="0" i="0" dirty="0" smtClean="0"/>
            <a:t> </a:t>
          </a:r>
          <a:r>
            <a:rPr lang="ru-RU" b="0" i="0" dirty="0" err="1" smtClean="0"/>
            <a:t>інтелектуальної</a:t>
          </a:r>
          <a:r>
            <a:rPr lang="ru-RU" b="0" i="0" dirty="0" smtClean="0"/>
            <a:t> </a:t>
          </a:r>
          <a:r>
            <a:rPr lang="ru-RU" b="0" i="0" dirty="0" err="1" smtClean="0"/>
            <a:t>власності</a:t>
          </a:r>
          <a:endParaRPr lang="uk-UA" dirty="0"/>
        </a:p>
      </dgm:t>
    </dgm:pt>
    <dgm:pt modelId="{8A69C446-CC3D-4093-B261-27742DDF8708}" type="parTrans" cxnId="{2E0A6D81-D9A9-4093-B0D0-D60CF83511CD}">
      <dgm:prSet/>
      <dgm:spPr/>
      <dgm:t>
        <a:bodyPr/>
        <a:lstStyle/>
        <a:p>
          <a:endParaRPr lang="uk-UA"/>
        </a:p>
      </dgm:t>
    </dgm:pt>
    <dgm:pt modelId="{5E74890E-0E49-4582-AC93-B2CE4D5FE90A}" type="sibTrans" cxnId="{2E0A6D81-D9A9-4093-B0D0-D60CF83511CD}">
      <dgm:prSet/>
      <dgm:spPr/>
      <dgm:t>
        <a:bodyPr/>
        <a:lstStyle/>
        <a:p>
          <a:endParaRPr lang="uk-UA"/>
        </a:p>
      </dgm:t>
    </dgm:pt>
    <dgm:pt modelId="{D7A54E98-F818-4665-B8D0-49C235755C5E}">
      <dgm:prSet phldrT="[Текст]"/>
      <dgm:spPr/>
      <dgm:t>
        <a:bodyPr/>
        <a:lstStyle/>
        <a:p>
          <a:r>
            <a:rPr lang="uk-UA" b="0" i="0" dirty="0" smtClean="0"/>
            <a:t>наявність розвитої інфраструктури підприємництва</a:t>
          </a:r>
          <a:endParaRPr lang="uk-UA" dirty="0"/>
        </a:p>
      </dgm:t>
    </dgm:pt>
    <dgm:pt modelId="{A4F7C86E-B90B-4197-A843-BBE45762DB6F}" type="parTrans" cxnId="{AD9C1EEB-2C77-4B50-AB03-E06A8AF00FD2}">
      <dgm:prSet/>
      <dgm:spPr/>
      <dgm:t>
        <a:bodyPr/>
        <a:lstStyle/>
        <a:p>
          <a:endParaRPr lang="uk-UA"/>
        </a:p>
      </dgm:t>
    </dgm:pt>
    <dgm:pt modelId="{94132E06-6415-433E-A503-6197686FB675}" type="sibTrans" cxnId="{AD9C1EEB-2C77-4B50-AB03-E06A8AF00FD2}">
      <dgm:prSet/>
      <dgm:spPr/>
      <dgm:t>
        <a:bodyPr/>
        <a:lstStyle/>
        <a:p>
          <a:endParaRPr lang="uk-UA"/>
        </a:p>
      </dgm:t>
    </dgm:pt>
    <dgm:pt modelId="{9CD02E73-7C95-4E01-97A5-EB7EBC903845}">
      <dgm:prSet phldrT="[Текст]"/>
      <dgm:spPr/>
      <dgm:t>
        <a:bodyPr/>
        <a:lstStyle/>
        <a:p>
          <a:r>
            <a:rPr lang="uk-UA" b="0" i="0" dirty="0" smtClean="0"/>
            <a:t>пільговий податковий режим</a:t>
          </a:r>
          <a:endParaRPr lang="uk-UA" dirty="0"/>
        </a:p>
      </dgm:t>
    </dgm:pt>
    <dgm:pt modelId="{347ABAAB-AAFD-4D21-B625-2AF677103273}" type="parTrans" cxnId="{A774C546-E40C-4672-9DD4-3E570C924FF2}">
      <dgm:prSet/>
      <dgm:spPr/>
      <dgm:t>
        <a:bodyPr/>
        <a:lstStyle/>
        <a:p>
          <a:endParaRPr lang="uk-UA"/>
        </a:p>
      </dgm:t>
    </dgm:pt>
    <dgm:pt modelId="{4B455571-CFB4-40C6-ABDF-01493FED0803}" type="sibTrans" cxnId="{A774C546-E40C-4672-9DD4-3E570C924FF2}">
      <dgm:prSet/>
      <dgm:spPr/>
      <dgm:t>
        <a:bodyPr/>
        <a:lstStyle/>
        <a:p>
          <a:endParaRPr lang="uk-UA"/>
        </a:p>
      </dgm:t>
    </dgm:pt>
    <dgm:pt modelId="{90D48257-7EBF-4E8F-A418-3D52B3C8B4B4}" type="pres">
      <dgm:prSet presAssocID="{9A0589AF-EA98-4C33-A2D1-8771998939B3}" presName="cycle" presStyleCnt="0">
        <dgm:presLayoutVars>
          <dgm:dir/>
          <dgm:resizeHandles val="exact"/>
        </dgm:presLayoutVars>
      </dgm:prSet>
      <dgm:spPr/>
      <dgm:t>
        <a:bodyPr/>
        <a:lstStyle/>
        <a:p>
          <a:endParaRPr lang="uk-UA"/>
        </a:p>
      </dgm:t>
    </dgm:pt>
    <dgm:pt modelId="{45D8A6BD-7FD4-4653-865E-5C5996A49C48}" type="pres">
      <dgm:prSet presAssocID="{ACD2731E-31A1-4803-BDB7-E8E67A17B709}" presName="node" presStyleLbl="node1" presStyleIdx="0" presStyleCnt="5" custScaleX="239024" custScaleY="129967">
        <dgm:presLayoutVars>
          <dgm:bulletEnabled val="1"/>
        </dgm:presLayoutVars>
      </dgm:prSet>
      <dgm:spPr/>
      <dgm:t>
        <a:bodyPr/>
        <a:lstStyle/>
        <a:p>
          <a:endParaRPr lang="uk-UA"/>
        </a:p>
      </dgm:t>
    </dgm:pt>
    <dgm:pt modelId="{AE5912EF-A28A-4D09-AB6A-67ABB3D26C39}" type="pres">
      <dgm:prSet presAssocID="{ACD2731E-31A1-4803-BDB7-E8E67A17B709}" presName="spNode" presStyleCnt="0"/>
      <dgm:spPr/>
    </dgm:pt>
    <dgm:pt modelId="{A6EE61CE-4892-4BC8-A7DC-3ABE981C23D4}" type="pres">
      <dgm:prSet presAssocID="{C2053FD5-90A9-4CF0-8515-1D26491ED886}" presName="sibTrans" presStyleLbl="sibTrans1D1" presStyleIdx="0" presStyleCnt="5"/>
      <dgm:spPr/>
      <dgm:t>
        <a:bodyPr/>
        <a:lstStyle/>
        <a:p>
          <a:endParaRPr lang="uk-UA"/>
        </a:p>
      </dgm:t>
    </dgm:pt>
    <dgm:pt modelId="{397703AA-AC2D-4BB3-8FC2-07F2F91062E6}" type="pres">
      <dgm:prSet presAssocID="{588132B8-3E0E-4711-8C23-39C791A23CFA}" presName="node" presStyleLbl="node1" presStyleIdx="1" presStyleCnt="5" custScaleX="179485" custScaleY="118960">
        <dgm:presLayoutVars>
          <dgm:bulletEnabled val="1"/>
        </dgm:presLayoutVars>
      </dgm:prSet>
      <dgm:spPr/>
      <dgm:t>
        <a:bodyPr/>
        <a:lstStyle/>
        <a:p>
          <a:endParaRPr lang="uk-UA"/>
        </a:p>
      </dgm:t>
    </dgm:pt>
    <dgm:pt modelId="{5A129419-DD9C-4CF8-8815-E973A12E4A15}" type="pres">
      <dgm:prSet presAssocID="{588132B8-3E0E-4711-8C23-39C791A23CFA}" presName="spNode" presStyleCnt="0"/>
      <dgm:spPr/>
    </dgm:pt>
    <dgm:pt modelId="{51440FAC-3575-4121-B518-5257F5B53E3C}" type="pres">
      <dgm:prSet presAssocID="{EA2FBDE5-66E6-4E98-850E-840CFBB7CF3A}" presName="sibTrans" presStyleLbl="sibTrans1D1" presStyleIdx="1" presStyleCnt="5"/>
      <dgm:spPr/>
      <dgm:t>
        <a:bodyPr/>
        <a:lstStyle/>
        <a:p>
          <a:endParaRPr lang="uk-UA"/>
        </a:p>
      </dgm:t>
    </dgm:pt>
    <dgm:pt modelId="{02F1F11E-5001-4E99-9E80-36BA68188836}" type="pres">
      <dgm:prSet presAssocID="{1E903EA0-7DE5-4B3A-8F31-7DB92010653C}" presName="node" presStyleLbl="node1" presStyleIdx="2" presStyleCnt="5" custScaleX="188966" custRadScaleRad="109328" custRadScaleInc="-61141">
        <dgm:presLayoutVars>
          <dgm:bulletEnabled val="1"/>
        </dgm:presLayoutVars>
      </dgm:prSet>
      <dgm:spPr/>
      <dgm:t>
        <a:bodyPr/>
        <a:lstStyle/>
        <a:p>
          <a:endParaRPr lang="uk-UA"/>
        </a:p>
      </dgm:t>
    </dgm:pt>
    <dgm:pt modelId="{B3E06B03-F0E5-46C3-AB48-B487CA35E962}" type="pres">
      <dgm:prSet presAssocID="{1E903EA0-7DE5-4B3A-8F31-7DB92010653C}" presName="spNode" presStyleCnt="0"/>
      <dgm:spPr/>
    </dgm:pt>
    <dgm:pt modelId="{7391FFD7-102C-4FA2-BD0F-A3C0BF8ED24F}" type="pres">
      <dgm:prSet presAssocID="{5E74890E-0E49-4582-AC93-B2CE4D5FE90A}" presName="sibTrans" presStyleLbl="sibTrans1D1" presStyleIdx="2" presStyleCnt="5"/>
      <dgm:spPr/>
      <dgm:t>
        <a:bodyPr/>
        <a:lstStyle/>
        <a:p>
          <a:endParaRPr lang="uk-UA"/>
        </a:p>
      </dgm:t>
    </dgm:pt>
    <dgm:pt modelId="{BA12E730-FBFB-4DC9-A8BB-C168B0BDBD12}" type="pres">
      <dgm:prSet presAssocID="{D7A54E98-F818-4665-B8D0-49C235755C5E}" presName="node" presStyleLbl="node1" presStyleIdx="3" presStyleCnt="5" custScaleX="213170" custRadScaleRad="111628" custRadScaleInc="65145">
        <dgm:presLayoutVars>
          <dgm:bulletEnabled val="1"/>
        </dgm:presLayoutVars>
      </dgm:prSet>
      <dgm:spPr/>
      <dgm:t>
        <a:bodyPr/>
        <a:lstStyle/>
        <a:p>
          <a:endParaRPr lang="uk-UA"/>
        </a:p>
      </dgm:t>
    </dgm:pt>
    <dgm:pt modelId="{DC43845C-DA52-4389-8E7A-D436ECF7E800}" type="pres">
      <dgm:prSet presAssocID="{D7A54E98-F818-4665-B8D0-49C235755C5E}" presName="spNode" presStyleCnt="0"/>
      <dgm:spPr/>
    </dgm:pt>
    <dgm:pt modelId="{38ABCC48-DDC5-4B4B-8C24-60BD80784FB7}" type="pres">
      <dgm:prSet presAssocID="{94132E06-6415-433E-A503-6197686FB675}" presName="sibTrans" presStyleLbl="sibTrans1D1" presStyleIdx="3" presStyleCnt="5"/>
      <dgm:spPr/>
      <dgm:t>
        <a:bodyPr/>
        <a:lstStyle/>
        <a:p>
          <a:endParaRPr lang="uk-UA"/>
        </a:p>
      </dgm:t>
    </dgm:pt>
    <dgm:pt modelId="{6AE1FB7C-F78A-4D91-B169-47569F755AB9}" type="pres">
      <dgm:prSet presAssocID="{9CD02E73-7C95-4E01-97A5-EB7EBC903845}" presName="node" presStyleLbl="node1" presStyleIdx="4" presStyleCnt="5" custScaleX="211142" custScaleY="102495" custRadScaleRad="100827" custRadScaleInc="-5235">
        <dgm:presLayoutVars>
          <dgm:bulletEnabled val="1"/>
        </dgm:presLayoutVars>
      </dgm:prSet>
      <dgm:spPr/>
      <dgm:t>
        <a:bodyPr/>
        <a:lstStyle/>
        <a:p>
          <a:endParaRPr lang="uk-UA"/>
        </a:p>
      </dgm:t>
    </dgm:pt>
    <dgm:pt modelId="{379B85E6-5DFD-47A2-A02E-FFB2C1DE97C8}" type="pres">
      <dgm:prSet presAssocID="{9CD02E73-7C95-4E01-97A5-EB7EBC903845}" presName="spNode" presStyleCnt="0"/>
      <dgm:spPr/>
    </dgm:pt>
    <dgm:pt modelId="{AFF0EF5F-6BCC-4696-8EC5-D6170C74E765}" type="pres">
      <dgm:prSet presAssocID="{4B455571-CFB4-40C6-ABDF-01493FED0803}" presName="sibTrans" presStyleLbl="sibTrans1D1" presStyleIdx="4" presStyleCnt="5"/>
      <dgm:spPr/>
      <dgm:t>
        <a:bodyPr/>
        <a:lstStyle/>
        <a:p>
          <a:endParaRPr lang="uk-UA"/>
        </a:p>
      </dgm:t>
    </dgm:pt>
  </dgm:ptLst>
  <dgm:cxnLst>
    <dgm:cxn modelId="{AD9C1EEB-2C77-4B50-AB03-E06A8AF00FD2}" srcId="{9A0589AF-EA98-4C33-A2D1-8771998939B3}" destId="{D7A54E98-F818-4665-B8D0-49C235755C5E}" srcOrd="3" destOrd="0" parTransId="{A4F7C86E-B90B-4197-A843-BBE45762DB6F}" sibTransId="{94132E06-6415-433E-A503-6197686FB675}"/>
    <dgm:cxn modelId="{34E9F384-7D97-4463-831D-A463DDCEDD06}" type="presOf" srcId="{588132B8-3E0E-4711-8C23-39C791A23CFA}" destId="{397703AA-AC2D-4BB3-8FC2-07F2F91062E6}" srcOrd="0" destOrd="0" presId="urn:microsoft.com/office/officeart/2005/8/layout/cycle6"/>
    <dgm:cxn modelId="{2E0A6D81-D9A9-4093-B0D0-D60CF83511CD}" srcId="{9A0589AF-EA98-4C33-A2D1-8771998939B3}" destId="{1E903EA0-7DE5-4B3A-8F31-7DB92010653C}" srcOrd="2" destOrd="0" parTransId="{8A69C446-CC3D-4093-B261-27742DDF8708}" sibTransId="{5E74890E-0E49-4582-AC93-B2CE4D5FE90A}"/>
    <dgm:cxn modelId="{DB8808F8-3576-439B-AE17-1940BA93A131}" type="presOf" srcId="{9A0589AF-EA98-4C33-A2D1-8771998939B3}" destId="{90D48257-7EBF-4E8F-A418-3D52B3C8B4B4}" srcOrd="0" destOrd="0" presId="urn:microsoft.com/office/officeart/2005/8/layout/cycle6"/>
    <dgm:cxn modelId="{4110F835-B41F-4AB5-8B22-DE0844B28DFE}" type="presOf" srcId="{4B455571-CFB4-40C6-ABDF-01493FED0803}" destId="{AFF0EF5F-6BCC-4696-8EC5-D6170C74E765}" srcOrd="0" destOrd="0" presId="urn:microsoft.com/office/officeart/2005/8/layout/cycle6"/>
    <dgm:cxn modelId="{9E2CAA9B-8C95-4309-9EBC-F4093C5915AB}" type="presOf" srcId="{EA2FBDE5-66E6-4E98-850E-840CFBB7CF3A}" destId="{51440FAC-3575-4121-B518-5257F5B53E3C}" srcOrd="0" destOrd="0" presId="urn:microsoft.com/office/officeart/2005/8/layout/cycle6"/>
    <dgm:cxn modelId="{67B9DB1B-B09C-414C-AE7E-0845866B5EFD}" srcId="{9A0589AF-EA98-4C33-A2D1-8771998939B3}" destId="{ACD2731E-31A1-4803-BDB7-E8E67A17B709}" srcOrd="0" destOrd="0" parTransId="{A7E8757B-F1F4-473E-8B41-6DE38C399391}" sibTransId="{C2053FD5-90A9-4CF0-8515-1D26491ED886}"/>
    <dgm:cxn modelId="{45BF96AA-ACF0-46C7-AF28-13E80311ECEB}" type="presOf" srcId="{ACD2731E-31A1-4803-BDB7-E8E67A17B709}" destId="{45D8A6BD-7FD4-4653-865E-5C5996A49C48}" srcOrd="0" destOrd="0" presId="urn:microsoft.com/office/officeart/2005/8/layout/cycle6"/>
    <dgm:cxn modelId="{B75B6D93-44E7-4FAD-B6AB-AB6FFC60B227}" type="presOf" srcId="{D7A54E98-F818-4665-B8D0-49C235755C5E}" destId="{BA12E730-FBFB-4DC9-A8BB-C168B0BDBD12}" srcOrd="0" destOrd="0" presId="urn:microsoft.com/office/officeart/2005/8/layout/cycle6"/>
    <dgm:cxn modelId="{0763D39F-1745-47A6-B08F-6D306701FFF7}" srcId="{9A0589AF-EA98-4C33-A2D1-8771998939B3}" destId="{588132B8-3E0E-4711-8C23-39C791A23CFA}" srcOrd="1" destOrd="0" parTransId="{C21CC170-ED3A-42EA-8F0E-A63323379BF9}" sibTransId="{EA2FBDE5-66E6-4E98-850E-840CFBB7CF3A}"/>
    <dgm:cxn modelId="{B16D0899-4DE2-4C48-9E78-FC2003C42CFD}" type="presOf" srcId="{94132E06-6415-433E-A503-6197686FB675}" destId="{38ABCC48-DDC5-4B4B-8C24-60BD80784FB7}" srcOrd="0" destOrd="0" presId="urn:microsoft.com/office/officeart/2005/8/layout/cycle6"/>
    <dgm:cxn modelId="{8BFBFF28-4509-48BD-8EFD-2D4630123E12}" type="presOf" srcId="{1E903EA0-7DE5-4B3A-8F31-7DB92010653C}" destId="{02F1F11E-5001-4E99-9E80-36BA68188836}" srcOrd="0" destOrd="0" presId="urn:microsoft.com/office/officeart/2005/8/layout/cycle6"/>
    <dgm:cxn modelId="{7B72F217-AA98-48AF-9381-485BBB234FA0}" type="presOf" srcId="{9CD02E73-7C95-4E01-97A5-EB7EBC903845}" destId="{6AE1FB7C-F78A-4D91-B169-47569F755AB9}" srcOrd="0" destOrd="0" presId="urn:microsoft.com/office/officeart/2005/8/layout/cycle6"/>
    <dgm:cxn modelId="{A774C546-E40C-4672-9DD4-3E570C924FF2}" srcId="{9A0589AF-EA98-4C33-A2D1-8771998939B3}" destId="{9CD02E73-7C95-4E01-97A5-EB7EBC903845}" srcOrd="4" destOrd="0" parTransId="{347ABAAB-AAFD-4D21-B625-2AF677103273}" sibTransId="{4B455571-CFB4-40C6-ABDF-01493FED0803}"/>
    <dgm:cxn modelId="{3EF8643C-E4C6-40ED-9B8B-29D1B6D38876}" type="presOf" srcId="{C2053FD5-90A9-4CF0-8515-1D26491ED886}" destId="{A6EE61CE-4892-4BC8-A7DC-3ABE981C23D4}" srcOrd="0" destOrd="0" presId="urn:microsoft.com/office/officeart/2005/8/layout/cycle6"/>
    <dgm:cxn modelId="{C4C9E3C7-7783-4DF9-9A3F-125DEFEE814B}" type="presOf" srcId="{5E74890E-0E49-4582-AC93-B2CE4D5FE90A}" destId="{7391FFD7-102C-4FA2-BD0F-A3C0BF8ED24F}" srcOrd="0" destOrd="0" presId="urn:microsoft.com/office/officeart/2005/8/layout/cycle6"/>
    <dgm:cxn modelId="{D00F94C6-902D-4B7E-A778-4A82EE0C391D}" type="presParOf" srcId="{90D48257-7EBF-4E8F-A418-3D52B3C8B4B4}" destId="{45D8A6BD-7FD4-4653-865E-5C5996A49C48}" srcOrd="0" destOrd="0" presId="urn:microsoft.com/office/officeart/2005/8/layout/cycle6"/>
    <dgm:cxn modelId="{537121DC-7C29-49B2-AFDD-199D9DC8B226}" type="presParOf" srcId="{90D48257-7EBF-4E8F-A418-3D52B3C8B4B4}" destId="{AE5912EF-A28A-4D09-AB6A-67ABB3D26C39}" srcOrd="1" destOrd="0" presId="urn:microsoft.com/office/officeart/2005/8/layout/cycle6"/>
    <dgm:cxn modelId="{06405FE4-4164-42BF-B0AE-B93BE921FB4B}" type="presParOf" srcId="{90D48257-7EBF-4E8F-A418-3D52B3C8B4B4}" destId="{A6EE61CE-4892-4BC8-A7DC-3ABE981C23D4}" srcOrd="2" destOrd="0" presId="urn:microsoft.com/office/officeart/2005/8/layout/cycle6"/>
    <dgm:cxn modelId="{83C5CF70-D265-4420-9CA0-575312FFC777}" type="presParOf" srcId="{90D48257-7EBF-4E8F-A418-3D52B3C8B4B4}" destId="{397703AA-AC2D-4BB3-8FC2-07F2F91062E6}" srcOrd="3" destOrd="0" presId="urn:microsoft.com/office/officeart/2005/8/layout/cycle6"/>
    <dgm:cxn modelId="{33D82A21-F8A8-4BE2-8DF2-A987FACAE9DA}" type="presParOf" srcId="{90D48257-7EBF-4E8F-A418-3D52B3C8B4B4}" destId="{5A129419-DD9C-4CF8-8815-E973A12E4A15}" srcOrd="4" destOrd="0" presId="urn:microsoft.com/office/officeart/2005/8/layout/cycle6"/>
    <dgm:cxn modelId="{8B316E29-D7A3-4B3B-96B3-A74652D62B1C}" type="presParOf" srcId="{90D48257-7EBF-4E8F-A418-3D52B3C8B4B4}" destId="{51440FAC-3575-4121-B518-5257F5B53E3C}" srcOrd="5" destOrd="0" presId="urn:microsoft.com/office/officeart/2005/8/layout/cycle6"/>
    <dgm:cxn modelId="{5FECC23F-370F-4166-9158-5D92A504A9E7}" type="presParOf" srcId="{90D48257-7EBF-4E8F-A418-3D52B3C8B4B4}" destId="{02F1F11E-5001-4E99-9E80-36BA68188836}" srcOrd="6" destOrd="0" presId="urn:microsoft.com/office/officeart/2005/8/layout/cycle6"/>
    <dgm:cxn modelId="{0E10DD7A-6D30-441B-8064-620A384C1E81}" type="presParOf" srcId="{90D48257-7EBF-4E8F-A418-3D52B3C8B4B4}" destId="{B3E06B03-F0E5-46C3-AB48-B487CA35E962}" srcOrd="7" destOrd="0" presId="urn:microsoft.com/office/officeart/2005/8/layout/cycle6"/>
    <dgm:cxn modelId="{55B85E14-5A94-4822-BED7-79A2E3E4FB8B}" type="presParOf" srcId="{90D48257-7EBF-4E8F-A418-3D52B3C8B4B4}" destId="{7391FFD7-102C-4FA2-BD0F-A3C0BF8ED24F}" srcOrd="8" destOrd="0" presId="urn:microsoft.com/office/officeart/2005/8/layout/cycle6"/>
    <dgm:cxn modelId="{2BEA2B63-FC45-49B1-9B69-076BFA84A85E}" type="presParOf" srcId="{90D48257-7EBF-4E8F-A418-3D52B3C8B4B4}" destId="{BA12E730-FBFB-4DC9-A8BB-C168B0BDBD12}" srcOrd="9" destOrd="0" presId="urn:microsoft.com/office/officeart/2005/8/layout/cycle6"/>
    <dgm:cxn modelId="{0639D48F-B0AF-4E53-96C5-D05318151FB5}" type="presParOf" srcId="{90D48257-7EBF-4E8F-A418-3D52B3C8B4B4}" destId="{DC43845C-DA52-4389-8E7A-D436ECF7E800}" srcOrd="10" destOrd="0" presId="urn:microsoft.com/office/officeart/2005/8/layout/cycle6"/>
    <dgm:cxn modelId="{EF00C217-39B6-4E56-A3AB-8A6872A1FE4D}" type="presParOf" srcId="{90D48257-7EBF-4E8F-A418-3D52B3C8B4B4}" destId="{38ABCC48-DDC5-4B4B-8C24-60BD80784FB7}" srcOrd="11" destOrd="0" presId="urn:microsoft.com/office/officeart/2005/8/layout/cycle6"/>
    <dgm:cxn modelId="{806F4E9F-F02A-4008-86DA-46AC9BE3A774}" type="presParOf" srcId="{90D48257-7EBF-4E8F-A418-3D52B3C8B4B4}" destId="{6AE1FB7C-F78A-4D91-B169-47569F755AB9}" srcOrd="12" destOrd="0" presId="urn:microsoft.com/office/officeart/2005/8/layout/cycle6"/>
    <dgm:cxn modelId="{D2A881F3-78EC-416F-979F-9C808203EF29}" type="presParOf" srcId="{90D48257-7EBF-4E8F-A418-3D52B3C8B4B4}" destId="{379B85E6-5DFD-47A2-A02E-FFB2C1DE97C8}" srcOrd="13" destOrd="0" presId="urn:microsoft.com/office/officeart/2005/8/layout/cycle6"/>
    <dgm:cxn modelId="{F7E19990-9416-446F-822D-B05E8E668A5F}" type="presParOf" srcId="{90D48257-7EBF-4E8F-A418-3D52B3C8B4B4}" destId="{AFF0EF5F-6BCC-4696-8EC5-D6170C74E765}" srcOrd="14"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19" name="Нижний колонтитул 18"/>
          <p:cNvSpPr>
            <a:spLocks noGrp="1"/>
          </p:cNvSpPr>
          <p:nvPr>
            <p:ph type="ftr" sz="quarter" idx="11"/>
          </p:nvPr>
        </p:nvSpPr>
        <p:spPr/>
        <p:txBody>
          <a:bodyPr/>
          <a:lstStyle/>
          <a:p>
            <a:endParaRPr lang="uk-UA"/>
          </a:p>
        </p:txBody>
      </p:sp>
      <p:sp>
        <p:nvSpPr>
          <p:cNvPr id="27" name="Номер слайда 26"/>
          <p:cNvSpPr>
            <a:spLocks noGrp="1"/>
          </p:cNvSpPr>
          <p:nvPr>
            <p:ph type="sldNum" sz="quarter" idx="12"/>
          </p:nvPr>
        </p:nvSpPr>
        <p:spPr/>
        <p:txBody>
          <a:bodyPr/>
          <a:lstStyle/>
          <a:p>
            <a:fld id="{0E53662F-1DD7-47B4-926A-925B165E5D66}"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E53662F-1DD7-47B4-926A-925B165E5D66}"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E53662F-1DD7-47B4-926A-925B165E5D66}"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E53662F-1DD7-47B4-926A-925B165E5D66}"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E53662F-1DD7-47B4-926A-925B165E5D66}"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E53662F-1DD7-47B4-926A-925B165E5D66}"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0E53662F-1DD7-47B4-926A-925B165E5D66}"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0E53662F-1DD7-47B4-926A-925B165E5D66}"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0E53662F-1DD7-47B4-926A-925B165E5D66}"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E53662F-1DD7-47B4-926A-925B165E5D66}"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73F5BD2-51F4-4C05-B263-CC9FD22CEA07}" type="datetimeFigureOut">
              <a:rPr lang="uk-UA" smtClean="0"/>
              <a:pPr/>
              <a:t>15.01.2012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077200" y="6356350"/>
            <a:ext cx="609600" cy="365125"/>
          </a:xfrm>
        </p:spPr>
        <p:txBody>
          <a:bodyPr/>
          <a:lstStyle/>
          <a:p>
            <a:fld id="{0E53662F-1DD7-47B4-926A-925B165E5D66}" type="slidenum">
              <a:rPr lang="uk-UA" smtClean="0"/>
              <a:pPr/>
              <a:t>‹#›</a:t>
            </a:fld>
            <a:endParaRPr lang="uk-UA"/>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73F5BD2-51F4-4C05-B263-CC9FD22CEA07}" type="datetimeFigureOut">
              <a:rPr lang="uk-UA" smtClean="0"/>
              <a:pPr/>
              <a:t>15.01.2012</a:t>
            </a:fld>
            <a:endParaRPr lang="uk-UA"/>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53662F-1DD7-47B4-926A-925B165E5D66}" type="slidenum">
              <a:rPr lang="uk-UA" smtClean="0"/>
              <a:pPr/>
              <a:t>‹#›</a:t>
            </a:fld>
            <a:endParaRPr lang="uk-UA"/>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1357298"/>
            <a:ext cx="8182004" cy="2343152"/>
          </a:xfrm>
        </p:spPr>
        <p:txBody>
          <a:bodyPr/>
          <a:lstStyle/>
          <a:p>
            <a:r>
              <a:rPr lang="uk-UA" dirty="0" smtClean="0"/>
              <a:t>Ринкова інфраструктура</a:t>
            </a:r>
            <a:br>
              <a:rPr lang="uk-UA" dirty="0" smtClean="0"/>
            </a:br>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500174"/>
            <a:ext cx="8786874" cy="3970318"/>
          </a:xfrm>
          <a:prstGeom prst="rect">
            <a:avLst/>
          </a:prstGeom>
          <a:noFill/>
        </p:spPr>
        <p:txBody>
          <a:bodyPr wrap="square" rtlCol="0">
            <a:spAutoFit/>
          </a:bodyPr>
          <a:lstStyle/>
          <a:p>
            <a:r>
              <a:rPr lang="uk-UA" dirty="0" smtClean="0"/>
              <a:t>Комерційні банки і фондові біржі мають загальне функціональне значення - акумулювати заощадження для наступного їхнього інвестування. Водночас вони різняться по цілі діяльності, характеру операцій і ризику. Біржа являє собою організований оптовий ринок. По типі біржового товару розрізняють товарні, фондові і валютні біржі. У сучасній економіці існують публічно-правові і державні біржі. Діяльність біржі регламентуються її статутом. На біржі діють посередники - брокери, що виконують доручення клієнтів, і </a:t>
            </a:r>
            <a:r>
              <a:rPr lang="uk-UA" dirty="0" err="1" smtClean="0"/>
              <a:t>ділери</a:t>
            </a:r>
            <a:r>
              <a:rPr lang="uk-UA" dirty="0" smtClean="0"/>
              <a:t>, що купують і продають товари. Спеціалісти (</a:t>
            </a:r>
            <a:r>
              <a:rPr lang="uk-UA" dirty="0" err="1" smtClean="0"/>
              <a:t>джобберы</a:t>
            </a:r>
            <a:r>
              <a:rPr lang="uk-UA" dirty="0" smtClean="0"/>
              <a:t>) курирують визначену групу товарів і цінних паперів корпорації або галузі. Біржа, як барометр, характеризує стан усього народного господарства, індикаторами якого є біржові курси (ринкові ціни). Вони формуються під впливом попиту і пропозиції. Структура попиту на цінні папери багато в чому визначається загальноекономічними чинниками, динаміку який </a:t>
            </a:r>
            <a:r>
              <a:rPr lang="uk-UA" dirty="0" err="1" smtClean="0"/>
              <a:t>угада</a:t>
            </a:r>
            <a:r>
              <a:rPr lang="uk-UA" dirty="0" smtClean="0"/>
              <a:t> досить складно. Структура пропозиції цінних паперів залежить від мікроекономічних чинників.</a:t>
            </a:r>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688" y="1643050"/>
            <a:ext cx="8858312" cy="4247317"/>
          </a:xfrm>
          <a:prstGeom prst="rect">
            <a:avLst/>
          </a:prstGeom>
          <a:noFill/>
        </p:spPr>
        <p:txBody>
          <a:bodyPr wrap="square" rtlCol="0">
            <a:spAutoFit/>
          </a:bodyPr>
          <a:lstStyle/>
          <a:p>
            <a:r>
              <a:rPr lang="uk-UA" dirty="0" smtClean="0"/>
              <a:t>Шлях становлення ринкової інфраструктури в Україні складний не менше, чим підприємництва. У цій главі розглянуті основні складові РІ України і їхня діяльність до сьогоднішнього дня. Розрізняють організаційно-технічну, фінансово-кредитну і </a:t>
            </a:r>
            <a:r>
              <a:rPr lang="uk-UA" dirty="0" err="1" smtClean="0"/>
              <a:t>науково-</a:t>
            </a:r>
            <a:r>
              <a:rPr lang="uk-UA" dirty="0" smtClean="0"/>
              <a:t> дослідну інфраструктури ринку. Зупинимося докладніше на кожному з видів. До організаційно-технічної інфраструктури ринку ставляться товарні біржі й аукціони, торгові доми і торговельні палати, холдингові і брокерські компанії, інформаційні центри і ярмарки, </a:t>
            </a:r>
            <a:r>
              <a:rPr lang="uk-UA" dirty="0" err="1" smtClean="0"/>
              <a:t>інжинерінгові</a:t>
            </a:r>
            <a:r>
              <a:rPr lang="uk-UA" dirty="0" smtClean="0"/>
              <a:t> фірми, сервісні центри, пункти прокату і лізингу, державні інспекції, різноманітного роду асоціації підприємців і споживачів, транспортні комунікації і засоби оперативного зв'язку. Одні з цих заснувань покликані сприяти встановленню ділових контактів між підприємцями, надавати їм інформаційні, консультативні, розрахункові та інші послуги, інші беруть на себе функції загальної координації ринкових зв'язків, подають інтереси своїх членів на регіональному, державному і міжнародному рівнях, треті ( являють собою спеціальні державні органи регулювання ринкових відносин.</a:t>
            </a: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844" y="1000108"/>
            <a:ext cx="8858312" cy="1200329"/>
          </a:xfrm>
          <a:prstGeom prst="rect">
            <a:avLst/>
          </a:prstGeom>
          <a:noFill/>
        </p:spPr>
        <p:txBody>
          <a:bodyPr wrap="square" rtlCol="0">
            <a:spAutoFit/>
          </a:bodyPr>
          <a:lstStyle/>
          <a:p>
            <a:r>
              <a:rPr lang="uk-UA" dirty="0" smtClean="0"/>
              <a:t>Для появи такого суспільного феномена, як підприємництво, а тим більше для перетворення його в основну організаційну форму виробництва, необхідні визначені умови. Для країн із ринковою економікою існують загальні умови розвитку підприємництва:</a:t>
            </a:r>
            <a:endParaRPr lang="uk-UA" dirty="0"/>
          </a:p>
        </p:txBody>
      </p:sp>
      <p:graphicFrame>
        <p:nvGraphicFramePr>
          <p:cNvPr id="4" name="Схема 3"/>
          <p:cNvGraphicFramePr/>
          <p:nvPr/>
        </p:nvGraphicFramePr>
        <p:xfrm>
          <a:off x="1285852" y="2214554"/>
          <a:ext cx="6286544" cy="4214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214422"/>
            <a:ext cx="8858312" cy="4431983"/>
          </a:xfrm>
          <a:prstGeom prst="rect">
            <a:avLst/>
          </a:prstGeom>
          <a:noFill/>
        </p:spPr>
        <p:txBody>
          <a:bodyPr wrap="square" rtlCol="0">
            <a:spAutoFit/>
          </a:bodyPr>
          <a:lstStyle/>
          <a:p>
            <a:r>
              <a:rPr lang="uk-UA" dirty="0" smtClean="0"/>
              <a:t>В</a:t>
            </a:r>
            <a:r>
              <a:rPr lang="uk-UA" dirty="0" smtClean="0"/>
              <a:t> </a:t>
            </a:r>
            <a:r>
              <a:rPr lang="uk-UA" dirty="0" smtClean="0"/>
              <a:t>Україні і більшості пострадянських країн особливу актуальність одержують </a:t>
            </a:r>
            <a:r>
              <a:rPr lang="uk-UA" dirty="0" err="1" smtClean="0"/>
              <a:t>нижчеперераховані</a:t>
            </a:r>
            <a:r>
              <a:rPr lang="uk-UA" dirty="0" smtClean="0"/>
              <a:t> </a:t>
            </a:r>
            <a:r>
              <a:rPr lang="uk-UA" dirty="0" smtClean="0"/>
              <a:t>умови:</a:t>
            </a:r>
            <a:endParaRPr lang="en-US" dirty="0" smtClean="0"/>
          </a:p>
          <a:p>
            <a:r>
              <a:rPr lang="uk-UA" dirty="0" smtClean="0"/>
              <a:t> </a:t>
            </a:r>
            <a:r>
              <a:rPr lang="uk-UA" sz="2400" b="1" dirty="0" smtClean="0"/>
              <a:t>1. </a:t>
            </a:r>
            <a:r>
              <a:rPr lang="uk-UA" dirty="0" smtClean="0"/>
              <a:t>Наявність відповідних майнових прав на умови і результати виробництва, оскільки підприємець обов'язково повинний бути власником зробленого продукту і прибутку, отриманого в результаті його реалізації. Тільки при цих умовах виникає належна зацікавленість для здійснення підприємницької діяльності. </a:t>
            </a:r>
            <a:endParaRPr lang="en-US" dirty="0" smtClean="0"/>
          </a:p>
          <a:p>
            <a:r>
              <a:rPr lang="uk-UA" sz="2400" b="1" dirty="0" smtClean="0"/>
              <a:t>2</a:t>
            </a:r>
            <a:r>
              <a:rPr lang="uk-UA" sz="2400" dirty="0" smtClean="0"/>
              <a:t>. </a:t>
            </a:r>
            <a:r>
              <a:rPr lang="uk-UA" dirty="0" smtClean="0"/>
              <a:t>Визначене економічне, правове і політичне середовище. Формальне визнання майнових прав на умови і результати виробництва може співіснувати з іншими правовими нормами, що регулюють економічне життя товариства, але </a:t>
            </a:r>
            <a:r>
              <a:rPr lang="uk-UA" dirty="0" err="1" smtClean="0"/>
              <a:t>забезпечуючі</a:t>
            </a:r>
            <a:r>
              <a:rPr lang="uk-UA" dirty="0" smtClean="0"/>
              <a:t> достатнього ступеня економічної самостійності, що не на справі, для підприємницької діяльності. Різноманітного роду обмеження, що формують економічне середовище, повинні забезпечувати достатній «коридор свободи». Для підприємця це виражається в одержанні достатньої самостійності при: - виборі виду господарської діяльності; - визначенні споживачів товарів і постачальників ресурсів; - визначенні цін; - розпорядженні отриманим прибутком.</a:t>
            </a:r>
            <a:endParaRPr lang="uk-U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428736"/>
            <a:ext cx="8858312" cy="3877985"/>
          </a:xfrm>
          <a:prstGeom prst="rect">
            <a:avLst/>
          </a:prstGeom>
          <a:noFill/>
        </p:spPr>
        <p:txBody>
          <a:bodyPr wrap="square" rtlCol="0">
            <a:spAutoFit/>
          </a:bodyPr>
          <a:lstStyle/>
          <a:p>
            <a:r>
              <a:rPr lang="uk-UA" sz="2400" b="1" dirty="0" smtClean="0"/>
              <a:t>3. </a:t>
            </a:r>
            <a:r>
              <a:rPr lang="uk-UA" dirty="0" smtClean="0"/>
              <a:t>Повна економічна відповідальність за результати діяльності. Цей пункт незвичний Україні як постсоціалістичній країні, проте варто пам'ятати, що негативними результатами підприємницької діяльності можуть бути: - збитковість, тобто перевищення витрат над прибутками; - істотна втрата майна; - банкрутство (визнання повної неплатоспроможності). </a:t>
            </a:r>
            <a:endParaRPr lang="en-US" dirty="0" smtClean="0"/>
          </a:p>
          <a:p>
            <a:r>
              <a:rPr lang="uk-UA" sz="2400" b="1" dirty="0" smtClean="0"/>
              <a:t>4. </a:t>
            </a:r>
            <a:r>
              <a:rPr lang="uk-UA" dirty="0" smtClean="0"/>
              <a:t>Етика підприємництва. Етика підприємництва є одним із чинників його прибутковості або прибутковості. От морально-етичні норми, затверджені в середовищі підприємців на цивілізованих ринках: - обов'язковість; - загальна висока культура й освіченість; - контактність, уміння спілкуватися з людьми, зацікавити їх, мобілізувати на досягнення поставлених цілей.</a:t>
            </a:r>
            <a:endParaRPr lang="en-US" dirty="0" smtClean="0"/>
          </a:p>
          <a:p>
            <a:r>
              <a:rPr lang="uk-UA" dirty="0" smtClean="0"/>
              <a:t>Аналіз підприємницької діяльності дозволив визначити такі істотні чинники її успіху: - високу кваліфікацію; - великі особисті контакти; - достатні матеріальні і фінансові ресурси; - наявність замовлень споживачів.</a:t>
            </a:r>
            <a:endParaRPr lang="uk-U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071546"/>
            <a:ext cx="8786874" cy="5170646"/>
          </a:xfrm>
          <a:prstGeom prst="rect">
            <a:avLst/>
          </a:prstGeom>
          <a:noFill/>
        </p:spPr>
        <p:txBody>
          <a:bodyPr wrap="square" rtlCol="0">
            <a:spAutoFit/>
          </a:bodyPr>
          <a:lstStyle/>
          <a:p>
            <a:r>
              <a:rPr lang="uk-UA" sz="6000" b="1" dirty="0" smtClean="0">
                <a:ln w="18000">
                  <a:solidFill>
                    <a:schemeClr val="accent2">
                      <a:satMod val="140000"/>
                    </a:schemeClr>
                  </a:solidFill>
                  <a:prstDash val="solid"/>
                  <a:miter lim="800000"/>
                </a:ln>
                <a:noFill/>
                <a:effectLst>
                  <a:glow rad="101600">
                    <a:schemeClr val="accent3">
                      <a:satMod val="175000"/>
                      <a:alpha val="40000"/>
                    </a:schemeClr>
                  </a:glow>
                  <a:outerShdw blurRad="25500" dist="23000" dir="7020000" algn="tl">
                    <a:srgbClr val="000000">
                      <a:alpha val="50000"/>
                    </a:srgbClr>
                  </a:outerShdw>
                </a:effectLst>
              </a:rPr>
              <a:t>Висновок</a:t>
            </a:r>
            <a:endParaRPr lang="en-US" sz="6000" b="1" dirty="0" smtClean="0">
              <a:ln w="18000">
                <a:solidFill>
                  <a:schemeClr val="accent2">
                    <a:satMod val="140000"/>
                  </a:schemeClr>
                </a:solidFill>
                <a:prstDash val="solid"/>
                <a:miter lim="800000"/>
              </a:ln>
              <a:noFill/>
              <a:effectLst>
                <a:glow rad="101600">
                  <a:schemeClr val="accent3">
                    <a:satMod val="175000"/>
                    <a:alpha val="40000"/>
                  </a:schemeClr>
                </a:glow>
                <a:outerShdw blurRad="25500" dist="23000" dir="7020000" algn="tl">
                  <a:srgbClr val="000000">
                    <a:alpha val="50000"/>
                  </a:srgbClr>
                </a:outerShdw>
              </a:effectLst>
            </a:endParaRPr>
          </a:p>
          <a:p>
            <a:endParaRPr lang="en-US" dirty="0" smtClean="0"/>
          </a:p>
          <a:p>
            <a:r>
              <a:rPr lang="uk-UA" dirty="0" smtClean="0"/>
              <a:t>Найважливішим атрибутом ринкової системи господарювання є ринок. Його часто визначають як сферу обміну,у якій </a:t>
            </a:r>
            <a:r>
              <a:rPr lang="uk-UA" dirty="0" err="1" smtClean="0"/>
              <a:t>здійснються</a:t>
            </a:r>
            <a:r>
              <a:rPr lang="uk-UA" dirty="0" smtClean="0"/>
              <a:t> угоди купівлі і продажу товарів і </a:t>
            </a:r>
            <a:r>
              <a:rPr lang="uk-UA" dirty="0" err="1" smtClean="0"/>
              <a:t>послуг.Також</a:t>
            </a:r>
            <a:r>
              <a:rPr lang="uk-UA" dirty="0" smtClean="0"/>
              <a:t> можна виділити ще одне розуміння ринку – як форми організації і </a:t>
            </a:r>
            <a:r>
              <a:rPr lang="uk-UA" dirty="0" err="1" smtClean="0"/>
              <a:t>функціювання</a:t>
            </a:r>
            <a:r>
              <a:rPr lang="uk-UA" dirty="0" smtClean="0"/>
              <a:t> економічних зв’язків господарюючих суб’єктів,що </a:t>
            </a:r>
            <a:r>
              <a:rPr lang="uk-UA" dirty="0" err="1" smtClean="0"/>
              <a:t>грунтуються</a:t>
            </a:r>
            <a:r>
              <a:rPr lang="uk-UA" dirty="0" smtClean="0"/>
              <a:t> на принципах вільної купівлі-продажу,і як суспільної форми функціонування економіки,за якої забезпечується взаємодія виробництва і споживання,прямий і зворотній вплив на виробництва і споживання. Об’єктивними умовами </a:t>
            </a:r>
            <a:r>
              <a:rPr lang="uk-UA" dirty="0" err="1" smtClean="0"/>
              <a:t>інсування</a:t>
            </a:r>
            <a:r>
              <a:rPr lang="uk-UA" dirty="0" smtClean="0"/>
              <a:t> і функціонування ринку є товарне виробництво – основа ринкової економіки, суспільний поділ праці, економічна </a:t>
            </a:r>
            <a:r>
              <a:rPr lang="uk-UA" dirty="0" err="1" smtClean="0"/>
              <a:t>відокрлеменість</a:t>
            </a:r>
            <a:r>
              <a:rPr lang="uk-UA" dirty="0" smtClean="0"/>
              <a:t> виробників, базою якої є економічна конкуренція між відокремленими, самобутніми суб’єктами господарювання, існування відповідної структури та інфраструктури, стійкої фінансової і грошової систем, наявність правової бази, що сприяє створенню і постійному відновленню відповідного ринкового середовища і психологічного клімату.</a:t>
            </a:r>
            <a:endParaRPr lang="uk-UA" b="1" dirty="0">
              <a:ln w="18000">
                <a:solidFill>
                  <a:schemeClr val="accent2">
                    <a:satMod val="140000"/>
                  </a:schemeClr>
                </a:solidFill>
                <a:prstDash val="solid"/>
                <a:miter lim="800000"/>
              </a:ln>
              <a:noFill/>
              <a:effectLst>
                <a:glow rad="101600">
                  <a:schemeClr val="accent3">
                    <a:satMod val="175000"/>
                    <a:alpha val="40000"/>
                  </a:schemeClr>
                </a:glow>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688" y="1500174"/>
            <a:ext cx="8858312" cy="4247317"/>
          </a:xfrm>
          <a:prstGeom prst="rect">
            <a:avLst/>
          </a:prstGeom>
          <a:noFill/>
        </p:spPr>
        <p:txBody>
          <a:bodyPr wrap="square" rtlCol="0">
            <a:spAutoFit/>
          </a:bodyPr>
          <a:lstStyle/>
          <a:p>
            <a:r>
              <a:rPr lang="uk-UA" dirty="0" smtClean="0"/>
              <a:t>Щодо інфраструктури ринку, то її розглядають з різних точок зору, що пов’язано зі складною системою господарських відносин. Залежно від економічного призначення розрізняють ринок ресурсів ( засобів виробництва), ринок продуктів (предметів споживання), ринок праці(робочої сили) та ринок капіталів (грошовий). Структура ринку з точки зору територіального підходу являє собою : внутрішній ринок – місцевий, регіональний, національний, зовнішній ринок – транснаціональний та світовий. З урахуванням конкретних видів товарів і послуг виділяють ринок спеціалізованих товарів (промислових, продовольчих, комп’ютерів, бавовни, цукру та ін.) та ринок спеціалізованих послуг (страхування, консультативні послуги тощо). Україні, в сучасних умовах, як і іншим постсоціалістичним країнам, що переходять до ринкової економіки, необхідне ринкове регулювання, в тому числі щодо ціноутворення. Конкуренція, а також вільне ціноутворення – необхідні інститути ринку, не можуть функціонувати через відсутність бірж, інформаційно-комерційних, оптових та постачальницьких організацій,пунктів прокату, культури введення ринкової економіки. </a:t>
            </a:r>
            <a:endParaRPr lang="uk-U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214422"/>
            <a:ext cx="8786874" cy="4247317"/>
          </a:xfrm>
          <a:prstGeom prst="rect">
            <a:avLst/>
          </a:prstGeom>
          <a:noFill/>
        </p:spPr>
        <p:txBody>
          <a:bodyPr wrap="square" rtlCol="0">
            <a:spAutoFit/>
          </a:bodyPr>
          <a:lstStyle/>
          <a:p>
            <a:r>
              <a:rPr lang="uk-UA" dirty="0" smtClean="0"/>
              <a:t>Відсутність </a:t>
            </a:r>
            <a:r>
              <a:rPr lang="uk-UA" dirty="0" err="1" smtClean="0"/>
              <a:t>ввдення</a:t>
            </a:r>
            <a:r>
              <a:rPr lang="uk-UA" dirty="0" smtClean="0"/>
              <a:t> культури ринкової економіки пов’язане з нестачею досвіду роботи і кадрів. Так створення ринкової інфраструктури відбувається дуже повільно, з великим відхиленням. Товарних бірж, наприклад, у нас засновано більше, ніж у США або в будь-якій іншій країні. Проте процес формування ринкової інфраструктури відбувається, його треба прискорювати. Набувають досвіду і кадри, що працюють в інститутах ринку. Для того щоб суб'єкти національного ринку не тільки мали ринкову інфраструктуру, право власності на засоби виробництва і продукцію, а й могли реалізувати це право, крім економічних потрібні ще й правові передумови. Ось чому в країні йде процес відпрацювання і прийняття юридичних законів, які сприяють формуванню ринкового середовища. Проте він іде повільно, часто в прийняті закони вносяться суттєві зміни, відсутня узгодженість законодавчих актів. Все це гальмує ринкові перетворення. Юридичні закони мають відображати реалії економічного життя, бути націленими на відтворення конкурентного середовища. Слід відпрацювати механізм реалізації цих законів.</a:t>
            </a:r>
            <a:endParaRPr lang="uk-U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1142984"/>
            <a:ext cx="8715436" cy="2308324"/>
          </a:xfrm>
          <a:prstGeom prst="rect">
            <a:avLst/>
          </a:prstGeom>
          <a:noFill/>
        </p:spPr>
        <p:txBody>
          <a:bodyPr wrap="square" rtlCol="0">
            <a:spAutoFit/>
          </a:bodyPr>
          <a:lstStyle/>
          <a:p>
            <a:r>
              <a:rPr lang="ru-RU" dirty="0" err="1" smtClean="0"/>
              <a:t>Відтворюючи</a:t>
            </a:r>
            <a:r>
              <a:rPr lang="ru-RU" dirty="0" smtClean="0"/>
              <a:t> </a:t>
            </a:r>
            <a:r>
              <a:rPr lang="ru-RU" dirty="0" err="1" smtClean="0"/>
              <a:t>ринкові</a:t>
            </a:r>
            <a:r>
              <a:rPr lang="ru-RU" dirty="0" smtClean="0"/>
              <a:t> </a:t>
            </a:r>
            <a:r>
              <a:rPr lang="ru-RU" dirty="0" err="1" smtClean="0"/>
              <a:t>інститути</a:t>
            </a:r>
            <a:r>
              <a:rPr lang="ru-RU" dirty="0" smtClean="0"/>
              <a:t>, не </a:t>
            </a:r>
            <a:r>
              <a:rPr lang="ru-RU" dirty="0" err="1" smtClean="0"/>
              <a:t>можна</a:t>
            </a:r>
            <a:r>
              <a:rPr lang="ru-RU" dirty="0" smtClean="0"/>
              <a:t> </a:t>
            </a:r>
            <a:r>
              <a:rPr lang="ru-RU" dirty="0" err="1" smtClean="0"/>
              <a:t>забувати</a:t>
            </a:r>
            <a:r>
              <a:rPr lang="ru-RU" dirty="0" smtClean="0"/>
              <a:t>, </a:t>
            </a:r>
            <a:r>
              <a:rPr lang="ru-RU" dirty="0" err="1" smtClean="0"/>
              <a:t>що</a:t>
            </a:r>
            <a:r>
              <a:rPr lang="ru-RU" dirty="0" smtClean="0"/>
              <a:t> </a:t>
            </a:r>
            <a:r>
              <a:rPr lang="ru-RU" dirty="0" err="1" smtClean="0"/>
              <a:t>ринок</a:t>
            </a:r>
            <a:r>
              <a:rPr lang="ru-RU" dirty="0" smtClean="0"/>
              <a:t> </a:t>
            </a:r>
            <a:r>
              <a:rPr lang="ru-RU" dirty="0" err="1" smtClean="0"/>
              <a:t>будують</a:t>
            </a:r>
            <a:r>
              <a:rPr lang="ru-RU" dirty="0" smtClean="0"/>
              <a:t> люди, </a:t>
            </a:r>
            <a:r>
              <a:rPr lang="ru-RU" dirty="0" err="1" smtClean="0"/>
              <a:t>від</a:t>
            </a:r>
            <a:r>
              <a:rPr lang="ru-RU" dirty="0" smtClean="0"/>
              <a:t> </a:t>
            </a:r>
            <a:r>
              <a:rPr lang="ru-RU" dirty="0" err="1" smtClean="0"/>
              <a:t>їхньої</a:t>
            </a:r>
            <a:r>
              <a:rPr lang="ru-RU" dirty="0" smtClean="0"/>
              <a:t> </a:t>
            </a:r>
            <a:r>
              <a:rPr lang="ru-RU" dirty="0" err="1" smtClean="0"/>
              <a:t>свідомості</a:t>
            </a:r>
            <a:r>
              <a:rPr lang="ru-RU" dirty="0" smtClean="0"/>
              <a:t>, </a:t>
            </a:r>
            <a:r>
              <a:rPr lang="ru-RU" dirty="0" err="1" smtClean="0"/>
              <a:t>бажання</a:t>
            </a:r>
            <a:r>
              <a:rPr lang="ru-RU" dirty="0" smtClean="0"/>
              <a:t>, </a:t>
            </a:r>
            <a:r>
              <a:rPr lang="ru-RU" dirty="0" err="1" smtClean="0"/>
              <a:t>розуміння</a:t>
            </a:r>
            <a:r>
              <a:rPr lang="ru-RU" dirty="0" smtClean="0"/>
              <a:t> </a:t>
            </a:r>
            <a:r>
              <a:rPr lang="ru-RU" dirty="0" err="1" smtClean="0"/>
              <a:t>залежить</a:t>
            </a:r>
            <a:r>
              <a:rPr lang="ru-RU" dirty="0" smtClean="0"/>
              <a:t> </a:t>
            </a:r>
            <a:r>
              <a:rPr lang="ru-RU" dirty="0" err="1" smtClean="0"/>
              <a:t>дуже</a:t>
            </a:r>
            <a:r>
              <a:rPr lang="ru-RU" dirty="0" smtClean="0"/>
              <a:t> </a:t>
            </a:r>
            <a:r>
              <a:rPr lang="ru-RU" dirty="0" err="1" smtClean="0"/>
              <a:t>багато</a:t>
            </a:r>
            <a:r>
              <a:rPr lang="ru-RU" dirty="0" smtClean="0"/>
              <a:t>. </a:t>
            </a:r>
            <a:r>
              <a:rPr lang="ru-RU" dirty="0" err="1" smtClean="0"/>
              <a:t>Якщо</a:t>
            </a:r>
            <a:r>
              <a:rPr lang="ru-RU" dirty="0" smtClean="0"/>
              <a:t> </a:t>
            </a:r>
            <a:r>
              <a:rPr lang="ru-RU" dirty="0" err="1" smtClean="0"/>
              <a:t>суспільна</a:t>
            </a:r>
            <a:r>
              <a:rPr lang="ru-RU" dirty="0" smtClean="0"/>
              <a:t> </a:t>
            </a:r>
            <a:r>
              <a:rPr lang="ru-RU" dirty="0" err="1" smtClean="0"/>
              <a:t>свідомість</a:t>
            </a:r>
            <a:r>
              <a:rPr lang="ru-RU" dirty="0" smtClean="0"/>
              <a:t> не буде </a:t>
            </a:r>
            <a:r>
              <a:rPr lang="ru-RU" dirty="0" err="1" smtClean="0"/>
              <a:t>настроєна</a:t>
            </a:r>
            <a:r>
              <a:rPr lang="ru-RU" dirty="0" smtClean="0"/>
              <a:t> на </a:t>
            </a:r>
            <a:r>
              <a:rPr lang="ru-RU" dirty="0" err="1" smtClean="0"/>
              <a:t>ринкову</a:t>
            </a:r>
            <a:r>
              <a:rPr lang="ru-RU" dirty="0" smtClean="0"/>
              <a:t> </a:t>
            </a:r>
            <a:r>
              <a:rPr lang="ru-RU" dirty="0" err="1" smtClean="0"/>
              <a:t>хвилю</a:t>
            </a:r>
            <a:r>
              <a:rPr lang="ru-RU" dirty="0" smtClean="0"/>
              <a:t>, то </a:t>
            </a:r>
            <a:r>
              <a:rPr lang="ru-RU" dirty="0" err="1" smtClean="0"/>
              <a:t>ринок</a:t>
            </a:r>
            <a:r>
              <a:rPr lang="ru-RU" dirty="0" smtClean="0"/>
              <a:t> </a:t>
            </a:r>
            <a:r>
              <a:rPr lang="ru-RU" dirty="0" err="1" smtClean="0"/>
              <a:t>будуватись</a:t>
            </a:r>
            <a:r>
              <a:rPr lang="ru-RU" dirty="0" smtClean="0"/>
              <a:t> не буде. Цей </a:t>
            </a:r>
            <a:r>
              <a:rPr lang="ru-RU" dirty="0" err="1" smtClean="0"/>
              <a:t>процес</a:t>
            </a:r>
            <a:r>
              <a:rPr lang="ru-RU" dirty="0" smtClean="0"/>
              <a:t> </a:t>
            </a:r>
            <a:r>
              <a:rPr lang="ru-RU" dirty="0" err="1" smtClean="0"/>
              <a:t>може</a:t>
            </a:r>
            <a:r>
              <a:rPr lang="ru-RU" dirty="0" smtClean="0"/>
              <a:t> </a:t>
            </a:r>
            <a:r>
              <a:rPr lang="ru-RU" dirty="0" err="1" smtClean="0"/>
              <a:t>затягтись</a:t>
            </a:r>
            <a:r>
              <a:rPr lang="ru-RU" dirty="0" smtClean="0"/>
              <a:t>, а то </a:t>
            </a:r>
            <a:r>
              <a:rPr lang="ru-RU" dirty="0" err="1" smtClean="0"/>
              <a:t>й</a:t>
            </a:r>
            <a:r>
              <a:rPr lang="ru-RU" dirty="0" smtClean="0"/>
              <a:t> </a:t>
            </a:r>
            <a:r>
              <a:rPr lang="ru-RU" dirty="0" err="1" smtClean="0"/>
              <a:t>піти</a:t>
            </a:r>
            <a:r>
              <a:rPr lang="ru-RU" dirty="0" smtClean="0"/>
              <a:t> у </a:t>
            </a:r>
            <a:r>
              <a:rPr lang="ru-RU" dirty="0" err="1" smtClean="0"/>
              <a:t>якомусь</a:t>
            </a:r>
            <a:r>
              <a:rPr lang="ru-RU" dirty="0" smtClean="0"/>
              <a:t> </a:t>
            </a:r>
            <a:r>
              <a:rPr lang="ru-RU" dirty="0" err="1" smtClean="0"/>
              <a:t>іншому</a:t>
            </a:r>
            <a:r>
              <a:rPr lang="ru-RU" dirty="0" smtClean="0"/>
              <a:t> </a:t>
            </a:r>
            <a:r>
              <a:rPr lang="ru-RU" dirty="0" err="1" smtClean="0"/>
              <a:t>напрямі</a:t>
            </a:r>
            <a:r>
              <a:rPr lang="ru-RU" dirty="0" smtClean="0"/>
              <a:t>. </a:t>
            </a:r>
            <a:r>
              <a:rPr lang="ru-RU" dirty="0" err="1" smtClean="0"/>
              <a:t>Слід</a:t>
            </a:r>
            <a:r>
              <a:rPr lang="ru-RU" dirty="0" smtClean="0"/>
              <a:t> </a:t>
            </a:r>
            <a:r>
              <a:rPr lang="ru-RU" dirty="0" err="1" smtClean="0"/>
              <a:t>врахувати</a:t>
            </a:r>
            <a:r>
              <a:rPr lang="ru-RU" dirty="0" smtClean="0"/>
              <a:t>, </a:t>
            </a:r>
            <a:r>
              <a:rPr lang="ru-RU" dirty="0" err="1" smtClean="0"/>
              <a:t>що</a:t>
            </a:r>
            <a:r>
              <a:rPr lang="ru-RU" dirty="0" smtClean="0"/>
              <a:t> </a:t>
            </a:r>
            <a:r>
              <a:rPr lang="ru-RU" dirty="0" err="1" smtClean="0"/>
              <a:t>психологічний</a:t>
            </a:r>
            <a:r>
              <a:rPr lang="ru-RU" dirty="0" smtClean="0"/>
              <a:t> стан наших людей </a:t>
            </a:r>
            <a:r>
              <a:rPr lang="ru-RU" dirty="0" err="1" smtClean="0"/>
              <a:t>нині</a:t>
            </a:r>
            <a:r>
              <a:rPr lang="ru-RU" dirty="0" smtClean="0"/>
              <a:t> </a:t>
            </a:r>
            <a:r>
              <a:rPr lang="ru-RU" dirty="0" err="1" smtClean="0"/>
              <a:t>досить</a:t>
            </a:r>
            <a:r>
              <a:rPr lang="ru-RU" dirty="0" smtClean="0"/>
              <a:t> </a:t>
            </a:r>
            <a:r>
              <a:rPr lang="ru-RU" dirty="0" err="1" smtClean="0"/>
              <a:t>складний</a:t>
            </a:r>
            <a:r>
              <a:rPr lang="ru-RU" dirty="0" smtClean="0"/>
              <a:t> </a:t>
            </a:r>
            <a:r>
              <a:rPr lang="ru-RU" dirty="0" err="1" smtClean="0"/>
              <a:t>і</a:t>
            </a:r>
            <a:r>
              <a:rPr lang="ru-RU" dirty="0" smtClean="0"/>
              <a:t> </a:t>
            </a:r>
            <a:r>
              <a:rPr lang="ru-RU" dirty="0" err="1" smtClean="0"/>
              <a:t>суперечливий</a:t>
            </a:r>
            <a:r>
              <a:rPr lang="ru-RU" dirty="0" smtClean="0"/>
              <a:t>. Вони не </a:t>
            </a:r>
            <a:r>
              <a:rPr lang="ru-RU" dirty="0" err="1" smtClean="0"/>
              <a:t>тільки</a:t>
            </a:r>
            <a:r>
              <a:rPr lang="ru-RU" dirty="0" smtClean="0"/>
              <a:t> мало </a:t>
            </a:r>
            <a:r>
              <a:rPr lang="ru-RU" dirty="0" err="1" smtClean="0"/>
              <a:t>знають</a:t>
            </a:r>
            <a:r>
              <a:rPr lang="ru-RU" dirty="0" smtClean="0"/>
              <a:t> про </a:t>
            </a:r>
            <a:r>
              <a:rPr lang="ru-RU" dirty="0" err="1" smtClean="0"/>
              <a:t>ринок</a:t>
            </a:r>
            <a:r>
              <a:rPr lang="ru-RU" dirty="0" smtClean="0"/>
              <a:t>, а </a:t>
            </a:r>
            <a:r>
              <a:rPr lang="ru-RU" dirty="0" err="1" smtClean="0"/>
              <a:t>й</a:t>
            </a:r>
            <a:r>
              <a:rPr lang="ru-RU" dirty="0" smtClean="0"/>
              <a:t> </a:t>
            </a:r>
            <a:r>
              <a:rPr lang="ru-RU" dirty="0" err="1" smtClean="0"/>
              <a:t>вважають</a:t>
            </a:r>
            <a:r>
              <a:rPr lang="ru-RU" dirty="0" smtClean="0"/>
              <a:t>, </a:t>
            </a:r>
            <a:r>
              <a:rPr lang="ru-RU" dirty="0" err="1" smtClean="0"/>
              <a:t>що</a:t>
            </a:r>
            <a:r>
              <a:rPr lang="ru-RU" dirty="0" smtClean="0"/>
              <a:t> держава кинула </a:t>
            </a:r>
            <a:r>
              <a:rPr lang="ru-RU" dirty="0" err="1" smtClean="0"/>
              <a:t>їх</a:t>
            </a:r>
            <a:r>
              <a:rPr lang="ru-RU" dirty="0" smtClean="0"/>
              <a:t> </a:t>
            </a:r>
            <a:r>
              <a:rPr lang="ru-RU" dirty="0" err="1" smtClean="0"/>
              <a:t>напризволяще</a:t>
            </a:r>
            <a:r>
              <a:rPr lang="ru-RU" dirty="0" smtClean="0"/>
              <a:t>. У </a:t>
            </a:r>
            <a:r>
              <a:rPr lang="ru-RU" dirty="0" err="1" smtClean="0"/>
              <a:t>такій</a:t>
            </a:r>
            <a:r>
              <a:rPr lang="ru-RU" dirty="0" smtClean="0"/>
              <a:t> </a:t>
            </a:r>
            <a:r>
              <a:rPr lang="ru-RU" dirty="0" err="1" smtClean="0"/>
              <a:t>обстановці</a:t>
            </a:r>
            <a:r>
              <a:rPr lang="ru-RU" dirty="0" smtClean="0"/>
              <a:t> </a:t>
            </a:r>
            <a:r>
              <a:rPr lang="ru-RU" dirty="0" err="1" smtClean="0"/>
              <a:t>вибір</a:t>
            </a:r>
            <a:r>
              <a:rPr lang="ru-RU" dirty="0" smtClean="0"/>
              <a:t> </a:t>
            </a:r>
            <a:r>
              <a:rPr lang="ru-RU" dirty="0" err="1" smtClean="0"/>
              <a:t>моделі</a:t>
            </a:r>
            <a:r>
              <a:rPr lang="ru-RU" dirty="0" smtClean="0"/>
              <a:t> </a:t>
            </a:r>
            <a:r>
              <a:rPr lang="ru-RU" dirty="0" err="1" smtClean="0"/>
              <a:t>й</a:t>
            </a:r>
            <a:r>
              <a:rPr lang="ru-RU" dirty="0" smtClean="0"/>
              <a:t> шляху </a:t>
            </a:r>
            <a:r>
              <a:rPr lang="ru-RU" dirty="0" err="1" smtClean="0"/>
              <a:t>побудови</a:t>
            </a:r>
            <a:r>
              <a:rPr lang="ru-RU" dirty="0" smtClean="0"/>
              <a:t> ринку </a:t>
            </a:r>
            <a:r>
              <a:rPr lang="ru-RU" dirty="0" err="1" smtClean="0"/>
              <a:t>має</a:t>
            </a:r>
            <a:r>
              <a:rPr lang="ru-RU" dirty="0" smtClean="0"/>
              <a:t> </a:t>
            </a:r>
            <a:r>
              <a:rPr lang="ru-RU" dirty="0" err="1" smtClean="0"/>
              <a:t>надзвичайно</a:t>
            </a:r>
            <a:r>
              <a:rPr lang="ru-RU" dirty="0" smtClean="0"/>
              <a:t> </a:t>
            </a:r>
            <a:r>
              <a:rPr lang="ru-RU" dirty="0" err="1" smtClean="0"/>
              <a:t>важливе</a:t>
            </a:r>
            <a:r>
              <a:rPr lang="ru-RU" dirty="0" smtClean="0"/>
              <a:t> </a:t>
            </a:r>
            <a:r>
              <a:rPr lang="ru-RU" dirty="0" err="1" smtClean="0"/>
              <a:t>значення</a:t>
            </a:r>
            <a:r>
              <a:rPr lang="ru-RU" dirty="0" smtClean="0"/>
              <a:t>.</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071546"/>
            <a:ext cx="8858312" cy="369332"/>
          </a:xfrm>
          <a:prstGeom prst="rect">
            <a:avLst/>
          </a:prstGeom>
          <a:noFill/>
        </p:spPr>
        <p:txBody>
          <a:bodyPr wrap="square" rtlCol="0">
            <a:spAutoFit/>
          </a:bodyPr>
          <a:lstStyle/>
          <a:p>
            <a:endParaRPr lang="uk-UA"/>
          </a:p>
        </p:txBody>
      </p:sp>
      <p:sp>
        <p:nvSpPr>
          <p:cNvPr id="3" name="TextBox 2"/>
          <p:cNvSpPr txBox="1"/>
          <p:nvPr/>
        </p:nvSpPr>
        <p:spPr>
          <a:xfrm>
            <a:off x="214282" y="1428736"/>
            <a:ext cx="8715436" cy="3970318"/>
          </a:xfrm>
          <a:prstGeom prst="rect">
            <a:avLst/>
          </a:prstGeom>
          <a:noFill/>
        </p:spPr>
        <p:txBody>
          <a:bodyPr wrap="square" rtlCol="0">
            <a:spAutoFit/>
          </a:bodyPr>
          <a:lstStyle/>
          <a:p>
            <a:r>
              <a:rPr lang="en-US" dirty="0" smtClean="0"/>
              <a:t>	</a:t>
            </a:r>
            <a:r>
              <a:rPr lang="uk-UA" dirty="0" smtClean="0"/>
              <a:t>Проголошення України незалежною державою відкрило реальні можливості переходу її до ринку. Подолання деструктивного </a:t>
            </a:r>
            <a:r>
              <a:rPr lang="uk-UA" dirty="0" err="1" smtClean="0"/>
              <a:t>тоталітарно-</a:t>
            </a:r>
            <a:r>
              <a:rPr lang="uk-UA" dirty="0" smtClean="0"/>
              <a:t> адміністративного режиму,корінна перебудова економічних процесів шляхом здійснення радикальних реформ, спрямованих на ринкову трансформацію всіх сфер господарського життя суспільства – основні засади економічної та соціальної політики української держави. Побудова розвинутого ринкового господарства – процес досить складний і тривалий. У розвинутих країнах Заходу він відбувся як природний,взаємопов’язаний з економічним і соціальним прогресом суспільства. Ринок - досягнення всього людства на всіх етапах його розвитку до найвищих форм суспільного прогресу. Ринкове господарство є середовищем, "атмосферою", в рамках і з допомогою яких відтворюються і панують відносини і зв'язки товарного виробництва. </a:t>
            </a:r>
            <a:endParaRPr lang="en-US" dirty="0" smtClean="0"/>
          </a:p>
          <a:p>
            <a:r>
              <a:rPr lang="en-US" dirty="0" smtClean="0"/>
              <a:t>    </a:t>
            </a:r>
          </a:p>
          <a:p>
            <a:endParaRPr lang="uk-U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1357298"/>
            <a:ext cx="8786874" cy="3970318"/>
          </a:xfrm>
          <a:prstGeom prst="rect">
            <a:avLst/>
          </a:prstGeom>
          <a:noFill/>
        </p:spPr>
        <p:txBody>
          <a:bodyPr wrap="square" rtlCol="0">
            <a:spAutoFit/>
          </a:bodyPr>
          <a:lstStyle/>
          <a:p>
            <a:r>
              <a:rPr lang="en-US" dirty="0" smtClean="0"/>
              <a:t>	</a:t>
            </a:r>
            <a:r>
              <a:rPr lang="uk-UA" dirty="0" smtClean="0"/>
              <a:t>Цивілізований характер ринку в промислових розвинутих країнах визначається широким арсеналом перевірених часом і господарською практикою законодавчих і моральних норм, багатоплановою і компетентною політикою держави щодо розвитку економіки та соціальної інфраструктури, інформованістю і самостійністю керівників господарських структур на всіх рівнях, правовою свободою економічної самодіяльності людини.</a:t>
            </a:r>
            <a:endParaRPr lang="en-US" dirty="0" smtClean="0"/>
          </a:p>
          <a:p>
            <a:r>
              <a:rPr lang="ru-RU" dirty="0" smtClean="0"/>
              <a:t> </a:t>
            </a:r>
            <a:r>
              <a:rPr lang="ru-RU" dirty="0" err="1" smtClean="0"/>
              <a:t>Звичайно</a:t>
            </a:r>
            <a:r>
              <a:rPr lang="ru-RU" dirty="0" smtClean="0"/>
              <a:t>, </a:t>
            </a:r>
            <a:r>
              <a:rPr lang="ru-RU" dirty="0" err="1" smtClean="0"/>
              <a:t>Україна</a:t>
            </a:r>
            <a:r>
              <a:rPr lang="ru-RU" dirty="0" smtClean="0"/>
              <a:t>, як нова </a:t>
            </a:r>
            <a:r>
              <a:rPr lang="ru-RU" dirty="0" err="1" smtClean="0"/>
              <a:t>самостійна</a:t>
            </a:r>
            <a:r>
              <a:rPr lang="ru-RU" dirty="0" smtClean="0"/>
              <a:t> держава, </a:t>
            </a:r>
            <a:r>
              <a:rPr lang="ru-RU" dirty="0" err="1" smtClean="0"/>
              <a:t>що</a:t>
            </a:r>
            <a:r>
              <a:rPr lang="ru-RU" dirty="0" smtClean="0"/>
              <a:t> </a:t>
            </a:r>
            <a:r>
              <a:rPr lang="ru-RU" dirty="0" err="1" smtClean="0"/>
              <a:t>виникла</a:t>
            </a:r>
            <a:r>
              <a:rPr lang="ru-RU" dirty="0" smtClean="0"/>
              <a:t> на </a:t>
            </a:r>
            <a:r>
              <a:rPr lang="ru-RU" dirty="0" err="1" smtClean="0"/>
              <a:t>розколотому</a:t>
            </a:r>
            <a:r>
              <a:rPr lang="ru-RU" dirty="0" smtClean="0"/>
              <a:t> </a:t>
            </a:r>
            <a:r>
              <a:rPr lang="ru-RU" dirty="0" err="1" smtClean="0"/>
              <a:t>терені</a:t>
            </a:r>
            <a:r>
              <a:rPr lang="ru-RU" dirty="0" smtClean="0"/>
              <a:t> </a:t>
            </a:r>
            <a:r>
              <a:rPr lang="ru-RU" dirty="0" err="1" smtClean="0"/>
              <a:t>колишнього</a:t>
            </a:r>
            <a:r>
              <a:rPr lang="ru-RU" dirty="0" smtClean="0"/>
              <a:t> </a:t>
            </a:r>
            <a:r>
              <a:rPr lang="ru-RU" dirty="0" err="1" smtClean="0"/>
              <a:t>народногосподарського</a:t>
            </a:r>
            <a:r>
              <a:rPr lang="ru-RU" dirty="0" smtClean="0"/>
              <a:t> комплексу СРСР </a:t>
            </a:r>
            <a:r>
              <a:rPr lang="ru-RU" dirty="0" err="1" smtClean="0"/>
              <a:t>зі</a:t>
            </a:r>
            <a:r>
              <a:rPr lang="ru-RU" dirty="0" smtClean="0"/>
              <a:t> складною </a:t>
            </a:r>
            <a:r>
              <a:rPr lang="ru-RU" dirty="0" err="1" smtClean="0"/>
              <a:t>інфраструктурою</a:t>
            </a:r>
            <a:r>
              <a:rPr lang="ru-RU" dirty="0" smtClean="0"/>
              <a:t>, </a:t>
            </a:r>
            <a:r>
              <a:rPr lang="ru-RU" dirty="0" err="1" smtClean="0"/>
              <a:t>створеною</a:t>
            </a:r>
            <a:r>
              <a:rPr lang="ru-RU" dirty="0" smtClean="0"/>
              <a:t> за </a:t>
            </a:r>
            <a:r>
              <a:rPr lang="ru-RU" dirty="0" err="1" smtClean="0"/>
              <a:t>багато</a:t>
            </a:r>
            <a:r>
              <a:rPr lang="ru-RU" dirty="0" smtClean="0"/>
              <a:t> </a:t>
            </a:r>
            <a:r>
              <a:rPr lang="ru-RU" dirty="0" err="1" smtClean="0"/>
              <a:t>десятиріч</a:t>
            </a:r>
            <a:r>
              <a:rPr lang="ru-RU" dirty="0" smtClean="0"/>
              <a:t>, не </a:t>
            </a:r>
            <a:r>
              <a:rPr lang="ru-RU" dirty="0" err="1" smtClean="0"/>
              <a:t>може</a:t>
            </a:r>
            <a:r>
              <a:rPr lang="ru-RU" dirty="0" smtClean="0"/>
              <a:t> </a:t>
            </a:r>
            <a:r>
              <a:rPr lang="ru-RU" dirty="0" err="1" smtClean="0"/>
              <a:t>повторити</a:t>
            </a:r>
            <a:r>
              <a:rPr lang="ru-RU" dirty="0" smtClean="0"/>
              <a:t> за короткий час той шлях, </a:t>
            </a:r>
            <a:r>
              <a:rPr lang="ru-RU" dirty="0" err="1" smtClean="0"/>
              <a:t>який</a:t>
            </a:r>
            <a:r>
              <a:rPr lang="ru-RU" dirty="0" smtClean="0"/>
              <a:t> </a:t>
            </a:r>
            <a:r>
              <a:rPr lang="ru-RU" dirty="0" err="1" smtClean="0"/>
              <a:t>пройшов</a:t>
            </a:r>
            <a:r>
              <a:rPr lang="ru-RU" dirty="0" smtClean="0"/>
              <a:t> </a:t>
            </a:r>
            <a:r>
              <a:rPr lang="ru-RU" dirty="0" err="1" smtClean="0"/>
              <a:t>ринок</a:t>
            </a:r>
            <a:r>
              <a:rPr lang="ru-RU" dirty="0" smtClean="0"/>
              <a:t> Заходу. Вона </a:t>
            </a:r>
            <a:r>
              <a:rPr lang="ru-RU" dirty="0" err="1" smtClean="0"/>
              <a:t>може</a:t>
            </a:r>
            <a:r>
              <a:rPr lang="ru-RU" dirty="0" smtClean="0"/>
              <a:t> </a:t>
            </a:r>
            <a:r>
              <a:rPr lang="ru-RU" dirty="0" err="1" smtClean="0"/>
              <a:t>тільки</a:t>
            </a:r>
            <a:r>
              <a:rPr lang="ru-RU" dirty="0" smtClean="0"/>
              <a:t> </a:t>
            </a:r>
            <a:r>
              <a:rPr lang="ru-RU" dirty="0" err="1" smtClean="0"/>
              <a:t>розумно</a:t>
            </a:r>
            <a:r>
              <a:rPr lang="ru-RU" dirty="0" smtClean="0"/>
              <a:t> </a:t>
            </a:r>
            <a:r>
              <a:rPr lang="ru-RU" dirty="0" err="1" smtClean="0"/>
              <a:t>скористатися</a:t>
            </a:r>
            <a:r>
              <a:rPr lang="ru-RU" dirty="0" smtClean="0"/>
              <a:t> </a:t>
            </a:r>
            <a:r>
              <a:rPr lang="ru-RU" dirty="0" err="1" smtClean="0"/>
              <a:t>певним</a:t>
            </a:r>
            <a:r>
              <a:rPr lang="ru-RU" dirty="0" smtClean="0"/>
              <a:t> </a:t>
            </a:r>
            <a:r>
              <a:rPr lang="ru-RU" dirty="0" err="1" smtClean="0"/>
              <a:t>досвідом</a:t>
            </a:r>
            <a:r>
              <a:rPr lang="ru-RU" dirty="0" smtClean="0"/>
              <a:t> </a:t>
            </a:r>
            <a:r>
              <a:rPr lang="ru-RU" dirty="0" err="1" smtClean="0"/>
              <a:t>цих</a:t>
            </a:r>
            <a:r>
              <a:rPr lang="ru-RU" dirty="0" smtClean="0"/>
              <a:t> </a:t>
            </a:r>
            <a:r>
              <a:rPr lang="ru-RU" dirty="0" err="1" smtClean="0"/>
              <a:t>країн</a:t>
            </a:r>
            <a:r>
              <a:rPr lang="ru-RU" dirty="0" smtClean="0"/>
              <a:t>, а шлях переходу до </a:t>
            </a:r>
            <a:r>
              <a:rPr lang="ru-RU" dirty="0" err="1" smtClean="0"/>
              <a:t>ринкової</a:t>
            </a:r>
            <a:r>
              <a:rPr lang="ru-RU" dirty="0" smtClean="0"/>
              <a:t> </a:t>
            </a:r>
            <a:r>
              <a:rPr lang="ru-RU" dirty="0" err="1" smtClean="0"/>
              <a:t>системи</a:t>
            </a:r>
            <a:r>
              <a:rPr lang="ru-RU" dirty="0" smtClean="0"/>
              <a:t> </a:t>
            </a:r>
            <a:r>
              <a:rPr lang="ru-RU" dirty="0" err="1" smtClean="0"/>
              <a:t>має</a:t>
            </a:r>
            <a:r>
              <a:rPr lang="ru-RU" dirty="0" smtClean="0"/>
              <a:t> бути </a:t>
            </a:r>
            <a:r>
              <a:rPr lang="ru-RU" dirty="0" err="1" smtClean="0"/>
              <a:t>свій</a:t>
            </a:r>
            <a:r>
              <a:rPr lang="ru-RU" dirty="0" smtClean="0"/>
              <a:t>, </a:t>
            </a:r>
            <a:r>
              <a:rPr lang="ru-RU" dirty="0" err="1" smtClean="0"/>
              <a:t>з</a:t>
            </a:r>
            <a:r>
              <a:rPr lang="ru-RU" dirty="0" smtClean="0"/>
              <a:t> </a:t>
            </a:r>
            <a:r>
              <a:rPr lang="ru-RU" dirty="0" err="1" smtClean="0"/>
              <a:t>урахуванням</a:t>
            </a:r>
            <a:r>
              <a:rPr lang="ru-RU" dirty="0" smtClean="0"/>
              <a:t> </a:t>
            </a:r>
            <a:r>
              <a:rPr lang="ru-RU" dirty="0" err="1" smtClean="0"/>
              <a:t>усіх</a:t>
            </a:r>
            <a:r>
              <a:rPr lang="ru-RU" dirty="0" smtClean="0"/>
              <a:t> </a:t>
            </a:r>
            <a:r>
              <a:rPr lang="ru-RU" dirty="0" err="1" smtClean="0"/>
              <a:t>національних</a:t>
            </a:r>
            <a:r>
              <a:rPr lang="ru-RU" dirty="0" smtClean="0"/>
              <a:t>, </a:t>
            </a:r>
            <a:r>
              <a:rPr lang="ru-RU" dirty="0" err="1" smtClean="0"/>
              <a:t>політичних</a:t>
            </a:r>
            <a:r>
              <a:rPr lang="ru-RU" dirty="0" smtClean="0"/>
              <a:t>, </a:t>
            </a:r>
            <a:r>
              <a:rPr lang="ru-RU" dirty="0" err="1" smtClean="0"/>
              <a:t>економічних</a:t>
            </a:r>
            <a:r>
              <a:rPr lang="ru-RU" dirty="0" smtClean="0"/>
              <a:t>, </a:t>
            </a:r>
            <a:r>
              <a:rPr lang="ru-RU" dirty="0" err="1" smtClean="0"/>
              <a:t>географічних</a:t>
            </a:r>
            <a:r>
              <a:rPr lang="ru-RU" dirty="0" smtClean="0"/>
              <a:t> та </a:t>
            </a:r>
            <a:r>
              <a:rPr lang="ru-RU" dirty="0" err="1" smtClean="0"/>
              <a:t>інших</a:t>
            </a:r>
            <a:r>
              <a:rPr lang="ru-RU" dirty="0" smtClean="0"/>
              <a:t> </a:t>
            </a:r>
            <a:r>
              <a:rPr lang="ru-RU" dirty="0" err="1" smtClean="0"/>
              <a:t>особливостей</a:t>
            </a:r>
            <a:r>
              <a:rPr lang="ru-RU" dirty="0" smtClean="0"/>
              <a:t> </a:t>
            </a:r>
            <a:r>
              <a:rPr lang="ru-RU" dirty="0" err="1" smtClean="0"/>
              <a:t>історичного</a:t>
            </a:r>
            <a:r>
              <a:rPr lang="ru-RU" dirty="0" smtClean="0"/>
              <a:t> </a:t>
            </a:r>
            <a:r>
              <a:rPr lang="ru-RU" dirty="0" err="1" smtClean="0"/>
              <a:t>розвитку</a:t>
            </a:r>
            <a:r>
              <a:rPr lang="ru-RU" dirty="0" smtClean="0"/>
              <a:t> </a:t>
            </a:r>
            <a:r>
              <a:rPr lang="ru-RU" dirty="0" err="1" smtClean="0"/>
              <a:t>України</a:t>
            </a:r>
            <a:r>
              <a:rPr lang="ru-RU" dirty="0" smtClean="0"/>
              <a:t>.</a:t>
            </a:r>
            <a:endParaRPr lang="en-US" dirty="0" smtClean="0"/>
          </a:p>
          <a:p>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85794"/>
            <a:ext cx="7772400" cy="1750522"/>
          </a:xfrm>
        </p:spPr>
        <p:txBody>
          <a:bodyPr/>
          <a:lstStyle/>
          <a:p>
            <a:r>
              <a:rPr lang="ru-RU" b="0" dirty="0" err="1" smtClean="0"/>
              <a:t>Поняття</a:t>
            </a:r>
            <a:r>
              <a:rPr lang="ru-RU" b="0" dirty="0" smtClean="0"/>
              <a:t> </a:t>
            </a:r>
            <a:r>
              <a:rPr lang="ru-RU" b="0" dirty="0" err="1" smtClean="0"/>
              <a:t>і</a:t>
            </a:r>
            <a:r>
              <a:rPr lang="ru-RU" b="0" dirty="0" smtClean="0"/>
              <a:t> суть </a:t>
            </a:r>
            <a:r>
              <a:rPr lang="ru-RU" b="0" dirty="0" err="1" smtClean="0"/>
              <a:t>ринкової</a:t>
            </a:r>
            <a:r>
              <a:rPr lang="ru-RU" b="0" dirty="0" smtClean="0"/>
              <a:t> </a:t>
            </a:r>
            <a:r>
              <a:rPr lang="ru-RU" b="0" dirty="0" err="1" smtClean="0"/>
              <a:t>інфраструктури</a:t>
            </a:r>
            <a:r>
              <a:rPr lang="ru-RU" b="0" dirty="0" smtClean="0"/>
              <a:t>.</a:t>
            </a:r>
            <a:endParaRPr lang="uk-UA" dirty="0"/>
          </a:p>
        </p:txBody>
      </p:sp>
      <p:sp>
        <p:nvSpPr>
          <p:cNvPr id="3" name="Текст 2"/>
          <p:cNvSpPr>
            <a:spLocks noGrp="1"/>
          </p:cNvSpPr>
          <p:nvPr>
            <p:ph type="body" idx="1"/>
          </p:nvPr>
        </p:nvSpPr>
        <p:spPr>
          <a:xfrm>
            <a:off x="530352" y="2704664"/>
            <a:ext cx="7772400" cy="3939046"/>
          </a:xfrm>
        </p:spPr>
        <p:txBody>
          <a:bodyPr>
            <a:normAutofit/>
          </a:bodyPr>
          <a:lstStyle/>
          <a:p>
            <a:r>
              <a:rPr lang="uk-UA" sz="2000" dirty="0" smtClean="0"/>
              <a:t>Термін "Інфраструктура" був уперше використаний ще на початку теперішнього сторіччя в економічному аналізі для позначення об'єктів і споруджень, що забезпечують нормальну діяльність збройних сил. У 40-і роки на Заході під інфраструктурою стали розуміти сукупність галузей, що сприяють нормальному функціонуванню виробництва матеріальних благ і послуг. У економічній літературі колишнього СРСР вивчення проблем інфраструктури почалося лише в 70-і роки. Стосовно до ринку (ринковій економіці) інфраструктура являє собою сукупність організаційно-правових і економічних відношень, що зв'язує ці відношення при всьому їхньому різноманітті в одну ціле - Ринкову економіку.</a:t>
            </a:r>
            <a:endParaRPr lang="uk-UA"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688" y="1214422"/>
            <a:ext cx="8858312" cy="4801314"/>
          </a:xfrm>
          <a:prstGeom prst="rect">
            <a:avLst/>
          </a:prstGeom>
          <a:noFill/>
        </p:spPr>
        <p:txBody>
          <a:bodyPr wrap="square" rtlCol="0">
            <a:spAutoFit/>
          </a:bodyPr>
          <a:lstStyle/>
          <a:p>
            <a:r>
              <a:rPr lang="uk-UA" dirty="0" smtClean="0"/>
              <a:t>Ефективне функціонування сучасного ринку безпосередньо залежить від постійно відтворюваного ринкового середовища. Важливим його елементом є ринкова інфраструктура. Це система підприємств та організацій, які забезпечують рух товарів, послуг, </a:t>
            </a:r>
            <a:r>
              <a:rPr lang="uk-UA" dirty="0" err="1" smtClean="0"/>
              <a:t>грощей</a:t>
            </a:r>
            <a:r>
              <a:rPr lang="uk-UA" dirty="0" smtClean="0"/>
              <a:t>, цінних паперів, робочої сили. До таких установ належать біржі, банки, дилерські та брокерські контори, служби зайнятості, інформаційно-комерційні, оптові та постачально-збутові організації, пункти прокату та лізингу. Поняття «ринок» використовується в різних значеннях. Економісти цей термін розуміють насамперед як категорію обміну, його характеристику. Ринок ( це засіб взаємодії економічних суб'єктів заснований на ціновій системі і конкуренції. Це особливий механізм координації економічних дій. У економічній літературі колишнього СРСР вивчення проблем інфраструктури почалося лише в 70 роки. Стосовно до ринку (ринковій економіці) інфраструктура являє собою сукупність організаційно-правових і економічних відношень, що зв'язує ці відношення при всьому їхньому різноманітті в одна ціле - система державних, приватних і суспільних інститутів (організацій і заснувань) і технічних засобів, що обслуговують інтереси суб'єктів ринкових відносин, забезпечують їхню ефективну взаємодію.</a:t>
            </a:r>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357298"/>
            <a:ext cx="7772400" cy="2071702"/>
          </a:xfrm>
        </p:spPr>
        <p:txBody>
          <a:bodyPr/>
          <a:lstStyle/>
          <a:p>
            <a:r>
              <a:rPr lang="uk-UA" b="0" dirty="0" smtClean="0"/>
              <a:t>Сутність ринкової інфраструктури </a:t>
            </a:r>
            <a:r>
              <a:rPr lang="uk-UA" dirty="0" smtClean="0"/>
              <a:t/>
            </a:r>
            <a:br>
              <a:rPr lang="uk-UA" dirty="0" smtClean="0"/>
            </a:br>
            <a:endParaRPr lang="uk-UA" dirty="0"/>
          </a:p>
        </p:txBody>
      </p:sp>
      <p:sp>
        <p:nvSpPr>
          <p:cNvPr id="3" name="Текст 2"/>
          <p:cNvSpPr>
            <a:spLocks noGrp="1"/>
          </p:cNvSpPr>
          <p:nvPr>
            <p:ph type="body" idx="1"/>
          </p:nvPr>
        </p:nvSpPr>
        <p:spPr>
          <a:xfrm>
            <a:off x="571472" y="2928934"/>
            <a:ext cx="7772400" cy="2224534"/>
          </a:xfrm>
        </p:spPr>
        <p:txBody>
          <a:bodyPr>
            <a:normAutofit lnSpcReduction="10000"/>
          </a:bodyPr>
          <a:lstStyle/>
          <a:p>
            <a:r>
              <a:rPr lang="uk-UA" dirty="0" smtClean="0"/>
              <a:t>Економіка припускає створення товарів і їхнє доведення до споживачів. Останнє потребує організації сфери обертання товарів. Інфраструктура ринку - це сукупність інститутів, що забезпечують обертання різноманітних товарів. Обслуговування взаємовідносин виробників товарів і їхніх безпосередніх споживачів - основне призначення інститутів інфраструктури.</a:t>
            </a:r>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000108"/>
            <a:ext cx="8256490" cy="1679084"/>
          </a:xfrm>
        </p:spPr>
        <p:txBody>
          <a:bodyPr/>
          <a:lstStyle/>
          <a:p>
            <a:r>
              <a:rPr lang="uk-UA" b="0" dirty="0" smtClean="0"/>
              <a:t>Функції ринкової інфраструктури</a:t>
            </a:r>
            <a:endParaRPr lang="uk-UA" dirty="0"/>
          </a:p>
        </p:txBody>
      </p:sp>
      <p:sp>
        <p:nvSpPr>
          <p:cNvPr id="3" name="Текст 2"/>
          <p:cNvSpPr>
            <a:spLocks noGrp="1"/>
          </p:cNvSpPr>
          <p:nvPr>
            <p:ph type="body" idx="1"/>
          </p:nvPr>
        </p:nvSpPr>
        <p:spPr>
          <a:xfrm>
            <a:off x="500034" y="3143248"/>
            <a:ext cx="7772400" cy="1867344"/>
          </a:xfrm>
        </p:spPr>
        <p:txBody>
          <a:bodyPr>
            <a:normAutofit fontScale="92500"/>
          </a:bodyPr>
          <a:lstStyle/>
          <a:p>
            <a:r>
              <a:rPr lang="uk-UA" dirty="0" smtClean="0"/>
              <a:t>Продуктом інфраструктури є посередницька послуга. Послуга - це особливий товар, що існує тільки в момент його виробництва. Роблячи різноманітні посередницькі послуги підприємствам і домашнім господарствам, заснування інфраструктури виконують ряд важливих функцій, серед яких можна виділити такі:</a:t>
            </a:r>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0" y="0"/>
          <a:ext cx="9144000" cy="6715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8042176" cy="2183702"/>
          </a:xfrm>
        </p:spPr>
        <p:txBody>
          <a:bodyPr/>
          <a:lstStyle/>
          <a:p>
            <a:r>
              <a:rPr lang="ru-RU" b="0" dirty="0" smtClean="0"/>
              <a:t>Шляхи та </a:t>
            </a:r>
            <a:r>
              <a:rPr lang="ru-RU" b="0" dirty="0" err="1" smtClean="0"/>
              <a:t>проблеми</a:t>
            </a:r>
            <a:r>
              <a:rPr lang="ru-RU" b="0" dirty="0" smtClean="0"/>
              <a:t> </a:t>
            </a:r>
            <a:r>
              <a:rPr lang="ru-RU" b="0" dirty="0" err="1" smtClean="0"/>
              <a:t>створення</a:t>
            </a:r>
            <a:r>
              <a:rPr lang="ru-RU" b="0" dirty="0" smtClean="0"/>
              <a:t> </a:t>
            </a:r>
            <a:r>
              <a:rPr lang="ru-RU" b="0" dirty="0" err="1" smtClean="0"/>
              <a:t>ринкової</a:t>
            </a:r>
            <a:r>
              <a:rPr lang="ru-RU" b="0" dirty="0" smtClean="0"/>
              <a:t> </a:t>
            </a:r>
            <a:r>
              <a:rPr lang="ru-RU" b="0" dirty="0" err="1" smtClean="0"/>
              <a:t>інфрструктури</a:t>
            </a:r>
            <a:r>
              <a:rPr lang="ru-RU" b="0" dirty="0" smtClean="0"/>
              <a:t> в </a:t>
            </a:r>
            <a:r>
              <a:rPr lang="ru-RU" b="0" dirty="0" err="1" smtClean="0"/>
              <a:t>Україні</a:t>
            </a:r>
            <a:r>
              <a:rPr lang="ru-RU" b="0" dirty="0" smtClean="0"/>
              <a:t>.</a:t>
            </a:r>
            <a:endParaRPr lang="uk-UA" dirty="0"/>
          </a:p>
        </p:txBody>
      </p:sp>
      <p:sp>
        <p:nvSpPr>
          <p:cNvPr id="3" name="Текст 2"/>
          <p:cNvSpPr>
            <a:spLocks noGrp="1"/>
          </p:cNvSpPr>
          <p:nvPr>
            <p:ph type="body" idx="1"/>
          </p:nvPr>
        </p:nvSpPr>
        <p:spPr>
          <a:xfrm>
            <a:off x="500034" y="3786190"/>
            <a:ext cx="7858180" cy="2357454"/>
          </a:xfrm>
        </p:spPr>
        <p:txBody>
          <a:bodyPr>
            <a:normAutofit lnSpcReduction="10000"/>
          </a:bodyPr>
          <a:lstStyle/>
          <a:p>
            <a:r>
              <a:rPr lang="uk-UA" dirty="0" smtClean="0"/>
              <a:t>Ринковій економіці необхідна інфраструктура - система взаємозалежних спеціалізованих організацій, система взаємозалежних потоків товарів, послуг, грошей, цінних паперів і робочої сили. Наприклад, на товарному ринку діють товарні біржі, підприємства оптової і роздрібної торгівлі, фірми, що займаються посередницької діяльності, і т.п. </a:t>
            </a: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TotalTime>
  <Words>1875</Words>
  <Application>Microsoft Office PowerPoint</Application>
  <PresentationFormat>Экран (4:3)</PresentationFormat>
  <Paragraphs>38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Поток</vt:lpstr>
      <vt:lpstr>Ринкова інфраструктура </vt:lpstr>
      <vt:lpstr>Слайд 2</vt:lpstr>
      <vt:lpstr>Слайд 3</vt:lpstr>
      <vt:lpstr>Поняття і суть ринкової інфраструктури.</vt:lpstr>
      <vt:lpstr>Слайд 5</vt:lpstr>
      <vt:lpstr>Сутність ринкової інфраструктури  </vt:lpstr>
      <vt:lpstr>Функції ринкової інфраструктури</vt:lpstr>
      <vt:lpstr>Слайд 8</vt:lpstr>
      <vt:lpstr>Шляхи та проблеми створення ринкової інфрструктури в Україні.</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Ринкова інфраструктура </dc:title>
  <dc:creator>Алексей</dc:creator>
  <cp:lastModifiedBy>Алексей</cp:lastModifiedBy>
  <cp:revision>9</cp:revision>
  <dcterms:created xsi:type="dcterms:W3CDTF">2012-01-15T08:34:15Z</dcterms:created>
  <dcterms:modified xsi:type="dcterms:W3CDTF">2012-01-15T10:36:02Z</dcterms:modified>
</cp:coreProperties>
</file>