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BEF6AF-FCAF-41EB-9F89-E7F51C962D83}" type="datetimeFigureOut">
              <a:rPr lang="uk-UA" smtClean="0"/>
              <a:t>27.01.2015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5537C8-9AAF-4C8F-819B-B3AA3E94A99C}" type="slidenum">
              <a:rPr lang="uk-UA" smtClean="0"/>
              <a:t>‹#›</a:t>
            </a:fld>
            <a:endParaRPr lang="uk-U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F6AF-FCAF-41EB-9F89-E7F51C962D83}" type="datetimeFigureOut">
              <a:rPr lang="uk-UA" smtClean="0"/>
              <a:t>27.01.2015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37C8-9AAF-4C8F-819B-B3AA3E94A99C}" type="slidenum">
              <a:rPr lang="uk-UA" smtClean="0"/>
              <a:t>‹#›</a:t>
            </a:fld>
            <a:endParaRPr lang="uk-U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F6AF-FCAF-41EB-9F89-E7F51C962D83}" type="datetimeFigureOut">
              <a:rPr lang="uk-UA" smtClean="0"/>
              <a:t>27.01.2015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37C8-9AAF-4C8F-819B-B3AA3E94A99C}" type="slidenum">
              <a:rPr lang="uk-UA" smtClean="0"/>
              <a:t>‹#›</a:t>
            </a:fld>
            <a:endParaRPr lang="uk-U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F6AF-FCAF-41EB-9F89-E7F51C962D83}" type="datetimeFigureOut">
              <a:rPr lang="uk-UA" smtClean="0"/>
              <a:t>27.01.2015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37C8-9AAF-4C8F-819B-B3AA3E94A99C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F6AF-FCAF-41EB-9F89-E7F51C962D83}" type="datetimeFigureOut">
              <a:rPr lang="uk-UA" smtClean="0"/>
              <a:t>27.01.2015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37C8-9AAF-4C8F-819B-B3AA3E94A99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F6AF-FCAF-41EB-9F89-E7F51C962D83}" type="datetimeFigureOut">
              <a:rPr lang="uk-UA" smtClean="0"/>
              <a:t>27.01.2015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37C8-9AAF-4C8F-819B-B3AA3E94A99C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F6AF-FCAF-41EB-9F89-E7F51C962D83}" type="datetimeFigureOut">
              <a:rPr lang="uk-UA" smtClean="0"/>
              <a:t>27.01.2015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37C8-9AAF-4C8F-819B-B3AA3E94A99C}" type="slidenum">
              <a:rPr lang="uk-UA" smtClean="0"/>
              <a:t>‹#›</a:t>
            </a:fld>
            <a:endParaRPr lang="uk-U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F6AF-FCAF-41EB-9F89-E7F51C962D83}" type="datetimeFigureOut">
              <a:rPr lang="uk-UA" smtClean="0"/>
              <a:t>27.01.2015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37C8-9AAF-4C8F-819B-B3AA3E94A99C}" type="slidenum">
              <a:rPr lang="uk-UA" smtClean="0"/>
              <a:t>‹#›</a:t>
            </a:fld>
            <a:endParaRPr lang="uk-U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F6AF-FCAF-41EB-9F89-E7F51C962D83}" type="datetimeFigureOut">
              <a:rPr lang="uk-UA" smtClean="0"/>
              <a:t>27.01.2015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37C8-9AAF-4C8F-819B-B3AA3E94A99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F6AF-FCAF-41EB-9F89-E7F51C962D83}" type="datetimeFigureOut">
              <a:rPr lang="uk-UA" smtClean="0"/>
              <a:t>27.01.2015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37C8-9AAF-4C8F-819B-B3AA3E94A99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F6AF-FCAF-41EB-9F89-E7F51C962D83}" type="datetimeFigureOut">
              <a:rPr lang="uk-UA" smtClean="0"/>
              <a:t>27.01.2015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537C8-9AAF-4C8F-819B-B3AA3E94A99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5BEF6AF-FCAF-41EB-9F89-E7F51C962D83}" type="datetimeFigureOut">
              <a:rPr lang="uk-UA" smtClean="0"/>
              <a:t>27.01.2015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F5537C8-9AAF-4C8F-819B-B3AA3E94A99C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Домініканський собор у Львові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Підготувала:</a:t>
            </a:r>
            <a:r>
              <a:rPr lang="uk-UA" smtClean="0"/>
              <a:t/>
            </a:r>
            <a:br>
              <a:rPr lang="uk-UA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3548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6632"/>
            <a:ext cx="7382385" cy="5659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5445224"/>
            <a:ext cx="7644322" cy="1656184"/>
          </a:xfrm>
        </p:spPr>
        <p:txBody>
          <a:bodyPr/>
          <a:lstStyle/>
          <a:p>
            <a:r>
              <a:rPr lang="uk-UA" sz="2000" b="1" dirty="0">
                <a:solidFill>
                  <a:schemeClr val="bg1"/>
                </a:solidFill>
              </a:rPr>
              <a:t>Домініканський собор, тепер греко-католицька церква Святої Євхаристії – велична архітектурна пам’ятка пізнього бароко з оригінальним скульптурним оздобленням.</a:t>
            </a:r>
            <a:endParaRPr lang="uk-U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57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48680"/>
            <a:ext cx="5471237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3240360" cy="6480720"/>
          </a:xfrm>
        </p:spPr>
        <p:txBody>
          <a:bodyPr/>
          <a:lstStyle/>
          <a:p>
            <a:r>
              <a:rPr lang="uk-UA" sz="1500" dirty="0">
                <a:solidFill>
                  <a:schemeClr val="accent2">
                    <a:lumMod val="50000"/>
                  </a:schemeClr>
                </a:solidFill>
              </a:rPr>
              <a:t>Монастир </a:t>
            </a:r>
            <a:r>
              <a:rPr lang="uk-UA" sz="1500" dirty="0" err="1">
                <a:solidFill>
                  <a:schemeClr val="accent2">
                    <a:lumMod val="50000"/>
                  </a:schemeClr>
                </a:solidFill>
              </a:rPr>
              <a:t>домініканів</a:t>
            </a:r>
            <a:r>
              <a:rPr lang="uk-UA" sz="1500" dirty="0">
                <a:solidFill>
                  <a:schemeClr val="accent2">
                    <a:lumMod val="50000"/>
                  </a:schemeClr>
                </a:solidFill>
              </a:rPr>
              <a:t> на цьому місці заснували ще у </a:t>
            </a:r>
            <a:r>
              <a:rPr lang="en-US" sz="1500" dirty="0">
                <a:solidFill>
                  <a:schemeClr val="accent2">
                    <a:lumMod val="50000"/>
                  </a:schemeClr>
                </a:solidFill>
              </a:rPr>
              <a:t>XIII </a:t>
            </a:r>
            <a:r>
              <a:rPr lang="uk-UA" sz="1500" dirty="0">
                <a:solidFill>
                  <a:schemeClr val="accent2">
                    <a:lumMod val="50000"/>
                  </a:schemeClr>
                </a:solidFill>
              </a:rPr>
              <a:t>столітті на прохання дружини українського князя Лева Даниловича, угорської принцеси Констанції, яка була католичкою і на чужині тужила за своєю вірою. Від </a:t>
            </a:r>
            <a:r>
              <a:rPr lang="en-US" sz="1500" dirty="0">
                <a:solidFill>
                  <a:schemeClr val="accent2">
                    <a:lumMod val="50000"/>
                  </a:schemeClr>
                </a:solidFill>
              </a:rPr>
              <a:t>XV </a:t>
            </a:r>
            <a:r>
              <a:rPr lang="uk-UA" sz="1500" dirty="0">
                <a:solidFill>
                  <a:schemeClr val="accent2">
                    <a:lumMod val="50000"/>
                  </a:schemeClr>
                </a:solidFill>
              </a:rPr>
              <a:t>і до середини </a:t>
            </a:r>
            <a:r>
              <a:rPr lang="en-US" sz="1500" dirty="0">
                <a:solidFill>
                  <a:schemeClr val="accent2">
                    <a:lumMod val="50000"/>
                  </a:schemeClr>
                </a:solidFill>
              </a:rPr>
              <a:t>XVIII </a:t>
            </a:r>
            <a:r>
              <a:rPr lang="uk-UA" sz="1500" dirty="0">
                <a:solidFill>
                  <a:schemeClr val="accent2">
                    <a:lumMod val="50000"/>
                  </a:schemeClr>
                </a:solidFill>
              </a:rPr>
              <a:t>століття тут стояв костел, збудований у готичному стилі.</a:t>
            </a:r>
            <a:br>
              <a:rPr lang="uk-UA" sz="15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15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uk-UA" sz="15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1500" dirty="0">
                <a:solidFill>
                  <a:schemeClr val="accent2">
                    <a:lumMod val="50000"/>
                  </a:schemeClr>
                </a:solidFill>
              </a:rPr>
              <a:t>У цьому костелі і на площі перед ним 1559 року розігралася справжня війна за наречену з використанням артилерії і всіх тонкощів військової стратегії. Магнат Лукаш </a:t>
            </a:r>
            <a:r>
              <a:rPr lang="uk-UA" sz="1500" dirty="0" err="1">
                <a:solidFill>
                  <a:schemeClr val="accent2">
                    <a:lumMod val="50000"/>
                  </a:schemeClr>
                </a:solidFill>
              </a:rPr>
              <a:t>Ґурка</a:t>
            </a:r>
            <a:r>
              <a:rPr lang="uk-UA" sz="1500" dirty="0">
                <a:solidFill>
                  <a:schemeClr val="accent2">
                    <a:lumMod val="50000"/>
                  </a:schemeClr>
                </a:solidFill>
              </a:rPr>
              <a:t> добивався видачі з монастиря своєї, які він уважав, законної дружини – найбагатшої спадкоємиці Речі Посполитої, </a:t>
            </a:r>
            <a:r>
              <a:rPr lang="uk-UA" sz="1500" dirty="0" err="1">
                <a:solidFill>
                  <a:schemeClr val="accent2">
                    <a:lumMod val="50000"/>
                  </a:schemeClr>
                </a:solidFill>
              </a:rPr>
              <a:t>Гальшки</a:t>
            </a:r>
            <a:r>
              <a:rPr lang="uk-UA" sz="1500" dirty="0">
                <a:solidFill>
                  <a:schemeClr val="accent2">
                    <a:lumMod val="50000"/>
                  </a:schemeClr>
                </a:solidFill>
              </a:rPr>
              <a:t> Острозької, яка заховалася за стінами домініканського монастиря. Під час військових дій на декілька тижнів припинилася вся торгівля у Львові, а роздратований король наказав припинити війну. Врешті було перерізано </a:t>
            </a:r>
            <a:r>
              <a:rPr lang="uk-UA" sz="1500" dirty="0" err="1">
                <a:solidFill>
                  <a:schemeClr val="accent2">
                    <a:lumMod val="50000"/>
                  </a:schemeClr>
                </a:solidFill>
              </a:rPr>
              <a:t>водотяг</a:t>
            </a:r>
            <a:r>
              <a:rPr lang="uk-UA" sz="1500" dirty="0">
                <a:solidFill>
                  <a:schemeClr val="accent2">
                    <a:lumMod val="50000"/>
                  </a:schemeClr>
                </a:solidFill>
              </a:rPr>
              <a:t>, що вів до монастиря, і таким чином облога закінчилася: </a:t>
            </a:r>
            <a:r>
              <a:rPr lang="uk-UA" sz="1500" dirty="0" err="1">
                <a:solidFill>
                  <a:schemeClr val="accent2">
                    <a:lumMod val="50000"/>
                  </a:schemeClr>
                </a:solidFill>
              </a:rPr>
              <a:t>Гальшку</a:t>
            </a:r>
            <a:r>
              <a:rPr lang="uk-UA" sz="1500" dirty="0">
                <a:solidFill>
                  <a:schemeClr val="accent2">
                    <a:lumMod val="50000"/>
                  </a:schemeClr>
                </a:solidFill>
              </a:rPr>
              <a:t> видали Лукашеві. </a:t>
            </a:r>
            <a:r>
              <a:rPr lang="uk-UA" sz="1200" dirty="0"/>
              <a:t>     </a:t>
            </a:r>
          </a:p>
        </p:txBody>
      </p:sp>
    </p:spTree>
    <p:extLst>
      <p:ext uri="{BB962C8B-B14F-4D97-AF65-F5344CB8AC3E}">
        <p14:creationId xmlns:p14="http://schemas.microsoft.com/office/powerpoint/2010/main" val="415170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5043983" cy="38782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80112" y="188640"/>
            <a:ext cx="3312368" cy="4032448"/>
          </a:xfrm>
        </p:spPr>
        <p:txBody>
          <a:bodyPr/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7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фактів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про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Домініканський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монастир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і костел (Храм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Пресвятої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2800" b="1" dirty="0" err="1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Євхаристії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):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437113"/>
            <a:ext cx="55446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dirty="0"/>
              <a:t>1. Львівський хроніст </a:t>
            </a:r>
            <a:r>
              <a:rPr lang="en-US" dirty="0"/>
              <a:t>XVII </a:t>
            </a:r>
            <a:r>
              <a:rPr lang="uk-UA" dirty="0"/>
              <a:t>ст.. </a:t>
            </a:r>
            <a:r>
              <a:rPr lang="uk-UA" dirty="0" err="1"/>
              <a:t>Бартоломей</a:t>
            </a:r>
            <a:r>
              <a:rPr lang="uk-UA" dirty="0"/>
              <a:t> </a:t>
            </a:r>
            <a:r>
              <a:rPr lang="uk-UA" dirty="0" err="1"/>
              <a:t>Зіморович</a:t>
            </a:r>
            <a:r>
              <a:rPr lang="uk-UA" dirty="0"/>
              <a:t> у </a:t>
            </a:r>
            <a:r>
              <a:rPr lang="uk-UA" dirty="0" err="1"/>
              <a:t>свому</a:t>
            </a:r>
            <a:r>
              <a:rPr lang="uk-UA" dirty="0"/>
              <a:t> творі «</a:t>
            </a:r>
            <a:r>
              <a:rPr lang="en-US" dirty="0" err="1"/>
              <a:t>Leopolis</a:t>
            </a:r>
            <a:r>
              <a:rPr lang="en-US" dirty="0"/>
              <a:t> Triplex» </a:t>
            </a:r>
            <a:r>
              <a:rPr lang="uk-UA" dirty="0"/>
              <a:t>під 1270 р. повідомляє про прибуття домініканців до Львова у складі почту угорської принцеси Констанції, дружина князя Лева Даниловича. Ймовірно, що домініканці не мали свого монастиря, а винаймали у місті будинок для проживання і правили служби у костелах Івана Хрестителя та Марії Сніжної.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3317505"/>
            <a:ext cx="24383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</a:t>
            </a:r>
            <a:r>
              <a:rPr lang="ru-RU" dirty="0" err="1" smtClean="0"/>
              <a:t>Вже</a:t>
            </a:r>
            <a:r>
              <a:rPr lang="ru-RU" dirty="0" smtClean="0"/>
              <a:t> сам </a:t>
            </a:r>
            <a:r>
              <a:rPr lang="ru-RU" dirty="0" err="1" smtClean="0"/>
              <a:t>монастир</a:t>
            </a:r>
            <a:r>
              <a:rPr lang="ru-RU" dirty="0" smtClean="0"/>
              <a:t> </a:t>
            </a:r>
            <a:r>
              <a:rPr lang="ru-RU" dirty="0" err="1" smtClean="0"/>
              <a:t>Божого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постав у межах </a:t>
            </a:r>
            <a:r>
              <a:rPr lang="ru-RU" dirty="0" err="1" smtClean="0"/>
              <a:t>міських</a:t>
            </a:r>
            <a:r>
              <a:rPr lang="ru-RU" dirty="0" smtClean="0"/>
              <a:t> </a:t>
            </a:r>
            <a:r>
              <a:rPr lang="ru-RU" dirty="0" err="1" smtClean="0"/>
              <a:t>мурів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захоплення</a:t>
            </a:r>
            <a:r>
              <a:rPr lang="ru-RU" dirty="0" smtClean="0"/>
              <a:t> Львова Казимиром Великим і </a:t>
            </a:r>
            <a:r>
              <a:rPr lang="ru-RU" dirty="0" err="1" smtClean="0"/>
              <a:t>розбудові</a:t>
            </a:r>
            <a:r>
              <a:rPr lang="ru-RU" dirty="0" smtClean="0"/>
              <a:t> нового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на </a:t>
            </a:r>
            <a:r>
              <a:rPr lang="ru-RU" dirty="0" err="1" smtClean="0"/>
              <a:t>магдебурзькому</a:t>
            </a:r>
            <a:r>
              <a:rPr lang="ru-RU" dirty="0" smtClean="0"/>
              <a:t> </a:t>
            </a:r>
            <a:r>
              <a:rPr lang="ru-RU" dirty="0" err="1" smtClean="0"/>
              <a:t>праві</a:t>
            </a:r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891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88640"/>
            <a:ext cx="5354144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3240360" cy="2016224"/>
          </a:xfrm>
        </p:spPr>
        <p:txBody>
          <a:bodyPr/>
          <a:lstStyle/>
          <a:p>
            <a:r>
              <a:rPr lang="ru-RU" sz="1800" dirty="0">
                <a:solidFill>
                  <a:schemeClr val="tx1"/>
                </a:solidFill>
              </a:rPr>
              <a:t>3. За </a:t>
            </a:r>
            <a:r>
              <a:rPr lang="ru-RU" sz="1800" dirty="0" err="1">
                <a:solidFill>
                  <a:schemeClr val="tx1"/>
                </a:solidFill>
              </a:rPr>
              <a:t>однією</a:t>
            </a:r>
            <a:r>
              <a:rPr lang="ru-RU" sz="1800" dirty="0">
                <a:solidFill>
                  <a:schemeClr val="tx1"/>
                </a:solidFill>
              </a:rPr>
              <a:t> з </a:t>
            </a:r>
            <a:r>
              <a:rPr lang="ru-RU" sz="1800" dirty="0" err="1">
                <a:solidFill>
                  <a:schemeClr val="tx1"/>
                </a:solidFill>
              </a:rPr>
              <a:t>версій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монастир</a:t>
            </a:r>
            <a:r>
              <a:rPr lang="ru-RU" sz="1800" dirty="0">
                <a:solidFill>
                  <a:schemeClr val="tx1"/>
                </a:solidFill>
              </a:rPr>
              <a:t> та костел </a:t>
            </a:r>
            <a:r>
              <a:rPr lang="ru-RU" sz="1800" dirty="0" err="1">
                <a:solidFill>
                  <a:schemeClr val="tx1"/>
                </a:solidFill>
              </a:rPr>
              <a:t>домініканців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були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зведені</a:t>
            </a:r>
            <a:r>
              <a:rPr lang="ru-RU" sz="1800" dirty="0">
                <a:solidFill>
                  <a:schemeClr val="tx1"/>
                </a:solidFill>
              </a:rPr>
              <a:t> на </a:t>
            </a:r>
            <a:r>
              <a:rPr lang="ru-RU" sz="1800" dirty="0" err="1">
                <a:solidFill>
                  <a:schemeClr val="tx1"/>
                </a:solidFill>
              </a:rPr>
              <a:t>місці</a:t>
            </a:r>
            <a:r>
              <a:rPr lang="ru-RU" sz="1800" dirty="0">
                <a:solidFill>
                  <a:schemeClr val="tx1"/>
                </a:solidFill>
              </a:rPr>
              <a:t> старого православного храму </a:t>
            </a:r>
            <a:r>
              <a:rPr lang="ru-RU" sz="1800" dirty="0" smtClean="0">
                <a:solidFill>
                  <a:schemeClr val="tx1"/>
                </a:solidFill>
              </a:rPr>
              <a:t>Св. </a:t>
            </a:r>
            <a:r>
              <a:rPr lang="ru-RU" sz="1800" dirty="0">
                <a:solidFill>
                  <a:schemeClr val="tx1"/>
                </a:solidFill>
              </a:rPr>
              <a:t>Петра і Павла. Про </a:t>
            </a:r>
            <a:r>
              <a:rPr lang="ru-RU" sz="1800" dirty="0" err="1">
                <a:solidFill>
                  <a:schemeClr val="tx1"/>
                </a:solidFill>
              </a:rPr>
              <a:t>це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повідомляв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польський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домініканець</a:t>
            </a:r>
            <a:r>
              <a:rPr lang="ru-RU" sz="1800" dirty="0">
                <a:solidFill>
                  <a:schemeClr val="tx1"/>
                </a:solidFill>
              </a:rPr>
              <a:t> Мартин </a:t>
            </a:r>
            <a:r>
              <a:rPr lang="ru-RU" sz="1800" dirty="0" err="1">
                <a:solidFill>
                  <a:schemeClr val="tx1"/>
                </a:solidFill>
              </a:rPr>
              <a:t>Ґруневеґ</a:t>
            </a:r>
            <a:r>
              <a:rPr lang="ru-RU" sz="1800" dirty="0">
                <a:solidFill>
                  <a:schemeClr val="tx1"/>
                </a:solidFill>
              </a:rPr>
              <a:t> у XVII ст.</a:t>
            </a:r>
            <a:endParaRPr lang="uk-UA" sz="1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636912"/>
            <a:ext cx="33123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4. Станом на 1674 р. монастир Божого Тіла володів 11 селами та ще у 4 мав свої частини. У 1790 р. монастир став власником села </a:t>
            </a:r>
            <a:r>
              <a:rPr lang="uk-UA" dirty="0" err="1"/>
              <a:t>Жовтанці</a:t>
            </a:r>
            <a:r>
              <a:rPr lang="uk-UA" dirty="0"/>
              <a:t>. Таким чином монастиреві належали села </a:t>
            </a:r>
            <a:r>
              <a:rPr lang="uk-UA" dirty="0" err="1"/>
              <a:t>Бірки</a:t>
            </a:r>
            <a:r>
              <a:rPr lang="uk-UA" dirty="0"/>
              <a:t> Домініканські, </a:t>
            </a:r>
            <a:r>
              <a:rPr lang="uk-UA" dirty="0" err="1"/>
              <a:t>Костеїв</a:t>
            </a:r>
            <a:r>
              <a:rPr lang="uk-UA" dirty="0"/>
              <a:t>, </a:t>
            </a:r>
            <a:r>
              <a:rPr lang="uk-UA" dirty="0" err="1"/>
              <a:t>Зарудці</a:t>
            </a:r>
            <a:r>
              <a:rPr lang="uk-UA" dirty="0"/>
              <a:t>, </a:t>
            </a:r>
            <a:r>
              <a:rPr lang="uk-UA" dirty="0" err="1"/>
              <a:t>Зашків</a:t>
            </a:r>
            <a:r>
              <a:rPr lang="uk-UA" dirty="0"/>
              <a:t>, </a:t>
            </a:r>
            <a:r>
              <a:rPr lang="uk-UA" dirty="0" err="1"/>
              <a:t>Завадів</a:t>
            </a:r>
            <a:r>
              <a:rPr lang="uk-UA" dirty="0"/>
              <a:t>, </a:t>
            </a:r>
            <a:r>
              <a:rPr lang="uk-UA" dirty="0" err="1"/>
              <a:t>Тарнавка</a:t>
            </a:r>
            <a:r>
              <a:rPr lang="uk-UA" dirty="0"/>
              <a:t>, </a:t>
            </a:r>
            <a:r>
              <a:rPr lang="uk-UA" dirty="0" err="1"/>
              <a:t>Черепин</a:t>
            </a:r>
            <a:r>
              <a:rPr lang="uk-UA" dirty="0"/>
              <a:t>, Давидів, </a:t>
            </a:r>
            <a:r>
              <a:rPr lang="uk-UA" dirty="0" err="1"/>
              <a:t>Кротошин</a:t>
            </a:r>
            <a:r>
              <a:rPr lang="uk-UA" dirty="0"/>
              <a:t>, </a:t>
            </a:r>
            <a:r>
              <a:rPr lang="uk-UA" dirty="0" err="1"/>
              <a:t>Жовтанці</a:t>
            </a:r>
            <a:r>
              <a:rPr lang="uk-UA" dirty="0"/>
              <a:t>, частина </a:t>
            </a:r>
            <a:r>
              <a:rPr lang="uk-UA" dirty="0" err="1"/>
              <a:t>Рокитні</a:t>
            </a:r>
            <a:r>
              <a:rPr lang="uk-UA" dirty="0"/>
              <a:t>, Криниці, </a:t>
            </a:r>
            <a:r>
              <a:rPr lang="uk-UA" dirty="0" err="1"/>
              <a:t>Сідлиська</a:t>
            </a:r>
            <a:r>
              <a:rPr lang="uk-UA" dirty="0"/>
              <a:t>, </a:t>
            </a:r>
            <a:r>
              <a:rPr lang="uk-UA" dirty="0" err="1"/>
              <a:t>Ушковичів</a:t>
            </a:r>
            <a:r>
              <a:rPr lang="uk-UA" dirty="0"/>
              <a:t>, </a:t>
            </a:r>
            <a:r>
              <a:rPr lang="uk-UA" dirty="0" err="1"/>
              <a:t>Желехова</a:t>
            </a:r>
            <a:r>
              <a:rPr lang="uk-UA" dirty="0"/>
              <a:t>, Білки </a:t>
            </a:r>
            <a:r>
              <a:rPr lang="uk-UA" dirty="0" err="1"/>
              <a:t>Шляхецької</a:t>
            </a:r>
            <a:r>
              <a:rPr lang="uk-UA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04381" y="422108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5. У 1818 р. при монастирі було відкрито школу з німецькою мовою викладання, яка діє до сьогодні як Львівська спеціалізована середня школа № 8 з поглибленим вивченням німецької мови. Серед відомих випускників школи – Маркіян Шашкевич, </a:t>
            </a:r>
            <a:r>
              <a:rPr lang="uk-UA" dirty="0" err="1"/>
              <a:t>Каспар</a:t>
            </a:r>
            <a:r>
              <a:rPr lang="uk-UA" dirty="0"/>
              <a:t> </a:t>
            </a:r>
            <a:r>
              <a:rPr lang="uk-UA" dirty="0" err="1"/>
              <a:t>Вайґель</a:t>
            </a:r>
            <a:r>
              <a:rPr lang="uk-UA" dirty="0"/>
              <a:t>, Станіслав Лем.</a:t>
            </a:r>
          </a:p>
        </p:txBody>
      </p:sp>
    </p:spTree>
    <p:extLst>
      <p:ext uri="{BB962C8B-B14F-4D97-AF65-F5344CB8AC3E}">
        <p14:creationId xmlns:p14="http://schemas.microsoft.com/office/powerpoint/2010/main" val="82728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5256584" cy="5212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085184"/>
            <a:ext cx="4536504" cy="1944216"/>
          </a:xfrm>
        </p:spPr>
        <p:txBody>
          <a:bodyPr/>
          <a:lstStyle/>
          <a:p>
            <a:r>
              <a:rPr lang="ru-RU" sz="1800" dirty="0">
                <a:solidFill>
                  <a:schemeClr val="tx1"/>
                </a:solidFill>
              </a:rPr>
              <a:t>6. У 1946 р. </a:t>
            </a:r>
            <a:r>
              <a:rPr lang="ru-RU" sz="1800" dirty="0" err="1">
                <a:solidFill>
                  <a:schemeClr val="tx1"/>
                </a:solidFill>
              </a:rPr>
              <a:t>львівський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домініканський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монастир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Божого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Тіла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було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закрито</a:t>
            </a:r>
            <a:r>
              <a:rPr lang="ru-RU" sz="1800" dirty="0">
                <a:solidFill>
                  <a:schemeClr val="tx1"/>
                </a:solidFill>
              </a:rPr>
              <a:t>, а </a:t>
            </a:r>
            <a:r>
              <a:rPr lang="ru-RU" sz="1800" dirty="0" err="1">
                <a:solidFill>
                  <a:schemeClr val="tx1"/>
                </a:solidFill>
              </a:rPr>
              <a:t>ченці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виїхали</a:t>
            </a:r>
            <a:r>
              <a:rPr lang="ru-RU" sz="1800" dirty="0">
                <a:solidFill>
                  <a:schemeClr val="tx1"/>
                </a:solidFill>
              </a:rPr>
              <a:t> до </a:t>
            </a:r>
            <a:r>
              <a:rPr lang="ru-RU" sz="1800" dirty="0" err="1">
                <a:solidFill>
                  <a:schemeClr val="tx1"/>
                </a:solidFill>
              </a:rPr>
              <a:t>Гданська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куди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вивезли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монастирський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архів</a:t>
            </a:r>
            <a:r>
              <a:rPr lang="ru-RU" sz="1800" dirty="0">
                <a:solidFill>
                  <a:schemeClr val="tx1"/>
                </a:solidFill>
              </a:rPr>
              <a:t> та </a:t>
            </a:r>
            <a:r>
              <a:rPr lang="ru-RU" sz="1800" dirty="0" err="1">
                <a:solidFill>
                  <a:schemeClr val="tx1"/>
                </a:solidFill>
              </a:rPr>
              <a:t>бібліотеку</a:t>
            </a:r>
            <a:r>
              <a:rPr lang="ru-RU" sz="1800" dirty="0">
                <a:solidFill>
                  <a:schemeClr val="tx1"/>
                </a:solidFill>
              </a:rPr>
              <a:t>.</a:t>
            </a:r>
            <a:endParaRPr lang="uk-UA" sz="1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294119"/>
            <a:ext cx="33123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7. На музейній карті Львова у 1973 р. з’явився Львівський музей історії релігії, і був одним із двох музеїв історії релігії у СРСР (ще один знаходився у Ленінграді (Санкт-Петербург, Російська Федерація). Музей було розташовано у приміщенні костелу та монастиря Божого Тіла ордену домініканців. Зараз музей – єдина установа в Україні, що висвітлює історію світових і національних релігій та діяльність церковних організацій.</a:t>
            </a:r>
          </a:p>
        </p:txBody>
      </p:sp>
    </p:spTree>
    <p:extLst>
      <p:ext uri="{BB962C8B-B14F-4D97-AF65-F5344CB8AC3E}">
        <p14:creationId xmlns:p14="http://schemas.microsoft.com/office/powerpoint/2010/main" val="107344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376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2826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66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ДЯКУЮ </a:t>
            </a:r>
            <a:r>
              <a:rPr lang="uk-UA" sz="6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28126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150</TotalTime>
  <Words>432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Твердый переплет</vt:lpstr>
      <vt:lpstr>Домініканський собор у Львові</vt:lpstr>
      <vt:lpstr>Домініканський собор, тепер греко-католицька церква Святої Євхаристії – велична архітектурна пам’ятка пізнього бароко з оригінальним скульптурним оздобленням.</vt:lpstr>
      <vt:lpstr>Монастир домініканів на цьому місці заснували ще у XIII столітті на прохання дружини українського князя Лева Даниловича, угорської принцеси Констанції, яка була католичкою і на чужині тужила за своєю вірою. Від XV і до середини XVIII століття тут стояв костел, збудований у готичному стилі.  У цьому костелі і на площі перед ним 1559 року розігралася справжня війна за наречену з використанням артилерії і всіх тонкощів військової стратегії. Магнат Лукаш Ґурка добивався видачі з монастиря своєї, які він уважав, законної дружини – найбагатшої спадкоємиці Речі Посполитої, Гальшки Острозької, яка заховалася за стінами домініканського монастиря. Під час військових дій на декілька тижнів припинилася вся торгівля у Львові, а роздратований король наказав припинити війну. Врешті було перерізано водотяг, що вів до монастиря, і таким чином облога закінчилася: Гальшку видали Лукашеві.      </vt:lpstr>
      <vt:lpstr>7 фактів про Домініканський монастир і костел (Храм Пресвятої Євхаристії): </vt:lpstr>
      <vt:lpstr>3. За однією з версій, монастир та костел домініканців були зведені на місці старого православного храму Св. Петра і Павла. Про це повідомляв польський домініканець Мартин Ґруневеґ у XVII ст.</vt:lpstr>
      <vt:lpstr>6. У 1946 р. львівський домініканський монастир Божого Тіла було закрито, а ченці виїхали до Гданська, куди вивезли монастирський архів та бібліотеку.</vt:lpstr>
      <vt:lpstr>ДЯКУЮ ЗА УВАГУ!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Аня Подколзіна</dc:creator>
  <cp:keywords>#львів</cp:keywords>
  <cp:lastModifiedBy>Аня</cp:lastModifiedBy>
  <cp:revision>11</cp:revision>
  <dcterms:created xsi:type="dcterms:W3CDTF">2014-12-22T19:14:33Z</dcterms:created>
  <dcterms:modified xsi:type="dcterms:W3CDTF">2015-01-27T15:26:48Z</dcterms:modified>
  <cp:category>Художня культура</cp:category>
</cp:coreProperties>
</file>