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58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601E"/>
    <a:srgbClr val="DAA72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267" autoAdjust="0"/>
  </p:normalViewPr>
  <p:slideViewPr>
    <p:cSldViewPr>
      <p:cViewPr>
        <p:scale>
          <a:sx n="66" d="100"/>
          <a:sy n="66" d="100"/>
        </p:scale>
        <p:origin x="-948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12A2-EB86-4C0D-A3CE-906ECB1FA242}" type="datetimeFigureOut">
              <a:rPr lang="uk-UA" smtClean="0"/>
              <a:pPr/>
              <a:t>28.01.2013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2F1F-B653-4E20-913E-D94D18344F0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18566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12A2-EB86-4C0D-A3CE-906ECB1FA242}" type="datetimeFigureOut">
              <a:rPr lang="uk-UA" smtClean="0"/>
              <a:pPr/>
              <a:t>28.01.2013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2F1F-B653-4E20-913E-D94D18344F0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86840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12A2-EB86-4C0D-A3CE-906ECB1FA242}" type="datetimeFigureOut">
              <a:rPr lang="uk-UA" smtClean="0"/>
              <a:pPr/>
              <a:t>28.01.2013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2F1F-B653-4E20-913E-D94D18344F0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0525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12A2-EB86-4C0D-A3CE-906ECB1FA242}" type="datetimeFigureOut">
              <a:rPr lang="uk-UA" smtClean="0"/>
              <a:pPr/>
              <a:t>28.01.2013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2F1F-B653-4E20-913E-D94D18344F0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38860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12A2-EB86-4C0D-A3CE-906ECB1FA242}" type="datetimeFigureOut">
              <a:rPr lang="uk-UA" smtClean="0"/>
              <a:pPr/>
              <a:t>28.01.2013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2F1F-B653-4E20-913E-D94D18344F0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5202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12A2-EB86-4C0D-A3CE-906ECB1FA242}" type="datetimeFigureOut">
              <a:rPr lang="uk-UA" smtClean="0"/>
              <a:pPr/>
              <a:t>28.01.2013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2F1F-B653-4E20-913E-D94D18344F0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16753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12A2-EB86-4C0D-A3CE-906ECB1FA242}" type="datetimeFigureOut">
              <a:rPr lang="uk-UA" smtClean="0"/>
              <a:pPr/>
              <a:t>28.01.2013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2F1F-B653-4E20-913E-D94D18344F0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2003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12A2-EB86-4C0D-A3CE-906ECB1FA242}" type="datetimeFigureOut">
              <a:rPr lang="uk-UA" smtClean="0"/>
              <a:pPr/>
              <a:t>28.01.2013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2F1F-B653-4E20-913E-D94D18344F0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55974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12A2-EB86-4C0D-A3CE-906ECB1FA242}" type="datetimeFigureOut">
              <a:rPr lang="uk-UA" smtClean="0"/>
              <a:pPr/>
              <a:t>28.01.2013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2F1F-B653-4E20-913E-D94D18344F0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9193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12A2-EB86-4C0D-A3CE-906ECB1FA242}" type="datetimeFigureOut">
              <a:rPr lang="uk-UA" smtClean="0"/>
              <a:pPr/>
              <a:t>28.01.2013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2F1F-B653-4E20-913E-D94D18344F0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60673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12A2-EB86-4C0D-A3CE-906ECB1FA242}" type="datetimeFigureOut">
              <a:rPr lang="uk-UA" smtClean="0"/>
              <a:pPr/>
              <a:t>28.01.2013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2F1F-B653-4E20-913E-D94D18344F0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25920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E12A2-EB86-4C0D-A3CE-906ECB1FA242}" type="datetimeFigureOut">
              <a:rPr lang="uk-UA" smtClean="0"/>
              <a:pPr/>
              <a:t>28.01.2013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72F1F-B653-4E20-913E-D94D18344F0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10378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5;&#1088;&#1077;&#1079;&#1077;&#1085;&#1090;&#1072;&#1094;&#1110;&#1111;\&#1052;&#1091;&#1079;&#1080;&#1082;&#1072;%20&#1076;&#1083;&#1103;%20&#1087;&#1088;&#1077;&#1079;&#1077;&#1085;&#1090;&#1072;&#1094;&#1110;&#1081;\&#1050;&#1088;&#1072;&#1089;&#1080;&#1074;&#1072;%20&#1084;&#1077;&#1083;&#1086;&#1076;&#1110;&#1103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50505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1857364"/>
            <a:ext cx="6572296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3600" b="1" spc="150" smtClean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girCTT"/>
              </a:rPr>
              <a:t>§ Україна чекала цього моменту довго. Проте аж у 1648 р. </a:t>
            </a:r>
            <a:r>
              <a:rPr lang="uk-UA" sz="360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agirCTT" pitchFamily="2" charset="0"/>
              </a:rPr>
              <a:t>на </a:t>
            </a:r>
            <a:r>
              <a:rPr lang="uk-UA" sz="360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agirCTT" pitchFamily="2" charset="0"/>
              </a:rPr>
              <a:t>хвилі австрійської революції, шо спричинила </a:t>
            </a:r>
            <a:r>
              <a:rPr lang="uk-UA" sz="360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agirCTT" pitchFamily="2" charset="0"/>
              </a:rPr>
              <a:t>національний </a:t>
            </a:r>
            <a:r>
              <a:rPr lang="uk-UA" sz="360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agirCTT" pitchFamily="2" charset="0"/>
              </a:rPr>
              <a:t>рух, виник </a:t>
            </a:r>
            <a:r>
              <a:rPr lang="uk-UA" sz="360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agirCTT" pitchFamily="2" charset="0"/>
              </a:rPr>
              <a:t>український театр.</a:t>
            </a:r>
            <a:r>
              <a:rPr lang="uk-UA" sz="3600" b="1" spc="150" smtClean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girCTT"/>
              </a:rPr>
              <a:t>  </a:t>
            </a:r>
            <a:endParaRPr lang="uk-UA" sz="2400" b="1" spc="150">
              <a:ln w="11430"/>
              <a:solidFill>
                <a:srgbClr val="F8F8F8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girCTT" pitchFamily="2" charset="0"/>
            </a:endParaRPr>
          </a:p>
        </p:txBody>
      </p:sp>
      <p:pic>
        <p:nvPicPr>
          <p:cNvPr id="10" name="Красива мелоді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142908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565059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93981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0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346" y="0"/>
            <a:ext cx="950505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463616"/>
            <a:ext cx="71962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girCTT" pitchFamily="2" charset="0"/>
              </a:rPr>
              <a:t>Найкращі актори</a:t>
            </a:r>
            <a:endParaRPr lang="ru-RU" sz="6600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girCT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1934" y="2318462"/>
            <a:ext cx="49291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smtClean="0">
                <a:solidFill>
                  <a:schemeClr val="bg1"/>
                </a:solidFill>
                <a:latin typeface="Gabriola" pitchFamily="82" charset="0"/>
              </a:rPr>
              <a:t></a:t>
            </a:r>
            <a:r>
              <a:rPr lang="uk-UA" sz="3200" smtClean="0"/>
              <a:t> </a:t>
            </a:r>
            <a:r>
              <a:rPr lang="uk-UA" sz="3200" smtClean="0">
                <a:solidFill>
                  <a:schemeClr val="bg1"/>
                </a:solidFill>
                <a:latin typeface="Gabriola" pitchFamily="82" charset="0"/>
              </a:rPr>
              <a:t>Одночасно з розвитком української драматургії та формуванням театру постають кадри українських акторів. Найкращими з них були Михайло Щепкін і Карпо Соленик</a:t>
            </a:r>
            <a:r>
              <a:rPr lang="uk-UA" sz="3200" smtClean="0">
                <a:solidFill>
                  <a:schemeClr val="bg1"/>
                </a:solidFill>
                <a:latin typeface="Gabriola" pitchFamily="82" charset="0"/>
              </a:rPr>
              <a:t>. </a:t>
            </a:r>
            <a:endParaRPr lang="uk-UA" sz="3200" smtClean="0">
              <a:solidFill>
                <a:schemeClr val="bg1"/>
              </a:solidFill>
              <a:latin typeface="Gabriola" pitchFamily="82" charset="0"/>
            </a:endParaRPr>
          </a:p>
          <a:p>
            <a:r>
              <a:rPr lang="uk-UA" sz="3200" smtClean="0">
                <a:solidFill>
                  <a:schemeClr val="bg1"/>
                </a:solidFill>
                <a:latin typeface="Gabriola" pitchFamily="82" charset="0"/>
              </a:rPr>
              <a:t>  </a:t>
            </a:r>
            <a:endParaRPr lang="uk-UA" sz="320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8" name="Рисунок 7" descr="Михаил_Щепки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643050"/>
            <a:ext cx="3714744" cy="4981578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8" y="0"/>
            <a:ext cx="9162887" cy="6885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08504" y="6093296"/>
            <a:ext cx="14689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smtClean="0">
                <a:solidFill>
                  <a:schemeClr val="bg1"/>
                </a:solidFill>
                <a:latin typeface="Gabriola" pitchFamily="82" charset="0"/>
              </a:rPr>
              <a:t>Презентацію підготували Пук М. та Павлишин М. Калуська гімназія. 5(9) – Б клас.</a:t>
            </a:r>
            <a:endParaRPr lang="uk-UA" sz="400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 rot="173459">
            <a:off x="1795533" y="1003052"/>
            <a:ext cx="5660227" cy="3356915"/>
          </a:xfrm>
          <a:prstGeom prst="cloudCallout">
            <a:avLst>
              <a:gd name="adj1" fmla="val -43838"/>
              <a:gd name="adj2" fmla="val 54745"/>
            </a:avLst>
          </a:prstGeom>
          <a:solidFill>
            <a:schemeClr val="accent2">
              <a:lumMod val="50000"/>
              <a:alpha val="80000"/>
            </a:schemeClr>
          </a:solidFill>
          <a:ln w="50800" cap="flat" cmpd="dbl">
            <a:solidFill>
              <a:schemeClr val="accent2">
                <a:lumMod val="50000"/>
              </a:schemeClr>
            </a:solidFill>
            <a:round/>
          </a:ln>
          <a:effectLst>
            <a:outerShdw blurRad="609600" dist="139700" dir="2280000" sx="101000" sy="101000" algn="t" rotWithShape="0">
              <a:srgbClr val="C00000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2285984" y="1325107"/>
            <a:ext cx="47863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000" spc="3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girCTT" pitchFamily="2" charset="0"/>
              </a:rPr>
              <a:t>Дякуємо </a:t>
            </a:r>
          </a:p>
          <a:p>
            <a:pPr algn="ctr"/>
            <a:r>
              <a:rPr lang="uk-UA" sz="7000" spc="3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girCTT" pitchFamily="2" charset="0"/>
              </a:rPr>
              <a:t>за увагу:)</a:t>
            </a:r>
            <a:endParaRPr lang="uk-UA" sz="7000" spc="3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girCT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1265829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path" presetSubtype="0" accel="49000" decel="5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-3.23646 0.02199 " pathEditMode="relative" rAng="0" ptsTypes="AA">
                                      <p:cBhvr>
                                        <p:cTn id="13" dur="1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23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8" y="0"/>
            <a:ext cx="9162887" cy="6885384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 rot="173459">
            <a:off x="1488610" y="855493"/>
            <a:ext cx="5660227" cy="2517402"/>
          </a:xfrm>
          <a:prstGeom prst="cloudCallout">
            <a:avLst>
              <a:gd name="adj1" fmla="val -43132"/>
              <a:gd name="adj2" fmla="val 61179"/>
            </a:avLst>
          </a:prstGeom>
          <a:solidFill>
            <a:schemeClr val="accent2">
              <a:lumMod val="50000"/>
              <a:alpha val="80000"/>
            </a:schemeClr>
          </a:solidFill>
          <a:ln w="50800" cap="flat" cmpd="dbl">
            <a:solidFill>
              <a:schemeClr val="accent2">
                <a:lumMod val="50000"/>
              </a:schemeClr>
            </a:solidFill>
            <a:round/>
          </a:ln>
          <a:effectLst>
            <a:outerShdw blurRad="609600" dist="139700" dir="2280000" sx="101000" sy="101000" algn="t" rotWithShape="0">
              <a:srgbClr val="C00000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Выноска-облако 6"/>
          <p:cNvSpPr/>
          <p:nvPr/>
        </p:nvSpPr>
        <p:spPr>
          <a:xfrm rot="21426541" flipH="1">
            <a:off x="2697418" y="3446962"/>
            <a:ext cx="3803012" cy="2246966"/>
          </a:xfrm>
          <a:prstGeom prst="cloudCallout">
            <a:avLst>
              <a:gd name="adj1" fmla="val -67728"/>
              <a:gd name="adj2" fmla="val -24727"/>
            </a:avLst>
          </a:prstGeom>
          <a:solidFill>
            <a:srgbClr val="DAA726">
              <a:alpha val="63000"/>
            </a:srgbClr>
          </a:solidFill>
          <a:ln w="50800" cap="flat" cmpd="dbl">
            <a:solidFill>
              <a:srgbClr val="92601E"/>
            </a:solidFill>
            <a:round/>
          </a:ln>
          <a:effectLst>
            <a:outerShdw blurRad="609600" dist="139700" dir="2280000" sx="101000" sy="101000" algn="t" rotWithShape="0">
              <a:srgbClr val="C00000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1928794" y="1214422"/>
            <a:ext cx="4786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spc="3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girCTT" pitchFamily="2" charset="0"/>
              </a:rPr>
              <a:t>Український театр</a:t>
            </a:r>
            <a:endParaRPr lang="uk-UA" sz="6000" spc="3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girCT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4546" y="3714752"/>
            <a:ext cx="4929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girCTT" pitchFamily="2" charset="0"/>
              </a:rPr>
              <a:t>Наприкінці 18-</a:t>
            </a:r>
          </a:p>
          <a:p>
            <a:pPr algn="ctr"/>
            <a:r>
              <a:rPr lang="uk-UA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girCTT" pitchFamily="2" charset="0"/>
              </a:rPr>
              <a:t>у першій </a:t>
            </a:r>
          </a:p>
          <a:p>
            <a:pPr algn="ctr"/>
            <a:r>
              <a:rPr lang="uk-UA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girCTT" pitchFamily="2" charset="0"/>
              </a:rPr>
              <a:t>половині 19 ст.</a:t>
            </a:r>
            <a:endParaRPr lang="uk-UA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girCT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5540415"/>
      </p:ext>
    </p:extLst>
  </p:cSld>
  <p:clrMapOvr>
    <a:masterClrMapping/>
  </p:clrMapOvr>
  <p:transition spd="med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505056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57290" y="2234036"/>
            <a:ext cx="62151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smtClean="0">
                <a:solidFill>
                  <a:schemeClr val="bg1"/>
                </a:solidFill>
                <a:latin typeface="Gabriola"/>
              </a:rPr>
              <a:t> </a:t>
            </a:r>
            <a:r>
              <a:rPr lang="uk-UA" sz="4400" smtClean="0">
                <a:solidFill>
                  <a:schemeClr val="bg1"/>
                </a:solidFill>
                <a:latin typeface="Gabriola" pitchFamily="82" charset="0"/>
              </a:rPr>
              <a:t>Перші </a:t>
            </a:r>
            <a:r>
              <a:rPr lang="uk-UA" sz="4400" smtClean="0">
                <a:solidFill>
                  <a:schemeClr val="bg1"/>
                </a:solidFill>
                <a:latin typeface="Gabriola" pitchFamily="82" charset="0"/>
              </a:rPr>
              <a:t>театральні трупи </a:t>
            </a:r>
            <a:r>
              <a:rPr lang="uk-UA" sz="4400" smtClean="0">
                <a:solidFill>
                  <a:schemeClr val="bg1"/>
                </a:solidFill>
                <a:latin typeface="Gabriola" pitchFamily="82" charset="0"/>
              </a:rPr>
              <a:t>народилися </a:t>
            </a:r>
            <a:r>
              <a:rPr lang="uk-UA" sz="4400" smtClean="0">
                <a:solidFill>
                  <a:schemeClr val="bg1"/>
                </a:solidFill>
                <a:latin typeface="Gabriola" pitchFamily="82" charset="0"/>
              </a:rPr>
              <a:t>в Києві, Одесі та Полтаві.</a:t>
            </a:r>
            <a:endParaRPr lang="uk-UA" sz="440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2214554"/>
            <a:ext cx="70009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smtClean="0">
                <a:solidFill>
                  <a:schemeClr val="bg1"/>
                </a:solidFill>
                <a:latin typeface="Gabriola" pitchFamily="82" charset="0"/>
              </a:rPr>
              <a:t>  Їхнє виникнення пов'язане </a:t>
            </a:r>
            <a:r>
              <a:rPr lang="uk-UA" sz="4400" smtClean="0">
                <a:solidFill>
                  <a:schemeClr val="bg1"/>
                </a:solidFill>
                <a:latin typeface="Gabriola" pitchFamily="82" charset="0"/>
              </a:rPr>
              <a:t>з іменами І</a:t>
            </a:r>
            <a:r>
              <a:rPr lang="uk-UA" sz="4400" smtClean="0">
                <a:solidFill>
                  <a:schemeClr val="bg1"/>
                </a:solidFill>
                <a:latin typeface="Gabriola" pitchFamily="82" charset="0"/>
              </a:rPr>
              <a:t>. </a:t>
            </a:r>
            <a:r>
              <a:rPr lang="uk-UA" sz="4400" smtClean="0">
                <a:solidFill>
                  <a:schemeClr val="bg1"/>
                </a:solidFill>
                <a:latin typeface="Gabriola" pitchFamily="82" charset="0"/>
              </a:rPr>
              <a:t>Котляревського </a:t>
            </a:r>
            <a:r>
              <a:rPr lang="uk-UA" sz="4400" smtClean="0">
                <a:solidFill>
                  <a:schemeClr val="bg1"/>
                </a:solidFill>
                <a:latin typeface="Gabriola" pitchFamily="82" charset="0"/>
              </a:rPr>
              <a:t>і  </a:t>
            </a:r>
            <a:endParaRPr lang="uk-UA" sz="4400" smtClean="0">
              <a:solidFill>
                <a:schemeClr val="bg1"/>
              </a:solidFill>
              <a:latin typeface="Gabriola" pitchFamily="82" charset="0"/>
            </a:endParaRPr>
          </a:p>
          <a:p>
            <a:pPr algn="ctr"/>
            <a:r>
              <a:rPr lang="uk-UA" sz="4400" smtClean="0">
                <a:solidFill>
                  <a:schemeClr val="bg1"/>
                </a:solidFill>
                <a:latin typeface="Gabriola" pitchFamily="82" charset="0"/>
              </a:rPr>
              <a:t>Г. Квітки-Основ'яненка.</a:t>
            </a:r>
            <a:endParaRPr lang="uk-UA" sz="4400">
              <a:solidFill>
                <a:schemeClr val="bg1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0226179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346" y="0"/>
            <a:ext cx="950505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480" y="1357298"/>
            <a:ext cx="607223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abriola"/>
              </a:rPr>
              <a:t>  </a:t>
            </a:r>
            <a:r>
              <a:rPr lang="uk-UA" sz="400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abriola" pitchFamily="82" charset="0"/>
              </a:rPr>
              <a:t>Взагалі</a:t>
            </a:r>
            <a:r>
              <a:rPr lang="uk-UA" sz="400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abriola" pitchFamily="82" charset="0"/>
              </a:rPr>
              <a:t>, український театр поділяється на </a:t>
            </a:r>
            <a:r>
              <a:rPr lang="uk-UA" sz="400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abriola" pitchFamily="82" charset="0"/>
              </a:rPr>
              <a:t>кілька </a:t>
            </a:r>
            <a:r>
              <a:rPr lang="uk-UA" sz="400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abriola" pitchFamily="82" charset="0"/>
              </a:rPr>
              <a:t>видів:</a:t>
            </a:r>
          </a:p>
          <a:p>
            <a:endParaRPr lang="uk-UA" sz="360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6" name="Рисунок 5" descr="1320702849_theatre_masks_vector2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rcRect r="76215" b="47674"/>
          <a:stretch>
            <a:fillRect/>
          </a:stretch>
        </p:blipFill>
        <p:spPr>
          <a:xfrm rot="21200595">
            <a:off x="1500166" y="2857496"/>
            <a:ext cx="833443" cy="1000132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2571736" y="2883755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smtClean="0">
                <a:solidFill>
                  <a:schemeClr val="bg1"/>
                </a:solidFill>
                <a:latin typeface="Gabriola" pitchFamily="82" charset="0"/>
              </a:rPr>
              <a:t>Кріпацький;</a:t>
            </a:r>
            <a:endParaRPr lang="uk-UA" sz="480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8" name="Рисунок 7" descr="1320702849_theatre_masks_vector2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rcRect l="24630" r="50000" b="47093"/>
          <a:stretch>
            <a:fillRect/>
          </a:stretch>
        </p:blipFill>
        <p:spPr>
          <a:xfrm rot="631297">
            <a:off x="1489961" y="3928977"/>
            <a:ext cx="867461" cy="934189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2571736" y="3929066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smtClean="0">
                <a:solidFill>
                  <a:schemeClr val="bg1"/>
                </a:solidFill>
                <a:latin typeface="Gabriola" pitchFamily="82" charset="0"/>
              </a:rPr>
              <a:t>Шкільний театр та вертеп;</a:t>
            </a:r>
            <a:endParaRPr lang="uk-UA" sz="480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10" name="Рисунок 9" descr="1320702849_theatre_masks_vector2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rcRect l="50000" r="24630" b="47093"/>
          <a:stretch>
            <a:fillRect/>
          </a:stretch>
        </p:blipFill>
        <p:spPr>
          <a:xfrm rot="20981672">
            <a:off x="1496158" y="4939321"/>
            <a:ext cx="812972" cy="924749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2571736" y="4857760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smtClean="0">
                <a:solidFill>
                  <a:schemeClr val="bg1"/>
                </a:solidFill>
                <a:latin typeface="Gabriola" pitchFamily="82" charset="0"/>
              </a:rPr>
              <a:t>Аматорський.</a:t>
            </a:r>
            <a:endParaRPr lang="uk-UA" sz="4800">
              <a:solidFill>
                <a:schemeClr val="bg1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5506086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346" y="0"/>
            <a:ext cx="950505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642918"/>
            <a:ext cx="749756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girCTT" pitchFamily="2" charset="0"/>
              </a:rPr>
              <a:t>Кріпацький театр</a:t>
            </a:r>
            <a:endParaRPr lang="ru-RU" sz="6600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girCT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1813877"/>
            <a:ext cx="74295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smtClean="0">
                <a:solidFill>
                  <a:schemeClr val="bg1"/>
                </a:solidFill>
                <a:latin typeface="Gabriola"/>
              </a:rPr>
              <a:t> Цей театр обслуговували поміщики, а акторами , як ви зрозуміли напевно, були кріпаки.</a:t>
            </a:r>
          </a:p>
          <a:p>
            <a:r>
              <a:rPr lang="uk-UA" sz="4000" smtClean="0">
                <a:solidFill>
                  <a:schemeClr val="bg1"/>
                </a:solidFill>
                <a:latin typeface="Gabriola"/>
              </a:rPr>
              <a:t> Найбільш відомими були театр поміщика Трощинського, в с. Кибинцях, на Полтавщині та поміщика Ширая, в с.Буда, на Чернігівщині.</a:t>
            </a:r>
            <a:endParaRPr lang="uk-UA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346" y="0"/>
            <a:ext cx="9505056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85918" y="5576906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uk-UA" sz="400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agirCTT" pitchFamily="2" charset="0"/>
              </a:rPr>
              <a:t>Палац Трощинського</a:t>
            </a:r>
            <a:endParaRPr lang="uk-UA" sz="400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agirCTT" pitchFamily="2" charset="0"/>
            </a:endParaRPr>
          </a:p>
        </p:txBody>
      </p:sp>
      <p:pic>
        <p:nvPicPr>
          <p:cNvPr id="8" name="Рисунок 7" descr="020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667" r="667"/>
          <a:stretch>
            <a:fillRect/>
          </a:stretch>
        </p:blipFill>
        <p:spPr>
          <a:xfrm>
            <a:off x="1571604" y="612774"/>
            <a:ext cx="5945734" cy="4459300"/>
          </a:xfrm>
          <a:effectLst>
            <a:glow rad="635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4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4" y="571480"/>
            <a:ext cx="6715172" cy="45720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240px-Trostschchinsk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1777" y="549176"/>
            <a:ext cx="3500446" cy="4594336"/>
          </a:xfrm>
          <a:prstGeom prst="rect">
            <a:avLst/>
          </a:prstGeom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1857356" y="5500702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agirCTT" pitchFamily="2" charset="0"/>
                <a:ea typeface="+mj-ea"/>
                <a:cs typeface="+mj-cs"/>
              </a:rPr>
              <a:t>Дмитро Трощинський</a:t>
            </a:r>
            <a:endParaRPr kumimoji="0" lang="uk-UA" sz="4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LnTx/>
              <a:uFillTx/>
              <a:latin typeface="TagirCTT" pitchFamily="2" charset="0"/>
              <a:ea typeface="+mj-ea"/>
              <a:cs typeface="+mj-cs"/>
            </a:endParaRPr>
          </a:p>
        </p:txBody>
      </p:sp>
      <p:pic>
        <p:nvPicPr>
          <p:cNvPr id="12" name="Рисунок 11" descr="800px-Несвижский_театр_Радзивиллов.Декорации_к_спектаклям.JPG"/>
          <p:cNvPicPr>
            <a:picLocks noChangeAspect="1"/>
          </p:cNvPicPr>
          <p:nvPr/>
        </p:nvPicPr>
        <p:blipFill>
          <a:blip r:embed="rId7"/>
          <a:srcRect l="2128" t="3045"/>
          <a:stretch>
            <a:fillRect/>
          </a:stretch>
        </p:blipFill>
        <p:spPr>
          <a:xfrm>
            <a:off x="1214414" y="571480"/>
            <a:ext cx="6715172" cy="4643470"/>
          </a:xfrm>
          <a:prstGeom prst="rect">
            <a:avLst/>
          </a:prstGeom>
        </p:spPr>
      </p:pic>
      <p:sp>
        <p:nvSpPr>
          <p:cNvPr id="13" name="Заголовок 4"/>
          <p:cNvSpPr txBox="1">
            <a:spLocks/>
          </p:cNvSpPr>
          <p:nvPr/>
        </p:nvSpPr>
        <p:spPr>
          <a:xfrm>
            <a:off x="1871682" y="5576906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agirCTT" pitchFamily="2" charset="0"/>
                <a:ea typeface="+mj-ea"/>
                <a:cs typeface="+mj-cs"/>
              </a:rPr>
              <a:t>Кріпацький театр</a:t>
            </a:r>
            <a:endParaRPr kumimoji="0" lang="uk-UA" sz="4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LnTx/>
              <a:uFillTx/>
              <a:latin typeface="TagirCT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11" grpId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346" y="0"/>
            <a:ext cx="950505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142852"/>
            <a:ext cx="716414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girCTT" pitchFamily="2" charset="0"/>
              </a:rPr>
              <a:t>Шкільний</a:t>
            </a:r>
            <a:r>
              <a:rPr lang="ru-RU" sz="66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girCTT" pitchFamily="2" charset="0"/>
              </a:rPr>
              <a:t> театр </a:t>
            </a:r>
          </a:p>
          <a:p>
            <a:pPr algn="ctr"/>
            <a:r>
              <a:rPr lang="ru-RU" sz="66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girCTT" pitchFamily="2" charset="0"/>
              </a:rPr>
              <a:t>та вертеп</a:t>
            </a:r>
            <a:endParaRPr lang="ru-RU" sz="6600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girCT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2143116"/>
            <a:ext cx="77867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smtClean="0">
                <a:solidFill>
                  <a:schemeClr val="bg1"/>
                </a:solidFill>
                <a:latin typeface="Gabriola"/>
              </a:rPr>
              <a:t></a:t>
            </a:r>
            <a:r>
              <a:rPr lang="uk-UA" sz="4000" smtClean="0"/>
              <a:t> </a:t>
            </a:r>
            <a:r>
              <a:rPr lang="uk-UA" sz="4000" smtClean="0">
                <a:solidFill>
                  <a:schemeClr val="bg1"/>
                </a:solidFill>
                <a:latin typeface="Gabriola" pitchFamily="82" charset="0"/>
              </a:rPr>
              <a:t>Шкільний театр виконував шкільну драму. Це були віршовані діалоги, які складали вчителі поетики, а виконували учні</a:t>
            </a:r>
            <a:r>
              <a:rPr lang="uk-UA" sz="4000" smtClean="0">
                <a:solidFill>
                  <a:schemeClr val="bg1"/>
                </a:solidFill>
                <a:latin typeface="Gabriola" pitchFamily="82" charset="0"/>
              </a:rPr>
              <a:t>.</a:t>
            </a:r>
            <a:r>
              <a:rPr lang="uk-UA" sz="4000" smtClean="0">
                <a:solidFill>
                  <a:schemeClr val="bg1"/>
                </a:solidFill>
                <a:latin typeface="Gabriola" pitchFamily="82" charset="0"/>
              </a:rPr>
              <a:t> </a:t>
            </a:r>
          </a:p>
          <a:p>
            <a:r>
              <a:rPr lang="uk-UA" sz="4000" smtClean="0">
                <a:solidFill>
                  <a:schemeClr val="bg1"/>
                </a:solidFill>
                <a:latin typeface="Gabriola" pitchFamily="82" charset="0"/>
              </a:rPr>
              <a:t> </a:t>
            </a:r>
            <a:r>
              <a:rPr lang="uk-UA" sz="4000" smtClean="0">
                <a:solidFill>
                  <a:schemeClr val="bg1"/>
                </a:solidFill>
                <a:latin typeface="Gabriola" pitchFamily="82" charset="0"/>
              </a:rPr>
              <a:t>А вертеп, як ви вже знаєте, це старовинний пересувний ляльковий театр, який ставив релігійні й світські п</a:t>
            </a:r>
            <a:r>
              <a:rPr lang="en-US" sz="4000" smtClean="0">
                <a:solidFill>
                  <a:schemeClr val="bg1"/>
                </a:solidFill>
                <a:latin typeface="Gabriola" pitchFamily="82" charset="0"/>
              </a:rPr>
              <a:t>’</a:t>
            </a:r>
            <a:r>
              <a:rPr lang="uk-UA" sz="4000" smtClean="0">
                <a:solidFill>
                  <a:schemeClr val="bg1"/>
                </a:solidFill>
                <a:latin typeface="Gabriola" pitchFamily="82" charset="0"/>
              </a:rPr>
              <a:t>єси.</a:t>
            </a:r>
            <a:endParaRPr lang="uk-UA" sz="400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6" name="Рисунок 5" descr="vertep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-24"/>
            <a:ext cx="7715304" cy="6858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346" y="0"/>
            <a:ext cx="950505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642918"/>
            <a:ext cx="839204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girCTT" pitchFamily="2" charset="0"/>
              </a:rPr>
              <a:t>Аматорський</a:t>
            </a:r>
            <a:r>
              <a:rPr lang="ru-RU" sz="66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girCTT" pitchFamily="2" charset="0"/>
              </a:rPr>
              <a:t> театр</a:t>
            </a:r>
            <a:endParaRPr lang="ru-RU" sz="6600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girCT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1857364"/>
            <a:ext cx="742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smtClean="0">
                <a:solidFill>
                  <a:schemeClr val="bg1"/>
                </a:solidFill>
                <a:latin typeface="Gabriola"/>
              </a:rPr>
              <a:t> </a:t>
            </a:r>
          </a:p>
          <a:p>
            <a:endParaRPr lang="uk-UA" sz="40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2000240"/>
            <a:ext cx="67151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smtClean="0">
                <a:solidFill>
                  <a:schemeClr val="bg1"/>
                </a:solidFill>
                <a:latin typeface="Gabriola"/>
              </a:rPr>
              <a:t>  </a:t>
            </a:r>
            <a:r>
              <a:rPr lang="uk-UA" sz="3200" smtClean="0">
                <a:solidFill>
                  <a:schemeClr val="bg1"/>
                </a:solidFill>
                <a:latin typeface="Gabriola" pitchFamily="82" charset="0"/>
              </a:rPr>
              <a:t>Зміст аматорського театру в тому, що в ньому виконавцями є непрофесійні актори. </a:t>
            </a:r>
            <a:r>
              <a:rPr lang="ru-RU" sz="3200" smtClean="0">
                <a:solidFill>
                  <a:schemeClr val="bg1"/>
                </a:solidFill>
                <a:latin typeface="Gabriola" pitchFamily="82" charset="0"/>
              </a:rPr>
              <a:t>В Україні аматорські вистави було започатковано при дворах можновладців на свята, зокрема </a:t>
            </a:r>
            <a:r>
              <a:rPr lang="ru-RU" sz="3200" smtClean="0">
                <a:solidFill>
                  <a:schemeClr val="bg1"/>
                </a:solidFill>
                <a:latin typeface="Gabriola" pitchFamily="82" charset="0"/>
              </a:rPr>
              <a:t>на </a:t>
            </a:r>
            <a:r>
              <a:rPr lang="ru-RU" sz="3200" smtClean="0">
                <a:solidFill>
                  <a:schemeClr val="bg1"/>
                </a:solidFill>
                <a:latin typeface="Gabriola" pitchFamily="82" charset="0"/>
              </a:rPr>
              <a:t>Масницю.</a:t>
            </a:r>
            <a:r>
              <a:rPr lang="uk-UA" sz="3200" smtClean="0"/>
              <a:t> </a:t>
            </a:r>
            <a:r>
              <a:rPr lang="uk-UA" sz="3200" smtClean="0">
                <a:solidFill>
                  <a:schemeClr val="bg1"/>
                </a:solidFill>
                <a:latin typeface="Gabriola" pitchFamily="82" charset="0"/>
              </a:rPr>
              <a:t>Тому в Україні було досить багато аматорських театрів. Проте ми б хотіли розповісти про </a:t>
            </a:r>
            <a:r>
              <a:rPr lang="uk-UA" sz="3200" smtClean="0">
                <a:solidFill>
                  <a:schemeClr val="bg1"/>
                </a:solidFill>
                <a:latin typeface="Gabriola" pitchFamily="82" charset="0"/>
              </a:rPr>
              <a:t>Коломийський </a:t>
            </a:r>
            <a:r>
              <a:rPr lang="uk-UA" sz="3200" smtClean="0">
                <a:solidFill>
                  <a:schemeClr val="bg1"/>
                </a:solidFill>
                <a:latin typeface="Gabriola" pitchFamily="82" charset="0"/>
              </a:rPr>
              <a:t>театр…</a:t>
            </a:r>
            <a:endParaRPr lang="uk-UA" sz="3200">
              <a:solidFill>
                <a:schemeClr val="bg1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346" y="0"/>
            <a:ext cx="950505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6845" y="463616"/>
            <a:ext cx="862287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girCTT" pitchFamily="2" charset="0"/>
              </a:rPr>
              <a:t>Коломийський театр</a:t>
            </a:r>
            <a:endParaRPr lang="ru-RU" sz="6600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girCT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785926"/>
            <a:ext cx="54292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smtClean="0">
                <a:solidFill>
                  <a:schemeClr val="bg1"/>
                </a:solidFill>
                <a:latin typeface="Gabriola" pitchFamily="82" charset="0"/>
              </a:rPr>
              <a:t>  Основну частку в роботу Коломийського театру вніс священник </a:t>
            </a:r>
            <a:r>
              <a:rPr lang="uk-UA" sz="320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abriola" pitchFamily="82" charset="0"/>
              </a:rPr>
              <a:t>Іван Озаркевич</a:t>
            </a:r>
            <a:r>
              <a:rPr lang="uk-UA" sz="3200" smtClean="0">
                <a:solidFill>
                  <a:schemeClr val="bg1"/>
                </a:solidFill>
                <a:latin typeface="Gabriola" pitchFamily="82" charset="0"/>
              </a:rPr>
              <a:t>. Скориставшись </a:t>
            </a:r>
            <a:r>
              <a:rPr lang="uk-UA" sz="3200" smtClean="0">
                <a:solidFill>
                  <a:schemeClr val="bg1"/>
                </a:solidFill>
                <a:latin typeface="Gabriola" pitchFamily="82" charset="0"/>
              </a:rPr>
              <a:t>з наявності в Коломиї друкованих текстів обох п'єс Івана Котляревського - </a:t>
            </a:r>
            <a:r>
              <a:rPr lang="uk-UA" sz="320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abriola" pitchFamily="82" charset="0"/>
              </a:rPr>
              <a:t>"Наталка Полтавка" і "Москаль-чарівник"</a:t>
            </a:r>
            <a:r>
              <a:rPr lang="uk-UA" sz="3200" smtClean="0">
                <a:solidFill>
                  <a:schemeClr val="bg1"/>
                </a:solidFill>
                <a:latin typeface="Gabriola" pitchFamily="82" charset="0"/>
              </a:rPr>
              <a:t>, І.Озаркевич прилаштував їх до </a:t>
            </a:r>
            <a:r>
              <a:rPr lang="uk-UA" sz="3200" smtClean="0">
                <a:solidFill>
                  <a:schemeClr val="bg1"/>
                </a:solidFill>
                <a:latin typeface="Gabriola" pitchFamily="82" charset="0"/>
              </a:rPr>
              <a:t>місцевих </a:t>
            </a:r>
            <a:r>
              <a:rPr lang="uk-UA" sz="3200" smtClean="0">
                <a:solidFill>
                  <a:schemeClr val="bg1"/>
                </a:solidFill>
                <a:latin typeface="Gabriola" pitchFamily="82" charset="0"/>
              </a:rPr>
              <a:t>умов. Його перша вистава викликали фурор у глядачів.</a:t>
            </a:r>
            <a:endParaRPr lang="uk-UA" sz="320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7" name="Рисунок 6" descr="01_galle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049" y="1702808"/>
            <a:ext cx="3118951" cy="4655150"/>
          </a:xfrm>
          <a:prstGeom prst="rect">
            <a:avLst/>
          </a:prstGeom>
          <a:ln w="38100">
            <a:solidFill>
              <a:srgbClr val="92601E"/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331</Words>
  <Application>Microsoft Office PowerPoint</Application>
  <PresentationFormat>Экран (4:3)</PresentationFormat>
  <Paragraphs>33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Палац Трощинського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46</cp:revision>
  <dcterms:created xsi:type="dcterms:W3CDTF">2013-01-26T19:53:52Z</dcterms:created>
  <dcterms:modified xsi:type="dcterms:W3CDTF">2013-01-28T23:10:25Z</dcterms:modified>
</cp:coreProperties>
</file>